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theme/themeOverride4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2"/>
  </p:notesMasterIdLst>
  <p:handoutMasterIdLst>
    <p:handoutMasterId r:id="rId13"/>
  </p:handoutMasterIdLst>
  <p:sldIdLst>
    <p:sldId id="256" r:id="rId2"/>
    <p:sldId id="308" r:id="rId3"/>
    <p:sldId id="300" r:id="rId4"/>
    <p:sldId id="307" r:id="rId5"/>
    <p:sldId id="264" r:id="rId6"/>
    <p:sldId id="263" r:id="rId7"/>
    <p:sldId id="281" r:id="rId8"/>
    <p:sldId id="282" r:id="rId9"/>
    <p:sldId id="302" r:id="rId10"/>
    <p:sldId id="306" r:id="rId11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2760" y="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4.xm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package" Target="../embeddings/Microsoft_Excel_Worksheet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050" b="1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050" b="1"/>
              <a:t>Distribución Presupuesto Inicial por Capítulo </a:t>
            </a:r>
          </a:p>
          <a:p>
            <a:pPr algn="ctr">
              <a:defRPr sz="1050" b="1"/>
            </a:pPr>
            <a:r>
              <a:rPr lang="en-US" sz="1050" b="1"/>
              <a:t>(en</a:t>
            </a:r>
            <a:r>
              <a:rPr lang="en-US" sz="1050" b="1" baseline="0"/>
              <a:t> millones de $)</a:t>
            </a:r>
            <a:endParaRPr lang="en-US" sz="1050" b="1"/>
          </a:p>
        </c:rich>
      </c:tx>
      <c:layout>
        <c:manualLayout>
          <c:xMode val="edge"/>
          <c:yMode val="edge"/>
          <c:x val="0.2350802719689579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050" b="1" i="0" u="none" strike="noStrike" kern="1200" baseline="0">
              <a:solidFill>
                <a:schemeClr val="dk1">
                  <a:lumMod val="65000"/>
                  <a:lumOff val="35000"/>
                </a:schemeClr>
              </a:solidFill>
              <a:effectLst/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02'!$J$53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02'!$I$54:$I$57</c:f>
              <c:strCache>
                <c:ptCount val="4"/>
                <c:pt idx="0">
                  <c:v>Senado</c:v>
                </c:pt>
                <c:pt idx="1">
                  <c:v>Cámara de Diputados</c:v>
                </c:pt>
                <c:pt idx="2">
                  <c:v>Biblioteca del Congreso</c:v>
                </c:pt>
                <c:pt idx="3">
                  <c:v>Consejo Resolutivo de Asignaciones Parlamentarias</c:v>
                </c:pt>
              </c:strCache>
            </c:strRef>
          </c:cat>
          <c:val>
            <c:numRef>
              <c:f>'Partida 02'!$J$54:$J$57</c:f>
              <c:numCache>
                <c:formatCode>#,##0</c:formatCode>
                <c:ptCount val="4"/>
                <c:pt idx="0">
                  <c:v>43043889000</c:v>
                </c:pt>
                <c:pt idx="1">
                  <c:v>72534476000</c:v>
                </c:pt>
                <c:pt idx="2">
                  <c:v>12892873000</c:v>
                </c:pt>
                <c:pt idx="3">
                  <c:v>1375230000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BDF-4A96-A79D-D258ADACEABD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449651776"/>
        <c:axId val="446363664"/>
      </c:barChart>
      <c:catAx>
        <c:axId val="4496517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446363664"/>
        <c:crosses val="autoZero"/>
        <c:auto val="1"/>
        <c:lblAlgn val="ctr"/>
        <c:lblOffset val="100"/>
        <c:noMultiLvlLbl val="0"/>
      </c:catAx>
      <c:valAx>
        <c:axId val="446363664"/>
        <c:scaling>
          <c:orientation val="minMax"/>
        </c:scaling>
        <c:delete val="1"/>
        <c:axPos val="l"/>
        <c:numFmt formatCode="#,##0" sourceLinked="1"/>
        <c:majorTickMark val="out"/>
        <c:minorTickMark val="none"/>
        <c:tickLblPos val="nextTo"/>
        <c:crossAx val="449651776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900" b="1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chemeClr val="dk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050" b="1" dirty="0"/>
              <a:t>Distribución</a:t>
            </a:r>
            <a:r>
              <a:rPr lang="en-US" sz="1050" b="1" baseline="0" dirty="0"/>
              <a:t> </a:t>
            </a:r>
            <a:r>
              <a:rPr lang="en-US" sz="1050" b="1" dirty="0"/>
              <a:t>Presupuesto Inicial por Subtítulos</a:t>
            </a:r>
            <a:r>
              <a:rPr lang="en-US" sz="1050" b="1" baseline="0" dirty="0"/>
              <a:t> de </a:t>
            </a:r>
            <a:r>
              <a:rPr lang="en-US" sz="1050" b="1" baseline="0" dirty="0" err="1"/>
              <a:t>Gasto</a:t>
            </a:r>
            <a:endParaRPr lang="en-US" sz="1050" b="1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tx>
            <c:strRef>
              <c:f>'Partida 02'!$D$53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E929-462B-A3D7-DD96690D233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E929-462B-A3D7-DD96690D233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E929-462B-A3D7-DD96690D233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E929-462B-A3D7-DD96690D233E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02'!$C$54:$C$57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BIENES Y SERVICIOS DE CONSUMO                                                   </c:v>
                </c:pt>
                <c:pt idx="2">
                  <c:v>TRANSFERENCIAS CORRIENTES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02'!$D$54:$D$57</c:f>
              <c:numCache>
                <c:formatCode>General</c:formatCode>
                <c:ptCount val="4"/>
                <c:pt idx="0" formatCode="_-* #,##0_-;\-* #,##0_-;_-* &quot;-&quot;??_-;_-@_-">
                  <c:v>77119469</c:v>
                </c:pt>
                <c:pt idx="1">
                  <c:v>14924551</c:v>
                </c:pt>
                <c:pt idx="2">
                  <c:v>35730014</c:v>
                </c:pt>
                <c:pt idx="3" formatCode="#,##0">
                  <c:v>2072434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E929-462B-A3D7-DD96690D233E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2380923228375109E-3"/>
          <c:y val="0.87292035650015298"/>
          <c:w val="0.97238485782392481"/>
          <c:h val="0.10539942669767904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bg1">
          <a:lumMod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'Partida 02'!$C$22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02'!$D$22:$O$22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6.4574006491197433E-2</c:v>
                </c:pt>
                <c:pt idx="2">
                  <c:v>0.1117971363135081</c:v>
                </c:pt>
                <c:pt idx="3">
                  <c:v>7.4234098839950594E-2</c:v>
                </c:pt>
                <c:pt idx="4">
                  <c:v>7.6660244182212151E-2</c:v>
                </c:pt>
                <c:pt idx="5">
                  <c:v>9.2185531709281107E-2</c:v>
                </c:pt>
                <c:pt idx="6">
                  <c:v>7.3069554353532296E-2</c:v>
                </c:pt>
                <c:pt idx="7">
                  <c:v>7.9395856089978567E-2</c:v>
                </c:pt>
                <c:pt idx="8">
                  <c:v>9.523370253795424E-2</c:v>
                </c:pt>
                <c:pt idx="9">
                  <c:v>7.7244218176912322E-2</c:v>
                </c:pt>
                <c:pt idx="10">
                  <c:v>7.8544914321033221E-2</c:v>
                </c:pt>
                <c:pt idx="11">
                  <c:v>0.1094241232426007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C2-48E0-894A-2F54979A7389}"/>
            </c:ext>
          </c:extLst>
        </c:ser>
        <c:ser>
          <c:idx val="0"/>
          <c:order val="1"/>
          <c:tx>
            <c:strRef>
              <c:f>'Partida 02'!$C$23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02'!$D$23:$O$23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7.5223901170098112E-2</c:v>
                </c:pt>
                <c:pt idx="2">
                  <c:v>9.4547420023096004E-2</c:v>
                </c:pt>
                <c:pt idx="3">
                  <c:v>8.2244324251765019E-2</c:v>
                </c:pt>
                <c:pt idx="4">
                  <c:v>8.0373148453954879E-2</c:v>
                </c:pt>
                <c:pt idx="5">
                  <c:v>9.8565732350681612E-2</c:v>
                </c:pt>
                <c:pt idx="6">
                  <c:v>8.2183004744627808E-2</c:v>
                </c:pt>
                <c:pt idx="7">
                  <c:v>7.3367207155906944E-2</c:v>
                </c:pt>
                <c:pt idx="8">
                  <c:v>9.351456681412279E-2</c:v>
                </c:pt>
                <c:pt idx="9">
                  <c:v>7.5157128743297219E-2</c:v>
                </c:pt>
                <c:pt idx="10">
                  <c:v>7.373373602559434E-2</c:v>
                </c:pt>
                <c:pt idx="11">
                  <c:v>0.10477600575884213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C2-48E0-894A-2F54979A7389}"/>
            </c:ext>
          </c:extLst>
        </c:ser>
        <c:ser>
          <c:idx val="1"/>
          <c:order val="2"/>
          <c:tx>
            <c:strRef>
              <c:f>'Partida 02'!$C$24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8.8154285270043639E-3"/>
                  <c:y val="3.6281163591195278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0C2-48E0-894A-2F54979A7389}"/>
                </c:ext>
              </c:extLst>
            </c:dLbl>
            <c:dLbl>
              <c:idx val="1"/>
              <c:layout>
                <c:manualLayout>
                  <c:x val="1.1019285658755457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0C2-48E0-894A-2F54979A7389}"/>
                </c:ext>
              </c:extLst>
            </c:dLbl>
            <c:dLbl>
              <c:idx val="2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0C2-48E0-894A-2F54979A7389}"/>
                </c:ext>
              </c:extLst>
            </c:dLbl>
            <c:dLbl>
              <c:idx val="3"/>
              <c:layout>
                <c:manualLayout>
                  <c:x val="1.1019285658755457E-2"/>
                  <c:y val="7.2562327182390555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0C2-48E0-894A-2F54979A7389}"/>
                </c:ext>
              </c:extLst>
            </c:dLbl>
            <c:dLbl>
              <c:idx val="4"/>
              <c:layout>
                <c:manualLayout>
                  <c:x val="1.0993234934124898E-2"/>
                  <c:y val="3.6281163591195265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noAutofit/>
                </a:bodyPr>
                <a:lstStyle/>
                <a:p>
                  <a:pPr>
                    <a:defRPr sz="7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7478929624947321E-2"/>
                      <c:h val="4.914297892350073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6-E0C2-48E0-894A-2F54979A7389}"/>
                </c:ext>
              </c:extLst>
            </c:dLbl>
            <c:dLbl>
              <c:idx val="5"/>
              <c:layout>
                <c:manualLayout>
                  <c:x val="1.542699992225763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E0C2-48E0-894A-2F54979A7389}"/>
                </c:ext>
              </c:extLst>
            </c:dLbl>
            <c:dLbl>
              <c:idx val="6"/>
              <c:layout>
                <c:manualLayout>
                  <c:x val="4.4598960528163248E-3"/>
                  <c:y val="-6.6514698200388478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E0C2-48E0-894A-2F54979A7389}"/>
                </c:ext>
              </c:extLst>
            </c:dLbl>
            <c:dLbl>
              <c:idx val="8"/>
              <c:layout>
                <c:manualLayout>
                  <c:x val="1.3223142790506548E-2"/>
                  <c:y val="-3.3257349100194239E-1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E0C2-48E0-894A-2F54979A7389}"/>
                </c:ext>
              </c:extLst>
            </c:dLbl>
            <c:dLbl>
              <c:idx val="1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A-E0C2-48E0-894A-2F54979A73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02'!$D$24:$N$24</c:f>
              <c:numCache>
                <c:formatCode>0.0%</c:formatCode>
                <c:ptCount val="11"/>
                <c:pt idx="0">
                  <c:v>8.8593306981596148E-2</c:v>
                </c:pt>
                <c:pt idx="1">
                  <c:v>6.9888165313804679E-2</c:v>
                </c:pt>
                <c:pt idx="2">
                  <c:v>9.806016439684867E-2</c:v>
                </c:pt>
                <c:pt idx="3">
                  <c:v>7.3979494927084291E-2</c:v>
                </c:pt>
                <c:pt idx="4">
                  <c:v>7.0127101316141693E-2</c:v>
                </c:pt>
                <c:pt idx="5">
                  <c:v>8.847072546089646E-2</c:v>
                </c:pt>
                <c:pt idx="6">
                  <c:v>7.7096284261562342E-2</c:v>
                </c:pt>
                <c:pt idx="7">
                  <c:v>6.5930461112732403E-2</c:v>
                </c:pt>
                <c:pt idx="8">
                  <c:v>9.2724814471508141E-2</c:v>
                </c:pt>
                <c:pt idx="9">
                  <c:v>7.0980931335861683E-2</c:v>
                </c:pt>
                <c:pt idx="10">
                  <c:v>6.9320724449625837E-2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E0C2-48E0-894A-2F54979A7389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96401624"/>
        <c:axId val="1"/>
      </c:barChart>
      <c:catAx>
        <c:axId val="1964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1624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2018 - 2019 - 2020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29042584243457908"/>
          <c:y val="3.628116359119527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'Partida 02'!$C$16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02'!$D$16:$O$16</c:f>
              <c:numCache>
                <c:formatCode>0.0%</c:formatCode>
                <c:ptCount val="12"/>
                <c:pt idx="0">
                  <c:v>7.6175523457261404E-2</c:v>
                </c:pt>
                <c:pt idx="1">
                  <c:v>0.1372473070406896</c:v>
                </c:pt>
                <c:pt idx="2">
                  <c:v>0.2490444433541977</c:v>
                </c:pt>
                <c:pt idx="3">
                  <c:v>0.32327854219414826</c:v>
                </c:pt>
                <c:pt idx="4">
                  <c:v>0.3996487057250197</c:v>
                </c:pt>
                <c:pt idx="5">
                  <c:v>0.49060133455395966</c:v>
                </c:pt>
                <c:pt idx="6">
                  <c:v>0.56968396072146432</c:v>
                </c:pt>
                <c:pt idx="7">
                  <c:v>0.6462863639566746</c:v>
                </c:pt>
                <c:pt idx="8">
                  <c:v>0.74152006649462876</c:v>
                </c:pt>
                <c:pt idx="9">
                  <c:v>0.81876428467154116</c:v>
                </c:pt>
                <c:pt idx="10">
                  <c:v>0.87802870854944781</c:v>
                </c:pt>
                <c:pt idx="11">
                  <c:v>0.97896544726439783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3FA-4720-AF66-F57AD38CD484}"/>
            </c:ext>
          </c:extLst>
        </c:ser>
        <c:ser>
          <c:idx val="0"/>
          <c:order val="1"/>
          <c:tx>
            <c:strRef>
              <c:f>'Partida 02'!$C$17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02'!$D$17:$O$17</c:f>
              <c:numCache>
                <c:formatCode>0.0%</c:formatCode>
                <c:ptCount val="12"/>
                <c:pt idx="0">
                  <c:v>7.8770762277669992E-2</c:v>
                </c:pt>
                <c:pt idx="1">
                  <c:v>0.15292043094898852</c:v>
                </c:pt>
                <c:pt idx="2">
                  <c:v>0.24746785097208454</c:v>
                </c:pt>
                <c:pt idx="3">
                  <c:v>0.32898344420372277</c:v>
                </c:pt>
                <c:pt idx="4">
                  <c:v>0.40927128758975723</c:v>
                </c:pt>
                <c:pt idx="5">
                  <c:v>0.50613386856102771</c:v>
                </c:pt>
                <c:pt idx="6">
                  <c:v>0.5759371686068292</c:v>
                </c:pt>
                <c:pt idx="7">
                  <c:v>0.64678600932012842</c:v>
                </c:pt>
                <c:pt idx="8">
                  <c:v>0.73494894803233013</c:v>
                </c:pt>
                <c:pt idx="9">
                  <c:v>0.81010607677562729</c:v>
                </c:pt>
                <c:pt idx="10">
                  <c:v>0.88367129430788371</c:v>
                </c:pt>
                <c:pt idx="11">
                  <c:v>0.98485037350797855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3FA-4720-AF66-F57AD38CD484}"/>
            </c:ext>
          </c:extLst>
        </c:ser>
        <c:ser>
          <c:idx val="1"/>
          <c:order val="2"/>
          <c:tx>
            <c:strRef>
              <c:f>'Partida 02'!$C$18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5.9880957543349655E-2"/>
                  <c:y val="-2.9058069573559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53FA-4720-AF66-F57AD38CD484}"/>
                </c:ext>
              </c:extLst>
            </c:dLbl>
            <c:dLbl>
              <c:idx val="1"/>
              <c:layout>
                <c:manualLayout>
                  <c:x val="-6.8184926450385527E-2"/>
                  <c:y val="-3.62811635911952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53FA-4720-AF66-F57AD38CD484}"/>
                </c:ext>
              </c:extLst>
            </c:dLbl>
            <c:dLbl>
              <c:idx val="2"/>
              <c:layout>
                <c:manualLayout>
                  <c:x val="-6.0200658327292531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53FA-4720-AF66-F57AD38CD484}"/>
                </c:ext>
              </c:extLst>
            </c:dLbl>
            <c:dLbl>
              <c:idx val="3"/>
              <c:layout>
                <c:manualLayout>
                  <c:x val="-6.4659966351536424E-2"/>
                  <c:y val="-3.26530472320757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3FA-4720-AF66-F57AD38CD484}"/>
                </c:ext>
              </c:extLst>
            </c:dLbl>
            <c:dLbl>
              <c:idx val="4"/>
              <c:layout>
                <c:manualLayout>
                  <c:x val="-5.5741350303048685E-2"/>
                  <c:y val="-2.53968145138366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53FA-4720-AF66-F57AD38CD484}"/>
                </c:ext>
              </c:extLst>
            </c:dLbl>
            <c:dLbl>
              <c:idx val="5"/>
              <c:layout>
                <c:manualLayout>
                  <c:x val="-4.4593080242438965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53FA-4720-AF66-F57AD38CD484}"/>
                </c:ext>
              </c:extLst>
            </c:dLbl>
            <c:dLbl>
              <c:idx val="6"/>
              <c:layout>
                <c:manualLayout>
                  <c:x val="-5.3511696290926662E-2"/>
                  <c:y val="-3.265304723207581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53FA-4720-AF66-F57AD38CD484}"/>
                </c:ext>
              </c:extLst>
            </c:dLbl>
            <c:dLbl>
              <c:idx val="7"/>
              <c:layout>
                <c:manualLayout>
                  <c:x val="-5.7971004315170549E-2"/>
                  <c:y val="-2.17686981547171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3FA-4720-AF66-F57AD38CD484}"/>
                </c:ext>
              </c:extLst>
            </c:dLbl>
            <c:dLbl>
              <c:idx val="8"/>
              <c:layout>
                <c:manualLayout>
                  <c:x val="-6.6889620363658406E-2"/>
                  <c:y val="-1.08843490773585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53FA-4720-AF66-F57AD38CD484}"/>
                </c:ext>
              </c:extLst>
            </c:dLbl>
            <c:dLbl>
              <c:idx val="9"/>
              <c:layout>
                <c:manualLayout>
                  <c:x val="-7.3578582400024156E-2"/>
                  <c:y val="-1.451246543647814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3FA-4720-AF66-F57AD38CD484}"/>
                </c:ext>
              </c:extLst>
            </c:dLbl>
            <c:dLbl>
              <c:idx val="10"/>
              <c:layout>
                <c:manualLayout>
                  <c:x val="-6.4659966351536383E-2"/>
                  <c:y val="-1.4512465436478111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53FA-4720-AF66-F57AD38CD48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'Partida 02'!$D$15:$O$15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'Partida 02'!$D$18:$N$18</c:f>
              <c:numCache>
                <c:formatCode>0.0%</c:formatCode>
                <c:ptCount val="11"/>
                <c:pt idx="0">
                  <c:v>8.8593306981596148E-2</c:v>
                </c:pt>
                <c:pt idx="1">
                  <c:v>0.15839784081697289</c:v>
                </c:pt>
                <c:pt idx="2">
                  <c:v>0.25645800521382156</c:v>
                </c:pt>
                <c:pt idx="3">
                  <c:v>0.32926607344430781</c:v>
                </c:pt>
                <c:pt idx="4">
                  <c:v>0.39873679872111378</c:v>
                </c:pt>
                <c:pt idx="5">
                  <c:v>0.48650364975528221</c:v>
                </c:pt>
                <c:pt idx="6">
                  <c:v>0.56359993401684449</c:v>
                </c:pt>
                <c:pt idx="7">
                  <c:v>0.62953039512957698</c:v>
                </c:pt>
                <c:pt idx="8">
                  <c:v>0.71157291278393331</c:v>
                </c:pt>
                <c:pt idx="9">
                  <c:v>0.79741710830752943</c:v>
                </c:pt>
                <c:pt idx="10">
                  <c:v>0.86673783275715532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D-53FA-4720-AF66-F57AD38CD48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6400640"/>
        <c:axId val="1"/>
      </c:lineChart>
      <c:catAx>
        <c:axId val="19640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964006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" lastClr="FFFFFF">
          <a:lumMod val="85000"/>
        </a:sysClr>
      </a:solidFill>
      <a:round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4">
  <cs:axisTitle>
    <cs:lnRef idx="0"/>
    <cs:fillRef idx="0"/>
    <cs:effectRef idx="0"/>
    <cs:fontRef idx="minor">
      <a:schemeClr val="dk1">
        <a:lumMod val="65000"/>
        <a:lumOff val="3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>
      <a:effectLst/>
    </cs:defRPr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68000">
            <a:schemeClr val="lt1">
              <a:lumMod val="85000"/>
            </a:schemeClr>
          </a:gs>
          <a:gs pos="100000">
            <a:schemeClr val="lt1"/>
          </a:gs>
        </a:gsLst>
        <a:lin ang="5400000" scaled="1"/>
        <a:tileRect/>
      </a:gradFill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lt1"/>
    </cs:fontRef>
    <cs:spPr/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gradFill>
          <a:gsLst>
            <a:gs pos="0">
              <a:schemeClr val="phClr"/>
            </a:gs>
            <a:gs pos="100000">
              <a:schemeClr val="phClr">
                <a:lumMod val="84000"/>
              </a:schemeClr>
            </a:gs>
          </a:gsLst>
          <a:lin ang="5400000" scaled="1"/>
        </a:gra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100000">
            <a:schemeClr val="phClr">
              <a:lumMod val="84000"/>
            </a:schemeClr>
          </a:gs>
        </a:gsLst>
        <a:lin ang="5400000" scaled="1"/>
      </a:gradFill>
      <a:effectLst>
        <a:outerShdw blurRad="76200" dir="18900000" sy="23000" kx="-1200000" algn="bl" rotWithShape="0">
          <a:prstClr val="black">
            <a:alpha val="20000"/>
          </a:prstClr>
        </a:outerShdw>
      </a:effectLst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65000"/>
        <a:lumOff val="35000"/>
      </a:schemeClr>
    </cs:fontRef>
    <cs:spPr>
      <a:ln w="9525">
        <a:solidFill>
          <a:schemeClr val="dk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35000"/>
          <a:lumOff val="65000"/>
        </a:schemeClr>
      </a:solidFill>
      <a:ln w="9525">
        <a:solidFill>
          <a:schemeClr val="dk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dk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65000"/>
        <a:lumOff val="35000"/>
      </a:schemeClr>
    </cs:fontRef>
    <cs:defRPr kern="1200">
      <a:effectLst/>
    </cs:defRPr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>
          <a:lumMod val="95000"/>
        </a:schemeClr>
      </a:solidFill>
      <a:ln w="9525">
        <a:solidFill>
          <a:schemeClr val="dk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dk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06-01-2021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251520" y="6356349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2620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258071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59281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94076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06-01-2021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4563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493741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06-01-2021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18719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06-01-2021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012585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06-01-2021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44157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09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06-01-2021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995164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08C7A60-81BC-40FA-8F4A-BA8BB4E7CF49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5734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11560" y="1844824"/>
            <a:ext cx="7632848" cy="2100733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ACUMULADA DE GASTOS PRESUPUESTARIOS 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NOVIEMBRE DE 2020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02: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CONGRESO NACIONAL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79912" y="5661248"/>
            <a:ext cx="453650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Valparaíso, diciembre 2020</a:t>
            </a:r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4321" y="756663"/>
            <a:ext cx="7936109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04. PROGRAMA 01: CONSEJO RESOLUTIVO DE ASIGNACIONES PARLAMENTARIAS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1B8EFA11-1081-4F06-AEA1-E438A812D302}"/>
              </a:ext>
            </a:extLst>
          </p:cNvPr>
          <p:cNvSpPr txBox="1">
            <a:spLocks/>
          </p:cNvSpPr>
          <p:nvPr/>
        </p:nvSpPr>
        <p:spPr>
          <a:xfrm>
            <a:off x="507381" y="1664208"/>
            <a:ext cx="7953051" cy="31649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E18CAEE5-2E5F-49F4-8B28-0DC969782459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EBCDA7E-2E4C-4583-ACF7-280D4FDCF3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100683"/>
              </p:ext>
            </p:extLst>
          </p:nvPr>
        </p:nvGraphicFramePr>
        <p:xfrm>
          <a:off x="529190" y="2050934"/>
          <a:ext cx="7942727" cy="1619878"/>
        </p:xfrm>
        <a:graphic>
          <a:graphicData uri="http://schemas.openxmlformats.org/drawingml/2006/table">
            <a:tbl>
              <a:tblPr/>
              <a:tblGrid>
                <a:gridCol w="288512">
                  <a:extLst>
                    <a:ext uri="{9D8B030D-6E8A-4147-A177-3AD203B41FA5}">
                      <a16:colId xmlns:a16="http://schemas.microsoft.com/office/drawing/2014/main" val="737091505"/>
                    </a:ext>
                  </a:extLst>
                </a:gridCol>
                <a:gridCol w="288512">
                  <a:extLst>
                    <a:ext uri="{9D8B030D-6E8A-4147-A177-3AD203B41FA5}">
                      <a16:colId xmlns:a16="http://schemas.microsoft.com/office/drawing/2014/main" val="3335112383"/>
                    </a:ext>
                  </a:extLst>
                </a:gridCol>
                <a:gridCol w="288512">
                  <a:extLst>
                    <a:ext uri="{9D8B030D-6E8A-4147-A177-3AD203B41FA5}">
                      <a16:colId xmlns:a16="http://schemas.microsoft.com/office/drawing/2014/main" val="1649148787"/>
                    </a:ext>
                  </a:extLst>
                </a:gridCol>
                <a:gridCol w="2587951">
                  <a:extLst>
                    <a:ext uri="{9D8B030D-6E8A-4147-A177-3AD203B41FA5}">
                      <a16:colId xmlns:a16="http://schemas.microsoft.com/office/drawing/2014/main" val="1072363514"/>
                    </a:ext>
                  </a:extLst>
                </a:gridCol>
                <a:gridCol w="773211">
                  <a:extLst>
                    <a:ext uri="{9D8B030D-6E8A-4147-A177-3AD203B41FA5}">
                      <a16:colId xmlns:a16="http://schemas.microsoft.com/office/drawing/2014/main" val="4087480839"/>
                    </a:ext>
                  </a:extLst>
                </a:gridCol>
                <a:gridCol w="773211">
                  <a:extLst>
                    <a:ext uri="{9D8B030D-6E8A-4147-A177-3AD203B41FA5}">
                      <a16:colId xmlns:a16="http://schemas.microsoft.com/office/drawing/2014/main" val="2238671189"/>
                    </a:ext>
                  </a:extLst>
                </a:gridCol>
                <a:gridCol w="773211">
                  <a:extLst>
                    <a:ext uri="{9D8B030D-6E8A-4147-A177-3AD203B41FA5}">
                      <a16:colId xmlns:a16="http://schemas.microsoft.com/office/drawing/2014/main" val="4261350293"/>
                    </a:ext>
                  </a:extLst>
                </a:gridCol>
                <a:gridCol w="773211">
                  <a:extLst>
                    <a:ext uri="{9D8B030D-6E8A-4147-A177-3AD203B41FA5}">
                      <a16:colId xmlns:a16="http://schemas.microsoft.com/office/drawing/2014/main" val="648933725"/>
                    </a:ext>
                  </a:extLst>
                </a:gridCol>
                <a:gridCol w="703969">
                  <a:extLst>
                    <a:ext uri="{9D8B030D-6E8A-4147-A177-3AD203B41FA5}">
                      <a16:colId xmlns:a16="http://schemas.microsoft.com/office/drawing/2014/main" val="2234183055"/>
                    </a:ext>
                  </a:extLst>
                </a:gridCol>
                <a:gridCol w="692427">
                  <a:extLst>
                    <a:ext uri="{9D8B030D-6E8A-4147-A177-3AD203B41FA5}">
                      <a16:colId xmlns:a16="http://schemas.microsoft.com/office/drawing/2014/main" val="3867032729"/>
                    </a:ext>
                  </a:extLst>
                </a:gridCol>
              </a:tblGrid>
              <a:tr h="14521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5981633"/>
                  </a:ext>
                </a:extLst>
              </a:tr>
              <a:tr h="419705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7508468"/>
                  </a:ext>
                </a:extLst>
              </a:tr>
              <a:tr h="17987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209234"/>
                  </a:ext>
                </a:extLst>
              </a:tr>
              <a:tr h="145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1.282.018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1.269.920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-12.098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1.111.862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4094994"/>
                  </a:ext>
                </a:extLst>
              </a:tr>
              <a:tr h="145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85.011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7603503"/>
                  </a:ext>
                </a:extLst>
              </a:tr>
              <a:tr h="145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26.163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17.697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4874162"/>
                  </a:ext>
                </a:extLst>
              </a:tr>
              <a:tr h="145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2.257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003567"/>
                  </a:ext>
                </a:extLst>
              </a:tr>
              <a:tr h="145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5.511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5.053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5192880"/>
                  </a:ext>
                </a:extLst>
              </a:tr>
              <a:tr h="14521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14.302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5.825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834,5%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8715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61403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980728"/>
            <a:ext cx="810438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DISTRIBUCIÓN POR SUBTÍTULO DE GASTO Y CÁPITULO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70CB42E9-4E5B-491E-B86C-2E72F16482F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9281737"/>
              </p:ext>
            </p:extLst>
          </p:nvPr>
        </p:nvGraphicFramePr>
        <p:xfrm>
          <a:off x="4647466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995A855A-947D-471A-8AEB-D7BFBC7E38B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34413288"/>
              </p:ext>
            </p:extLst>
          </p:nvPr>
        </p:nvGraphicFramePr>
        <p:xfrm>
          <a:off x="526382" y="2226993"/>
          <a:ext cx="3981600" cy="252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08500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613324" y="842885"/>
            <a:ext cx="7776864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MENSUAL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10" name="Gráfico 9">
            <a:extLst>
              <a:ext uri="{FF2B5EF4-FFF2-40B4-BE49-F238E27FC236}">
                <a16:creationId xmlns:a16="http://schemas.microsoft.com/office/drawing/2014/main" id="{81E5EFB1-E40A-4F3D-B943-A388EAF0BD4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87349924"/>
              </p:ext>
            </p:extLst>
          </p:nvPr>
        </p:nvGraphicFramePr>
        <p:xfrm>
          <a:off x="755576" y="1916832"/>
          <a:ext cx="7488832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29342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39552" y="851971"/>
            <a:ext cx="81424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3380DCEF-A8DE-4C24-A85D-E15DABEA1B58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/>
              <a:t>Fuente</a:t>
            </a:r>
            <a:r>
              <a:rPr lang="es-CL" sz="1050"/>
              <a:t>: Elaboración propia en base a Informes de ejecución presupuestaria mensual de DIPRES.</a:t>
            </a:r>
            <a:endParaRPr lang="es-CL" sz="1050" dirty="0"/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1CDE177D-90CC-4F74-9F22-90D47EF3F76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77996443"/>
              </p:ext>
            </p:extLst>
          </p:nvPr>
        </p:nvGraphicFramePr>
        <p:xfrm>
          <a:off x="683568" y="2132856"/>
          <a:ext cx="7776864" cy="3644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82102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 Título"/>
          <p:cNvSpPr>
            <a:spLocks noGrp="1"/>
          </p:cNvSpPr>
          <p:nvPr>
            <p:ph type="title"/>
          </p:nvPr>
        </p:nvSpPr>
        <p:spPr>
          <a:xfrm>
            <a:off x="522350" y="804028"/>
            <a:ext cx="786607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22349" y="1434015"/>
            <a:ext cx="8013574" cy="36512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7" name="3 Marcador de pie de página">
            <a:extLst>
              <a:ext uri="{FF2B5EF4-FFF2-40B4-BE49-F238E27FC236}">
                <a16:creationId xmlns:a16="http://schemas.microsoft.com/office/drawing/2014/main" id="{BC946AA2-CC3D-4964-915E-6CCC3F4A5B34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F503A377-9D60-44D0-9287-0F39648D4C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2823952"/>
              </p:ext>
            </p:extLst>
          </p:nvPr>
        </p:nvGraphicFramePr>
        <p:xfrm>
          <a:off x="522349" y="1865516"/>
          <a:ext cx="7866071" cy="1804142"/>
        </p:xfrm>
        <a:graphic>
          <a:graphicData uri="http://schemas.openxmlformats.org/drawingml/2006/table">
            <a:tbl>
              <a:tblPr/>
              <a:tblGrid>
                <a:gridCol w="828658">
                  <a:extLst>
                    <a:ext uri="{9D8B030D-6E8A-4147-A177-3AD203B41FA5}">
                      <a16:colId xmlns:a16="http://schemas.microsoft.com/office/drawing/2014/main" val="3917712763"/>
                    </a:ext>
                  </a:extLst>
                </a:gridCol>
                <a:gridCol w="2213879">
                  <a:extLst>
                    <a:ext uri="{9D8B030D-6E8A-4147-A177-3AD203B41FA5}">
                      <a16:colId xmlns:a16="http://schemas.microsoft.com/office/drawing/2014/main" val="2978351717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9737092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2927923375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36588890"/>
                    </a:ext>
                  </a:extLst>
                </a:gridCol>
                <a:gridCol w="828658">
                  <a:extLst>
                    <a:ext uri="{9D8B030D-6E8A-4147-A177-3AD203B41FA5}">
                      <a16:colId xmlns:a16="http://schemas.microsoft.com/office/drawing/2014/main" val="1716327991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393997116"/>
                    </a:ext>
                  </a:extLst>
                </a:gridCol>
                <a:gridCol w="754451">
                  <a:extLst>
                    <a:ext uri="{9D8B030D-6E8A-4147-A177-3AD203B41FA5}">
                      <a16:colId xmlns:a16="http://schemas.microsoft.com/office/drawing/2014/main" val="1192109381"/>
                    </a:ext>
                  </a:extLst>
                </a:gridCol>
              </a:tblGrid>
              <a:tr h="162170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0086631"/>
                  </a:ext>
                </a:extLst>
              </a:tr>
              <a:tr h="496646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1545727"/>
                  </a:ext>
                </a:extLst>
              </a:tr>
              <a:tr h="1723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130.592.158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745.690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113.189.164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976606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77.119.469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75.108.223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-2.011.246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65.632.009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0528410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14.924.551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12.713.621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-2.210.930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9.974.802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9122205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668.270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2.282.236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1.613.966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1.249.506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187,0%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247068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35.730.014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38.162.437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2.432.423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34.400.393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112077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1.221.431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1.340.495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119.064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764.969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19264461"/>
                  </a:ext>
                </a:extLst>
              </a:tr>
              <a:tr h="16217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985.146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802.413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1.167.485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02347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521044" y="917039"/>
            <a:ext cx="808340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 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A3261535-BF0E-49C8-88FC-1CEBEA8EE893}"/>
              </a:ext>
            </a:extLst>
          </p:cNvPr>
          <p:cNvSpPr txBox="1">
            <a:spLocks/>
          </p:cNvSpPr>
          <p:nvPr/>
        </p:nvSpPr>
        <p:spPr>
          <a:xfrm>
            <a:off x="521044" y="1516269"/>
            <a:ext cx="8122172" cy="42916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0" name="3 Marcador de pie de página">
            <a:extLst>
              <a:ext uri="{FF2B5EF4-FFF2-40B4-BE49-F238E27FC236}">
                <a16:creationId xmlns:a16="http://schemas.microsoft.com/office/drawing/2014/main" id="{78D8C9CA-B356-4EC6-80C8-55EE6732BF7C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7C2C8BC-E846-4DAE-AC4C-F72A003AA4D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1880867"/>
              </p:ext>
            </p:extLst>
          </p:nvPr>
        </p:nvGraphicFramePr>
        <p:xfrm>
          <a:off x="530300" y="1953569"/>
          <a:ext cx="8083400" cy="1479575"/>
        </p:xfrm>
        <a:graphic>
          <a:graphicData uri="http://schemas.openxmlformats.org/drawingml/2006/table">
            <a:tbl>
              <a:tblPr/>
              <a:tblGrid>
                <a:gridCol w="304689">
                  <a:extLst>
                    <a:ext uri="{9D8B030D-6E8A-4147-A177-3AD203B41FA5}">
                      <a16:colId xmlns:a16="http://schemas.microsoft.com/office/drawing/2014/main" val="1608222599"/>
                    </a:ext>
                  </a:extLst>
                </a:gridCol>
                <a:gridCol w="304689">
                  <a:extLst>
                    <a:ext uri="{9D8B030D-6E8A-4147-A177-3AD203B41FA5}">
                      <a16:colId xmlns:a16="http://schemas.microsoft.com/office/drawing/2014/main" val="2220549970"/>
                    </a:ext>
                  </a:extLst>
                </a:gridCol>
                <a:gridCol w="2733062">
                  <a:extLst>
                    <a:ext uri="{9D8B030D-6E8A-4147-A177-3AD203B41FA5}">
                      <a16:colId xmlns:a16="http://schemas.microsoft.com/office/drawing/2014/main" val="1433012323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295897187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530616412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3679282884"/>
                    </a:ext>
                  </a:extLst>
                </a:gridCol>
                <a:gridCol w="816566">
                  <a:extLst>
                    <a:ext uri="{9D8B030D-6E8A-4147-A177-3AD203B41FA5}">
                      <a16:colId xmlns:a16="http://schemas.microsoft.com/office/drawing/2014/main" val="2956196659"/>
                    </a:ext>
                  </a:extLst>
                </a:gridCol>
                <a:gridCol w="743442">
                  <a:extLst>
                    <a:ext uri="{9D8B030D-6E8A-4147-A177-3AD203B41FA5}">
                      <a16:colId xmlns:a16="http://schemas.microsoft.com/office/drawing/2014/main" val="1259633020"/>
                    </a:ext>
                  </a:extLst>
                </a:gridCol>
                <a:gridCol w="731254">
                  <a:extLst>
                    <a:ext uri="{9D8B030D-6E8A-4147-A177-3AD203B41FA5}">
                      <a16:colId xmlns:a16="http://schemas.microsoft.com/office/drawing/2014/main" val="2597370599"/>
                    </a:ext>
                  </a:extLst>
                </a:gridCol>
              </a:tblGrid>
              <a:tr h="150711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922" marR="8922" marT="892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7611236"/>
                  </a:ext>
                </a:extLst>
              </a:tr>
              <a:tr h="451012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Capítulo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8238195"/>
                  </a:ext>
                </a:extLst>
              </a:tr>
              <a:tr h="19329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Congreso Nacional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129.846.468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130.592.158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745.690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113.189.164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86,7%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09513631"/>
                  </a:ext>
                </a:extLst>
              </a:tr>
              <a:tr h="15071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Senado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44.261.560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1.217.671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35.984.184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6713567"/>
                  </a:ext>
                </a:extLst>
              </a:tr>
              <a:tr h="16567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Cámara de Diputados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71.486.221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-1.048.255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64.623.008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49859444"/>
                  </a:ext>
                </a:extLst>
              </a:tr>
              <a:tr h="184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Biblioteca del Congreso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13.463.283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570.410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11.418.670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3387013"/>
                  </a:ext>
                </a:extLst>
              </a:tr>
              <a:tr h="18408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Resolutivo de Asignaciones Parlamentarias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1.375.230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1.381.094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5.864 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1.163.302 </a:t>
                      </a:r>
                    </a:p>
                  </a:txBody>
                  <a:tcPr marL="8922" marR="8922" marT="892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84,2%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80348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9870" y="788191"/>
            <a:ext cx="792088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01. PROGRAMA 01: SENADO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6F68C57A-4DE0-4BD1-B79F-E9B6A9CD7AC1}"/>
              </a:ext>
            </a:extLst>
          </p:cNvPr>
          <p:cNvSpPr txBox="1">
            <a:spLocks/>
          </p:cNvSpPr>
          <p:nvPr/>
        </p:nvSpPr>
        <p:spPr>
          <a:xfrm>
            <a:off x="559870" y="1412776"/>
            <a:ext cx="7903790" cy="3014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C5BD198D-4DEB-4013-9EE0-D3E1E6DB41A5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98117269-7D46-4634-B6D9-8EABD7A19B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243192"/>
              </p:ext>
            </p:extLst>
          </p:nvPr>
        </p:nvGraphicFramePr>
        <p:xfrm>
          <a:off x="559867" y="1743953"/>
          <a:ext cx="7903793" cy="4574524"/>
        </p:xfrm>
        <a:graphic>
          <a:graphicData uri="http://schemas.openxmlformats.org/drawingml/2006/table">
            <a:tbl>
              <a:tblPr/>
              <a:tblGrid>
                <a:gridCol w="287098">
                  <a:extLst>
                    <a:ext uri="{9D8B030D-6E8A-4147-A177-3AD203B41FA5}">
                      <a16:colId xmlns:a16="http://schemas.microsoft.com/office/drawing/2014/main" val="114923586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3471697105"/>
                    </a:ext>
                  </a:extLst>
                </a:gridCol>
                <a:gridCol w="287098">
                  <a:extLst>
                    <a:ext uri="{9D8B030D-6E8A-4147-A177-3AD203B41FA5}">
                      <a16:colId xmlns:a16="http://schemas.microsoft.com/office/drawing/2014/main" val="4268798329"/>
                    </a:ext>
                  </a:extLst>
                </a:gridCol>
                <a:gridCol w="2575264">
                  <a:extLst>
                    <a:ext uri="{9D8B030D-6E8A-4147-A177-3AD203B41FA5}">
                      <a16:colId xmlns:a16="http://schemas.microsoft.com/office/drawing/2014/main" val="417177677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1457337672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2077515082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2660491834"/>
                    </a:ext>
                  </a:extLst>
                </a:gridCol>
                <a:gridCol w="769421">
                  <a:extLst>
                    <a:ext uri="{9D8B030D-6E8A-4147-A177-3AD203B41FA5}">
                      <a16:colId xmlns:a16="http://schemas.microsoft.com/office/drawing/2014/main" val="539264904"/>
                    </a:ext>
                  </a:extLst>
                </a:gridCol>
                <a:gridCol w="700518">
                  <a:extLst>
                    <a:ext uri="{9D8B030D-6E8A-4147-A177-3AD203B41FA5}">
                      <a16:colId xmlns:a16="http://schemas.microsoft.com/office/drawing/2014/main" val="1379917985"/>
                    </a:ext>
                  </a:extLst>
                </a:gridCol>
                <a:gridCol w="689033">
                  <a:extLst>
                    <a:ext uri="{9D8B030D-6E8A-4147-A177-3AD203B41FA5}">
                      <a16:colId xmlns:a16="http://schemas.microsoft.com/office/drawing/2014/main" val="2323262002"/>
                    </a:ext>
                  </a:extLst>
                </a:gridCol>
              </a:tblGrid>
              <a:tr h="14433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3054118"/>
                  </a:ext>
                </a:extLst>
              </a:tr>
              <a:tr h="4420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57580129"/>
                  </a:ext>
                </a:extLst>
              </a:tr>
              <a:tr h="189445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43.043.889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44.261.560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1.217.671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35.984.184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7596302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23.438.983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23.269.194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-169.789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19.475.769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463057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5.973.037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5.411.037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-562.000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4.116.299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7801835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1.296.008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1.188.264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697.252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411903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107.744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348.274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5453859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638.264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348.978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5164932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13.095.194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13.194.580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99.386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10.884.813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3876531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532.314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7216902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Aplicación Ley N° 19.672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732.901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657.901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532.314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2892341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12.299.244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12.458.457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10.274.277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5050577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Senadores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4.073.326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5.504.744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1.431.418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4.953.744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483969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Senadores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1.585.919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1.525.870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-60.049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1.030.410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0454629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Senadores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4.407.130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2.779.205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-1.627.925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2.179.349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0745759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485.930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691.699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205.769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560.009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115,2%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6196950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Comités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452.694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652.694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106929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11.746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8.136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3732247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1.282.499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1.292.499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1.058.605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559608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786581"/>
                  </a:ext>
                </a:extLst>
              </a:tr>
              <a:tr h="15336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Asociación de Congresos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63.049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15.173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78.222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6634975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428.931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552.931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280.190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4020425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3665497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16.334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31.334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8.559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723521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172.368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87.722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45152490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84.831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164.831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47.690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6125593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155.398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159.398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136.219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412122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9811022"/>
                  </a:ext>
                </a:extLst>
              </a:tr>
              <a:tr h="14433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537.810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529.861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96432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42070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432" y="755895"/>
            <a:ext cx="80140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02. PROGRAMA 01: CAMARA DE DIPUTADOS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961C9969-C05E-4184-B8AF-3E2933F3191F}"/>
              </a:ext>
            </a:extLst>
          </p:cNvPr>
          <p:cNvSpPr txBox="1">
            <a:spLocks/>
          </p:cNvSpPr>
          <p:nvPr/>
        </p:nvSpPr>
        <p:spPr>
          <a:xfrm>
            <a:off x="494464" y="1420665"/>
            <a:ext cx="8125504" cy="2160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11" name="3 Marcador de pie de página">
            <a:extLst>
              <a:ext uri="{FF2B5EF4-FFF2-40B4-BE49-F238E27FC236}">
                <a16:creationId xmlns:a16="http://schemas.microsoft.com/office/drawing/2014/main" id="{D079ABE5-B6C7-461C-A653-E4F0E49DC856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0AA7A9-8EF5-494C-A7A2-11CD9BAF91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6642823"/>
              </p:ext>
            </p:extLst>
          </p:nvPr>
        </p:nvGraphicFramePr>
        <p:xfrm>
          <a:off x="524739" y="1729814"/>
          <a:ext cx="8001394" cy="4098793"/>
        </p:xfrm>
        <a:graphic>
          <a:graphicData uri="http://schemas.openxmlformats.org/drawingml/2006/table">
            <a:tbl>
              <a:tblPr/>
              <a:tblGrid>
                <a:gridCol w="290643">
                  <a:extLst>
                    <a:ext uri="{9D8B030D-6E8A-4147-A177-3AD203B41FA5}">
                      <a16:colId xmlns:a16="http://schemas.microsoft.com/office/drawing/2014/main" val="1567777601"/>
                    </a:ext>
                  </a:extLst>
                </a:gridCol>
                <a:gridCol w="290643">
                  <a:extLst>
                    <a:ext uri="{9D8B030D-6E8A-4147-A177-3AD203B41FA5}">
                      <a16:colId xmlns:a16="http://schemas.microsoft.com/office/drawing/2014/main" val="3173409853"/>
                    </a:ext>
                  </a:extLst>
                </a:gridCol>
                <a:gridCol w="290643">
                  <a:extLst>
                    <a:ext uri="{9D8B030D-6E8A-4147-A177-3AD203B41FA5}">
                      <a16:colId xmlns:a16="http://schemas.microsoft.com/office/drawing/2014/main" val="2588887690"/>
                    </a:ext>
                  </a:extLst>
                </a:gridCol>
                <a:gridCol w="2607066">
                  <a:extLst>
                    <a:ext uri="{9D8B030D-6E8A-4147-A177-3AD203B41FA5}">
                      <a16:colId xmlns:a16="http://schemas.microsoft.com/office/drawing/2014/main" val="2768972068"/>
                    </a:ext>
                  </a:extLst>
                </a:gridCol>
                <a:gridCol w="778922">
                  <a:extLst>
                    <a:ext uri="{9D8B030D-6E8A-4147-A177-3AD203B41FA5}">
                      <a16:colId xmlns:a16="http://schemas.microsoft.com/office/drawing/2014/main" val="1591848327"/>
                    </a:ext>
                  </a:extLst>
                </a:gridCol>
                <a:gridCol w="778922">
                  <a:extLst>
                    <a:ext uri="{9D8B030D-6E8A-4147-A177-3AD203B41FA5}">
                      <a16:colId xmlns:a16="http://schemas.microsoft.com/office/drawing/2014/main" val="712932947"/>
                    </a:ext>
                  </a:extLst>
                </a:gridCol>
                <a:gridCol w="778922">
                  <a:extLst>
                    <a:ext uri="{9D8B030D-6E8A-4147-A177-3AD203B41FA5}">
                      <a16:colId xmlns:a16="http://schemas.microsoft.com/office/drawing/2014/main" val="385752377"/>
                    </a:ext>
                  </a:extLst>
                </a:gridCol>
                <a:gridCol w="778922">
                  <a:extLst>
                    <a:ext uri="{9D8B030D-6E8A-4147-A177-3AD203B41FA5}">
                      <a16:colId xmlns:a16="http://schemas.microsoft.com/office/drawing/2014/main" val="2320080823"/>
                    </a:ext>
                  </a:extLst>
                </a:gridCol>
                <a:gridCol w="709169">
                  <a:extLst>
                    <a:ext uri="{9D8B030D-6E8A-4147-A177-3AD203B41FA5}">
                      <a16:colId xmlns:a16="http://schemas.microsoft.com/office/drawing/2014/main" val="3929033523"/>
                    </a:ext>
                  </a:extLst>
                </a:gridCol>
                <a:gridCol w="697542">
                  <a:extLst>
                    <a:ext uri="{9D8B030D-6E8A-4147-A177-3AD203B41FA5}">
                      <a16:colId xmlns:a16="http://schemas.microsoft.com/office/drawing/2014/main" val="2188377462"/>
                    </a:ext>
                  </a:extLst>
                </a:gridCol>
              </a:tblGrid>
              <a:tr h="145468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8717155"/>
                  </a:ext>
                </a:extLst>
              </a:tr>
              <a:tr h="420437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1616143"/>
                  </a:ext>
                </a:extLst>
              </a:tr>
              <a:tr h="18018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72.534.476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71.486.221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-1.048.255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64.623.008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2360624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41.684.449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39.405.877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-2.278.572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35.245.717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35433254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7.396.425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5.886.154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-1.510.271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4.847.344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695622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790.667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552.254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2917557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467.000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317.640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3668427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323.667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234.614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85552043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22.531.936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24.948.857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23.512.470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4346858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22.445.534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24.862.455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2.416.921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23.427.137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32965662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Labor Parlamentaria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8.714.608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11.888.600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3.173.992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10.433.523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93829525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Asesoría Externa Labor Parlamentaria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3.326.609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1.965.611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-1.360.998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1.820.542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1226340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Labor Parlamentaria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8.419.076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8.464.408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45.332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8.238.306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7721415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Personal Apoyo Comités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1.375.990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1.934.406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558.416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1.696.238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123,3%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3513440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Operacionales Comités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33.266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33.445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152075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Transferencias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575.985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1.236.993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2724406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3081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Organismos Internacionales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86.402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85.333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8449482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454.666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274.935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496931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71.513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117,2%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2335310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46.170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12.977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4085925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16.412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28.827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175,6%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94546149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246.650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59.050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8291595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84.414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102.568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5254668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0269425"/>
                  </a:ext>
                </a:extLst>
              </a:tr>
              <a:tr h="1454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190.288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4344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1815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573632" y="833294"/>
            <a:ext cx="795880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NOVIEMBRE DE 2020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02. CAPÍTULO 03. PROGRAMA 01: BIBLIOTECA DEL CONGRESO NACIONAL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10" name="1 Título">
            <a:extLst>
              <a:ext uri="{FF2B5EF4-FFF2-40B4-BE49-F238E27FC236}">
                <a16:creationId xmlns:a16="http://schemas.microsoft.com/office/drawing/2014/main" id="{C1A68A52-8770-4291-9E61-4BF8CD8AE9C3}"/>
              </a:ext>
            </a:extLst>
          </p:cNvPr>
          <p:cNvSpPr txBox="1">
            <a:spLocks/>
          </p:cNvSpPr>
          <p:nvPr/>
        </p:nvSpPr>
        <p:spPr>
          <a:xfrm>
            <a:off x="535707" y="1482016"/>
            <a:ext cx="7958808" cy="39368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2020</a:t>
            </a:r>
          </a:p>
        </p:txBody>
      </p:sp>
      <p:sp>
        <p:nvSpPr>
          <p:cNvPr id="8" name="3 Marcador de pie de página">
            <a:extLst>
              <a:ext uri="{FF2B5EF4-FFF2-40B4-BE49-F238E27FC236}">
                <a16:creationId xmlns:a16="http://schemas.microsoft.com/office/drawing/2014/main" id="{95E68D18-06BC-487A-A6CF-4868AB22ABD0}"/>
              </a:ext>
            </a:extLst>
          </p:cNvPr>
          <p:cNvSpPr txBox="1">
            <a:spLocks/>
          </p:cNvSpPr>
          <p:nvPr/>
        </p:nvSpPr>
        <p:spPr>
          <a:xfrm>
            <a:off x="452388" y="6348214"/>
            <a:ext cx="8229600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a Informes de ejecución presupuestaria mensual de DIPRES.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5C41998-CA3A-4043-99EF-462C196CF6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9493126"/>
              </p:ext>
            </p:extLst>
          </p:nvPr>
        </p:nvGraphicFramePr>
        <p:xfrm>
          <a:off x="573626" y="1879141"/>
          <a:ext cx="7958803" cy="3371202"/>
        </p:xfrm>
        <a:graphic>
          <a:graphicData uri="http://schemas.openxmlformats.org/drawingml/2006/table">
            <a:tbl>
              <a:tblPr/>
              <a:tblGrid>
                <a:gridCol w="289096">
                  <a:extLst>
                    <a:ext uri="{9D8B030D-6E8A-4147-A177-3AD203B41FA5}">
                      <a16:colId xmlns:a16="http://schemas.microsoft.com/office/drawing/2014/main" val="967451462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3039714246"/>
                    </a:ext>
                  </a:extLst>
                </a:gridCol>
                <a:gridCol w="289096">
                  <a:extLst>
                    <a:ext uri="{9D8B030D-6E8A-4147-A177-3AD203B41FA5}">
                      <a16:colId xmlns:a16="http://schemas.microsoft.com/office/drawing/2014/main" val="2211980054"/>
                    </a:ext>
                  </a:extLst>
                </a:gridCol>
                <a:gridCol w="2593188">
                  <a:extLst>
                    <a:ext uri="{9D8B030D-6E8A-4147-A177-3AD203B41FA5}">
                      <a16:colId xmlns:a16="http://schemas.microsoft.com/office/drawing/2014/main" val="4057693767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43409614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145399470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868909904"/>
                    </a:ext>
                  </a:extLst>
                </a:gridCol>
                <a:gridCol w="774776">
                  <a:extLst>
                    <a:ext uri="{9D8B030D-6E8A-4147-A177-3AD203B41FA5}">
                      <a16:colId xmlns:a16="http://schemas.microsoft.com/office/drawing/2014/main" val="2040043766"/>
                    </a:ext>
                  </a:extLst>
                </a:gridCol>
                <a:gridCol w="705394">
                  <a:extLst>
                    <a:ext uri="{9D8B030D-6E8A-4147-A177-3AD203B41FA5}">
                      <a16:colId xmlns:a16="http://schemas.microsoft.com/office/drawing/2014/main" val="3498153909"/>
                    </a:ext>
                  </a:extLst>
                </a:gridCol>
                <a:gridCol w="693829">
                  <a:extLst>
                    <a:ext uri="{9D8B030D-6E8A-4147-A177-3AD203B41FA5}">
                      <a16:colId xmlns:a16="http://schemas.microsoft.com/office/drawing/2014/main" val="2022210276"/>
                    </a:ext>
                  </a:extLst>
                </a:gridCol>
              </a:tblGrid>
              <a:tr h="13755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2020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597" marR="8597" marT="8597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8309583"/>
                  </a:ext>
                </a:extLst>
              </a:tr>
              <a:tr h="42127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2020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2020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919530"/>
                  </a:ext>
                </a:extLst>
              </a:tr>
              <a:tr h="18054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12.892.873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13.463.283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570.410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11.418.670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42275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10.714.019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11.163.232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449.213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9.798.661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91,5%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4410506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1.470.343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1.331.419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-138.924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971.173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8567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529030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Previsionales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93.526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-93.526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996473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195.561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625881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3371411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514379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Formación Cívica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102.884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-83.884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3.110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678255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329.368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306.735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-22.633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198.390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64,7%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02455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Edificios     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40.451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36.946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91,3%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6701576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5.687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-2.844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2.102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73,9%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0587132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14.605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-6.734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1.403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5836254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154.302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148.271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-6.031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98.971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64,1%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5040279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114.323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107.299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-7.024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58.968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8188117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182.733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447.336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264.603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447.336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244,8%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30339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Amortización Deuda Externa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154.532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37.766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192.298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124,4%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4238268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Intereses Deuda Externa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28.201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-4.514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23.687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3369915"/>
                  </a:ext>
                </a:extLst>
              </a:tr>
              <a:tr h="137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 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231.351</a:t>
                      </a:r>
                    </a:p>
                  </a:txBody>
                  <a:tcPr marL="8597" marR="8597" marT="859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597" marR="8597" marT="8597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04908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2185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4171</TotalTime>
  <Words>1823</Words>
  <Application>Microsoft Office PowerPoint</Application>
  <PresentationFormat>Presentación en pantalla (4:3)</PresentationFormat>
  <Paragraphs>1020</Paragraphs>
  <Slides>10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de Office</vt:lpstr>
      <vt:lpstr>EJECUCIÓN ACUMULADA DE GASTOS PRESUPUESTARIOS  AL MES DE NOVIEMBRE DE 2020 PARTIDA 02: CONGRESO NACIONAL</vt:lpstr>
      <vt:lpstr>DISTRIBUCIÓN POR SUBTÍTULO DE GASTO Y CÁPITULO  PARTIDA 02 CONGRESO NACIONAL</vt:lpstr>
      <vt:lpstr>COMPORTAMIENTO DE LA EJECUCIÓN MENSUAL DE GASTOS A NOVIEMBRE DE 2020 PARTIDA 02 CONGRESO NACIONAL</vt:lpstr>
      <vt:lpstr>COMPORTAMIENTO DE LA EJECUCIÓN ACUMULADA DE GASTOS A NOVIEMBRE DE 2020 PARTIDA 02 CONGRESO NACIONAL</vt:lpstr>
      <vt:lpstr>EJECUCIÓN ACUMULADA DE GASTOS A NOVIEMBRE DE 2020 PARTIDA 02 CONGRESO NACIONAL</vt:lpstr>
      <vt:lpstr>EJECUCIÓN ACUMULADA DE GASTOS A NOVIEMBRE DE 2020 PARTIDA 02 RESUMEN POR CAPÍTULOS</vt:lpstr>
      <vt:lpstr>EJECUCIÓN ACUMULADA DE GASTOS A NOVIEMBRE DE 2020 PARTIDA 02. CAPÍTULO 01. PROGRAMA 01: SENADO</vt:lpstr>
      <vt:lpstr>EJECUCIÓN ACUMULADA DE GASTOS A NOVIEMBRE DE 2020 PARTIDA 02. CAPÍTULO 02. PROGRAMA 01: CAMARA DE DIPUTADOS</vt:lpstr>
      <vt:lpstr>EJECUCIÓN ACUMULADA DE GASTOS A NOVIEMBRE DE 2020 PARTIDA 02. CAPÍTULO 03. PROGRAMA 01: BIBLIOTECA DEL CONGRESO NACIONAL</vt:lpstr>
      <vt:lpstr>EJECUCIÓN ACUMULADA DE GASTOS A NOVIEMBRE DE 2020 PARTIDA 02. CAPÍTULO 04. PROGRAMA 01: CONSEJO RESOLUTIVO DE ASIGNACIONES PARLAMENTARIAS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279</cp:revision>
  <cp:lastPrinted>2019-11-05T12:34:56Z</cp:lastPrinted>
  <dcterms:created xsi:type="dcterms:W3CDTF">2016-06-23T13:38:47Z</dcterms:created>
  <dcterms:modified xsi:type="dcterms:W3CDTF">2021-01-06T14:26:18Z</dcterms:modified>
</cp:coreProperties>
</file>