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3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87" d="100"/>
          <a:sy n="87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 Presupuesto</a:t>
            </a:r>
            <a:r>
              <a:rPr lang="es-CL" sz="1200" b="1" baseline="0"/>
              <a:t> Inicial por Subtítulos de Gasto</a:t>
            </a:r>
            <a:endParaRPr lang="es-CL" sz="1200" b="1"/>
          </a:p>
        </c:rich>
      </c:tx>
      <c:layout>
        <c:manualLayout>
          <c:xMode val="edge"/>
          <c:yMode val="edge"/>
          <c:x val="0.27690616797900264"/>
          <c:y val="5.36268193089514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1791585617013759"/>
          <c:w val="1"/>
          <c:h val="0.4307541211908107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965-46CA-AC71-AB34E7AED2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965-46CA-AC71-AB34E7AED22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965-46CA-AC71-AB34E7AED22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965-46CA-AC71-AB34E7AED22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8AA-4984-A4B3-B605F35CD3F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8AA-4984-A4B3-B605F35CD3F2}"/>
              </c:ext>
            </c:extLst>
          </c:dPt>
          <c:dLbls>
            <c:dLbl>
              <c:idx val="3"/>
              <c:layout>
                <c:manualLayout>
                  <c:x val="-1.099728194472291E-2"/>
                  <c:y val="4.282539523072952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965-46CA-AC71-AB34E7AED2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98AA-4984-A4B3-B605F35CD3F2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'[01.xlsx]Partida 01'!$C$7:$C$11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 GASTOS CORRIENTES                                                         </c:v>
                </c:pt>
                <c:pt idx="4">
                  <c:v>ADQUISICIÓN DE ACTIVOS NO FINANCIEROS                                           </c:v>
                </c:pt>
              </c:strCache>
            </c:strRef>
          </c:cat>
          <c:val>
            <c:numRef>
              <c:f>'[01.xlsx]Partida 01'!$D$7:$D$11</c:f>
              <c:numCache>
                <c:formatCode>#,##0</c:formatCode>
                <c:ptCount val="5"/>
                <c:pt idx="0">
                  <c:v>8189139</c:v>
                </c:pt>
                <c:pt idx="1">
                  <c:v>6560840</c:v>
                </c:pt>
                <c:pt idx="2">
                  <c:v>3638534</c:v>
                </c:pt>
                <c:pt idx="3">
                  <c:v>0</c:v>
                </c:pt>
                <c:pt idx="4">
                  <c:v>355011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2B-43B9-B777-0A251B91E1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164456893173906E-2"/>
          <c:y val="0.70038990440326954"/>
          <c:w val="0.7807714430007584"/>
          <c:h val="0.261826609459901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'[01.xlsx]Partida 01'!$C$33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'[01.xlsx]Partida 01'!$D$32:$O$32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01'!$D$33:$O$33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8.3000000000000004E-2</c:v>
                </c:pt>
                <c:pt idx="2">
                  <c:v>0.11899999999999999</c:v>
                </c:pt>
                <c:pt idx="3">
                  <c:v>7.6999999999999999E-2</c:v>
                </c:pt>
                <c:pt idx="4">
                  <c:v>5.7000000000000002E-2</c:v>
                </c:pt>
                <c:pt idx="5">
                  <c:v>9.4E-2</c:v>
                </c:pt>
                <c:pt idx="6">
                  <c:v>5.8999999999999997E-2</c:v>
                </c:pt>
                <c:pt idx="7">
                  <c:v>5.7000000000000002E-2</c:v>
                </c:pt>
                <c:pt idx="8">
                  <c:v>7.2999999999999995E-2</c:v>
                </c:pt>
                <c:pt idx="9">
                  <c:v>8.1000000000000003E-2</c:v>
                </c:pt>
                <c:pt idx="10">
                  <c:v>6.5000000000000002E-2</c:v>
                </c:pt>
                <c:pt idx="11">
                  <c:v>0.122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6549-4630-A8F1-0BF78B425D47}"/>
            </c:ext>
          </c:extLst>
        </c:ser>
        <c:ser>
          <c:idx val="1"/>
          <c:order val="1"/>
          <c:tx>
            <c:strRef>
              <c:f>'[01.xlsx]Partida 01'!$C$34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01'!$D$34:$O$34</c:f>
              <c:numCache>
                <c:formatCode>0.0%</c:formatCode>
                <c:ptCount val="12"/>
                <c:pt idx="0">
                  <c:v>9.0263802732251541E-2</c:v>
                </c:pt>
                <c:pt idx="1">
                  <c:v>5.5469691124029365E-2</c:v>
                </c:pt>
                <c:pt idx="2">
                  <c:v>7.3285999839317606E-2</c:v>
                </c:pt>
                <c:pt idx="3">
                  <c:v>7.2613085869830354E-2</c:v>
                </c:pt>
                <c:pt idx="4">
                  <c:v>6.4521277132918095E-2</c:v>
                </c:pt>
                <c:pt idx="5">
                  <c:v>7.2929694843522047E-2</c:v>
                </c:pt>
                <c:pt idx="6">
                  <c:v>6.2242276825222376E-2</c:v>
                </c:pt>
                <c:pt idx="7">
                  <c:v>6.0553193088140861E-2</c:v>
                </c:pt>
                <c:pt idx="8">
                  <c:v>9.1332604660238251E-2</c:v>
                </c:pt>
                <c:pt idx="9">
                  <c:v>0.1002708002373589</c:v>
                </c:pt>
                <c:pt idx="10">
                  <c:v>8.4663936102386692E-2</c:v>
                </c:pt>
                <c:pt idx="11">
                  <c:v>0.11249437278329177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7-6549-4630-A8F1-0BF78B425D47}"/>
            </c:ext>
          </c:extLst>
        </c:ser>
        <c:ser>
          <c:idx val="2"/>
          <c:order val="2"/>
          <c:tx>
            <c:strRef>
              <c:f>'[01.xlsx]Partida 01'!$C$35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01'!$D$35:$N$35</c:f>
              <c:numCache>
                <c:formatCode>0.0%</c:formatCode>
                <c:ptCount val="11"/>
                <c:pt idx="0">
                  <c:v>0.11008372365177158</c:v>
                </c:pt>
                <c:pt idx="1">
                  <c:v>8.0495591048892062E-2</c:v>
                </c:pt>
                <c:pt idx="2">
                  <c:v>8.461937677460904E-2</c:v>
                </c:pt>
                <c:pt idx="3">
                  <c:v>8.0991965175188738E-2</c:v>
                </c:pt>
                <c:pt idx="4">
                  <c:v>7.3405717318128796E-2</c:v>
                </c:pt>
                <c:pt idx="5">
                  <c:v>8.1755843771761136E-2</c:v>
                </c:pt>
                <c:pt idx="6">
                  <c:v>7.6812964706777551E-2</c:v>
                </c:pt>
                <c:pt idx="7">
                  <c:v>6.4960466344200885E-2</c:v>
                </c:pt>
                <c:pt idx="8">
                  <c:v>9.3127297619456206E-2</c:v>
                </c:pt>
                <c:pt idx="9">
                  <c:v>5.9108474695470342E-2</c:v>
                </c:pt>
                <c:pt idx="10">
                  <c:v>6.5816170650733627E-2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6549-4630-A8F1-0BF78B425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60334608"/>
        <c:axId val="460335000"/>
      </c:barChart>
      <c:catAx>
        <c:axId val="46033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0335000"/>
        <c:crosses val="autoZero"/>
        <c:auto val="0"/>
        <c:lblAlgn val="ctr"/>
        <c:lblOffset val="100"/>
        <c:noMultiLvlLbl val="0"/>
      </c:catAx>
      <c:valAx>
        <c:axId val="46033500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6033460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931631295453682E-2"/>
          <c:y val="0.14230732759362513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'[01.xlsx]Partida 01'!$C$29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'[01.xlsx]Partida 01'!$D$28:$O$28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01'!$D$29:$O$29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0.17199999999999999</c:v>
                </c:pt>
                <c:pt idx="2">
                  <c:v>0.29099999999999998</c:v>
                </c:pt>
                <c:pt idx="3">
                  <c:v>0.36799999999999999</c:v>
                </c:pt>
                <c:pt idx="4">
                  <c:v>0.42599999999999999</c:v>
                </c:pt>
                <c:pt idx="5">
                  <c:v>0.51400000000000001</c:v>
                </c:pt>
                <c:pt idx="6">
                  <c:v>0.59499999999999997</c:v>
                </c:pt>
                <c:pt idx="7">
                  <c:v>0.65200000000000002</c:v>
                </c:pt>
                <c:pt idx="8">
                  <c:v>0.72499999999999998</c:v>
                </c:pt>
                <c:pt idx="9">
                  <c:v>0.80200000000000005</c:v>
                </c:pt>
                <c:pt idx="10">
                  <c:v>0.86699999999999999</c:v>
                </c:pt>
                <c:pt idx="11">
                  <c:v>0.97099999999999997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7FC-41AD-A577-BBB051189FEB}"/>
            </c:ext>
          </c:extLst>
        </c:ser>
        <c:ser>
          <c:idx val="1"/>
          <c:order val="1"/>
          <c:tx>
            <c:strRef>
              <c:f>'[01.xlsx]Partida 01'!$C$30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'[01.xlsx]Partida 01'!$D$28:$O$28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01'!$D$30:$O$30</c:f>
              <c:numCache>
                <c:formatCode>0.0%</c:formatCode>
                <c:ptCount val="12"/>
                <c:pt idx="0">
                  <c:v>9.0263802732251541E-2</c:v>
                </c:pt>
                <c:pt idx="1">
                  <c:v>0.1457334938562809</c:v>
                </c:pt>
                <c:pt idx="2">
                  <c:v>0.21352350733713163</c:v>
                </c:pt>
                <c:pt idx="3">
                  <c:v>0.28307347542170508</c:v>
                </c:pt>
                <c:pt idx="4">
                  <c:v>0.34759475255462319</c:v>
                </c:pt>
                <c:pt idx="5">
                  <c:v>0.42052444739814521</c:v>
                </c:pt>
                <c:pt idx="6">
                  <c:v>0.4762572263826314</c:v>
                </c:pt>
                <c:pt idx="7">
                  <c:v>0.53681041947077224</c:v>
                </c:pt>
                <c:pt idx="8">
                  <c:v>0.62814302413101053</c:v>
                </c:pt>
                <c:pt idx="9">
                  <c:v>0.72841382436836943</c:v>
                </c:pt>
                <c:pt idx="10">
                  <c:v>0.81307776047075608</c:v>
                </c:pt>
                <c:pt idx="11">
                  <c:v>0.92417661305353938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7FC-41AD-A577-BBB051189FEB}"/>
            </c:ext>
          </c:extLst>
        </c:ser>
        <c:ser>
          <c:idx val="2"/>
          <c:order val="2"/>
          <c:tx>
            <c:strRef>
              <c:f>'[01.xlsx]Partida 01'!$C$31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519774011299435E-2"/>
                  <c:y val="2.9166666666666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F71-4A76-92AF-ACB4F8A798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073769494659499E-2"/>
                  <c:y val="5.1380740424598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5197805406194495E-2"/>
                  <c:y val="5.5830074711134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8276684265589648E-2"/>
                  <c:y val="6.5394669144793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600374686747338E-2"/>
                  <c:y val="8.3959132892064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F9D-42B7-B3D6-5882520BC95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0219705783581758E-2"/>
                  <c:y val="4.1190443328508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D33-41A4-9B4B-042820DBC6E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7708725674827368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B14-4E68-8A89-751A231869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2730696798493411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A54-4EE4-B3D0-C3CA28BF499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0263653483992465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2DF-4303-A60E-A5B82EE2F0F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8424490888299553E-2"/>
                  <c:y val="3.5561190590480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BDA-464C-9A1F-4A10E32CE62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6349237244835894E-3"/>
                  <c:y val="4.7601829809340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01'!$D$31:$N$31</c:f>
              <c:numCache>
                <c:formatCode>0.0%</c:formatCode>
                <c:ptCount val="11"/>
                <c:pt idx="0">
                  <c:v>0.11008372365177158</c:v>
                </c:pt>
                <c:pt idx="1">
                  <c:v>0.18519832338992429</c:v>
                </c:pt>
                <c:pt idx="2">
                  <c:v>0.26981770016453333</c:v>
                </c:pt>
                <c:pt idx="3">
                  <c:v>0.35851627131353769</c:v>
                </c:pt>
                <c:pt idx="4">
                  <c:v>0.43192198863166648</c:v>
                </c:pt>
                <c:pt idx="5">
                  <c:v>0.52773644775544482</c:v>
                </c:pt>
                <c:pt idx="6">
                  <c:v>0.60454941246222227</c:v>
                </c:pt>
                <c:pt idx="7">
                  <c:v>0.66950987880642321</c:v>
                </c:pt>
                <c:pt idx="8">
                  <c:v>0.74712162593812992</c:v>
                </c:pt>
                <c:pt idx="9">
                  <c:v>0.80623010063360023</c:v>
                </c:pt>
                <c:pt idx="10">
                  <c:v>0.87204627128433387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F71-4A76-92AF-ACB4F8A79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0275656"/>
        <c:axId val="460275264"/>
      </c:lineChart>
      <c:catAx>
        <c:axId val="460275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0275264"/>
        <c:crosses val="autoZero"/>
        <c:auto val="1"/>
        <c:lblAlgn val="ctr"/>
        <c:lblOffset val="100"/>
        <c:tickLblSkip val="1"/>
        <c:noMultiLvlLbl val="0"/>
      </c:catAx>
      <c:valAx>
        <c:axId val="46027526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027565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BF6CBFAC-E614-4956-A42C-0761A36C105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8D498776-9444-432E-803A-D1B8DC5AA8CC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diciembre </a:t>
            </a:r>
            <a:r>
              <a:rPr lang="es-CL" sz="1200" dirty="0" smtClean="0"/>
              <a:t>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9175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7E3C81A4-B528-46BC-A629-30C2346578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4503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7746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3152669"/>
              </p:ext>
            </p:extLst>
          </p:nvPr>
        </p:nvGraphicFramePr>
        <p:xfrm>
          <a:off x="386224" y="1700809"/>
          <a:ext cx="8210798" cy="4655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2965081"/>
              </p:ext>
            </p:extLst>
          </p:nvPr>
        </p:nvGraphicFramePr>
        <p:xfrm>
          <a:off x="466600" y="1947333"/>
          <a:ext cx="8220200" cy="4001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821827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9034"/>
              </p:ext>
            </p:extLst>
          </p:nvPr>
        </p:nvGraphicFramePr>
        <p:xfrm>
          <a:off x="405028" y="2276872"/>
          <a:ext cx="8210796" cy="2880320"/>
        </p:xfrm>
        <a:graphic>
          <a:graphicData uri="http://schemas.openxmlformats.org/drawingml/2006/table">
            <a:tbl>
              <a:tblPr/>
              <a:tblGrid>
                <a:gridCol w="971520"/>
                <a:gridCol w="2468677"/>
                <a:gridCol w="971520"/>
                <a:gridCol w="971520"/>
                <a:gridCol w="971520"/>
                <a:gridCol w="971520"/>
                <a:gridCol w="884519"/>
              </a:tblGrid>
              <a:tr h="21758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6636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1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18.744.524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18.996.836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16.566.120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8.111.279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5.903.744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-657.096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4.829.983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3.689.476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3.340.802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5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429" y="5872875"/>
            <a:ext cx="71038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0429" y="1533501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049907"/>
              </p:ext>
            </p:extLst>
          </p:nvPr>
        </p:nvGraphicFramePr>
        <p:xfrm>
          <a:off x="420429" y="2062826"/>
          <a:ext cx="8266369" cy="3691697"/>
        </p:xfrm>
        <a:graphic>
          <a:graphicData uri="http://schemas.openxmlformats.org/drawingml/2006/table">
            <a:tbl>
              <a:tblPr/>
              <a:tblGrid>
                <a:gridCol w="884033"/>
                <a:gridCol w="326565"/>
                <a:gridCol w="326565"/>
                <a:gridCol w="2401403"/>
                <a:gridCol w="884033"/>
                <a:gridCol w="884033"/>
                <a:gridCol w="884033"/>
                <a:gridCol w="884033"/>
                <a:gridCol w="791671"/>
              </a:tblGrid>
              <a:tr h="1707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28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40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18.744.524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18.996.836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16.566.120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-77.860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7.155.368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5.903.744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-657.096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4.829.983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3.689.476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3.340.802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3.689.476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3.340.802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3.689.476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3.340.802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270.274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-129.255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133.375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4568</TotalTime>
  <Words>440</Words>
  <Application>Microsoft Office PowerPoint</Application>
  <PresentationFormat>Presentación en pantalla (4:3)</PresentationFormat>
  <Paragraphs>247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1_Tema de Office</vt:lpstr>
      <vt:lpstr>Tema de Office</vt:lpstr>
      <vt:lpstr>EJECUCIÓN ACUMULADA DE GASTOS PRESUPUESTARIOS AL MES DE NOVIEMBRE DE 2020 PARTIDA 01: PRESIDENCIA DE LA REPÚBLICA</vt:lpstr>
      <vt:lpstr>EJECUCIÓN DE GASTOS A NOVIEMBRE DE 2020  PARTIDA 01 PRESIDENCIA DE LA REPÚBLICA</vt:lpstr>
      <vt:lpstr>EJECUCIÓN DE GASTOS A NOVIEMBRE DE 2020  PARTIDA 01 PRESIDENCIA DE LA REPÚBLICA</vt:lpstr>
      <vt:lpstr>EJECUCIÓN DE GASTOS A NOVIEMBRE DE 2020  PARTIDA 01 PRESIDENCIA DE LA REPÚBLICA</vt:lpstr>
      <vt:lpstr>EJECUCIÓN ACUMULADA DE GASTOS A NOVIEMBRE DE 2020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272</cp:revision>
  <cp:lastPrinted>2020-09-07T04:49:41Z</cp:lastPrinted>
  <dcterms:created xsi:type="dcterms:W3CDTF">2016-06-23T13:38:47Z</dcterms:created>
  <dcterms:modified xsi:type="dcterms:W3CDTF">2021-01-06T02:14:56Z</dcterms:modified>
</cp:coreProperties>
</file>