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4" r:id="rId3"/>
    <p:sldId id="263" r:id="rId4"/>
    <p:sldId id="265" r:id="rId5"/>
    <p:sldId id="267" r:id="rId6"/>
    <p:sldId id="301" r:id="rId7"/>
    <p:sldId id="302" r:id="rId8"/>
    <p:sldId id="303" r:id="rId9"/>
    <p:sldId id="268" r:id="rId10"/>
    <p:sldId id="310" r:id="rId11"/>
    <p:sldId id="311" r:id="rId12"/>
    <p:sldId id="309" r:id="rId13"/>
    <p:sldId id="306" r:id="rId14"/>
    <p:sldId id="312" r:id="rId15"/>
    <p:sldId id="307" r:id="rId16"/>
    <p:sldId id="271" r:id="rId17"/>
    <p:sldId id="273" r:id="rId18"/>
    <p:sldId id="274" r:id="rId19"/>
    <p:sldId id="276" r:id="rId20"/>
    <p:sldId id="275" r:id="rId21"/>
    <p:sldId id="313" r:id="rId22"/>
    <p:sldId id="314" r:id="rId23"/>
    <p:sldId id="315" r:id="rId24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26" y="102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7" rIns="93135" bIns="4656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5" tIns="46567" rIns="93135" bIns="4656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8577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20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918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3585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78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12-07-2020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4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12-07-2020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326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12-07-2020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161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12-07-2020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41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12-07-2020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865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12-07-2020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60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9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29CCD330-884C-4E17-9C67-07C7E59AE0B5}"/>
              </a:ext>
            </a:extLst>
          </p:cNvPr>
          <p:cNvSpPr txBox="1">
            <a:spLocks/>
          </p:cNvSpPr>
          <p:nvPr/>
        </p:nvSpPr>
        <p:spPr>
          <a:xfrm>
            <a:off x="539552" y="1988840"/>
            <a:ext cx="8064896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MAYO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7545" y="665015"/>
            <a:ext cx="80669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544" y="1256108"/>
            <a:ext cx="8066903" cy="3988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2E5C4DE-8D46-4C68-BF1A-8004FEAF26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692893"/>
              </p:ext>
            </p:extLst>
          </p:nvPr>
        </p:nvGraphicFramePr>
        <p:xfrm>
          <a:off x="537544" y="1654932"/>
          <a:ext cx="8066906" cy="4476160"/>
        </p:xfrm>
        <a:graphic>
          <a:graphicData uri="http://schemas.openxmlformats.org/drawingml/2006/table">
            <a:tbl>
              <a:tblPr/>
              <a:tblGrid>
                <a:gridCol w="260308">
                  <a:extLst>
                    <a:ext uri="{9D8B030D-6E8A-4147-A177-3AD203B41FA5}">
                      <a16:colId xmlns:a16="http://schemas.microsoft.com/office/drawing/2014/main" val="1273721413"/>
                    </a:ext>
                  </a:extLst>
                </a:gridCol>
                <a:gridCol w="260308">
                  <a:extLst>
                    <a:ext uri="{9D8B030D-6E8A-4147-A177-3AD203B41FA5}">
                      <a16:colId xmlns:a16="http://schemas.microsoft.com/office/drawing/2014/main" val="2276300667"/>
                    </a:ext>
                  </a:extLst>
                </a:gridCol>
                <a:gridCol w="260308">
                  <a:extLst>
                    <a:ext uri="{9D8B030D-6E8A-4147-A177-3AD203B41FA5}">
                      <a16:colId xmlns:a16="http://schemas.microsoft.com/office/drawing/2014/main" val="3337562182"/>
                    </a:ext>
                  </a:extLst>
                </a:gridCol>
                <a:gridCol w="2936258">
                  <a:extLst>
                    <a:ext uri="{9D8B030D-6E8A-4147-A177-3AD203B41FA5}">
                      <a16:colId xmlns:a16="http://schemas.microsoft.com/office/drawing/2014/main" val="2869633094"/>
                    </a:ext>
                  </a:extLst>
                </a:gridCol>
                <a:gridCol w="804347">
                  <a:extLst>
                    <a:ext uri="{9D8B030D-6E8A-4147-A177-3AD203B41FA5}">
                      <a16:colId xmlns:a16="http://schemas.microsoft.com/office/drawing/2014/main" val="208388161"/>
                    </a:ext>
                  </a:extLst>
                </a:gridCol>
                <a:gridCol w="697622">
                  <a:extLst>
                    <a:ext uri="{9D8B030D-6E8A-4147-A177-3AD203B41FA5}">
                      <a16:colId xmlns:a16="http://schemas.microsoft.com/office/drawing/2014/main" val="2995840463"/>
                    </a:ext>
                  </a:extLst>
                </a:gridCol>
                <a:gridCol w="697622">
                  <a:extLst>
                    <a:ext uri="{9D8B030D-6E8A-4147-A177-3AD203B41FA5}">
                      <a16:colId xmlns:a16="http://schemas.microsoft.com/office/drawing/2014/main" val="1574671093"/>
                    </a:ext>
                  </a:extLst>
                </a:gridCol>
                <a:gridCol w="697622">
                  <a:extLst>
                    <a:ext uri="{9D8B030D-6E8A-4147-A177-3AD203B41FA5}">
                      <a16:colId xmlns:a16="http://schemas.microsoft.com/office/drawing/2014/main" val="3520617129"/>
                    </a:ext>
                  </a:extLst>
                </a:gridCol>
                <a:gridCol w="741874">
                  <a:extLst>
                    <a:ext uri="{9D8B030D-6E8A-4147-A177-3AD203B41FA5}">
                      <a16:colId xmlns:a16="http://schemas.microsoft.com/office/drawing/2014/main" val="2821438298"/>
                    </a:ext>
                  </a:extLst>
                </a:gridCol>
                <a:gridCol w="710637">
                  <a:extLst>
                    <a:ext uri="{9D8B030D-6E8A-4147-A177-3AD203B41FA5}">
                      <a16:colId xmlns:a16="http://schemas.microsoft.com/office/drawing/2014/main" val="4033601288"/>
                    </a:ext>
                  </a:extLst>
                </a:gridCol>
              </a:tblGrid>
              <a:tr h="1205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325" marR="7325" marT="7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25" marR="7325" marT="7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40486"/>
                  </a:ext>
                </a:extLst>
              </a:tr>
              <a:tr h="3617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422099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78.996.748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78.993.333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-3.415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25.687.051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057926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23.366.111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23.366.111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6.373.855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590877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18.663.768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693694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384.528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384.528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356748"/>
                  </a:ext>
                </a:extLst>
              </a:tr>
              <a:tr h="135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495283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207944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300.248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357083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57.899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54.484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-3.415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57.899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962357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11.325.668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11.325.668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5.047.266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154679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3.548.939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3.548.939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2.261.295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667904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2.793.131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2.793.131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726.914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287512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246.046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246.046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103.849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633299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152.207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152.207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59.039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75692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571439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42.356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214145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613671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19.889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11.133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329386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52563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15.786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69327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918648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47.365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791762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213.739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213.739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160.668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276671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20.121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741464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173419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41.209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41.209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24.139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150778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337.267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921825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38.565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853676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880.016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880.016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307.391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239537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1.455.731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1.455.731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734.762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739357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422.154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422.154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123.957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281146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524.041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524.041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812449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084996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126.630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126.630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909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8352" y="729973"/>
            <a:ext cx="79895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9206" y="1385191"/>
            <a:ext cx="8018661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DB851D3-B734-47E0-97A1-920617EB69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603407"/>
              </p:ext>
            </p:extLst>
          </p:nvPr>
        </p:nvGraphicFramePr>
        <p:xfrm>
          <a:off x="558352" y="1796236"/>
          <a:ext cx="7989515" cy="2200933"/>
        </p:xfrm>
        <a:graphic>
          <a:graphicData uri="http://schemas.openxmlformats.org/drawingml/2006/table">
            <a:tbl>
              <a:tblPr/>
              <a:tblGrid>
                <a:gridCol w="257810">
                  <a:extLst>
                    <a:ext uri="{9D8B030D-6E8A-4147-A177-3AD203B41FA5}">
                      <a16:colId xmlns:a16="http://schemas.microsoft.com/office/drawing/2014/main" val="1205286951"/>
                    </a:ext>
                  </a:extLst>
                </a:gridCol>
                <a:gridCol w="257810">
                  <a:extLst>
                    <a:ext uri="{9D8B030D-6E8A-4147-A177-3AD203B41FA5}">
                      <a16:colId xmlns:a16="http://schemas.microsoft.com/office/drawing/2014/main" val="3699608086"/>
                    </a:ext>
                  </a:extLst>
                </a:gridCol>
                <a:gridCol w="257810">
                  <a:extLst>
                    <a:ext uri="{9D8B030D-6E8A-4147-A177-3AD203B41FA5}">
                      <a16:colId xmlns:a16="http://schemas.microsoft.com/office/drawing/2014/main" val="105932022"/>
                    </a:ext>
                  </a:extLst>
                </a:gridCol>
                <a:gridCol w="2908090">
                  <a:extLst>
                    <a:ext uri="{9D8B030D-6E8A-4147-A177-3AD203B41FA5}">
                      <a16:colId xmlns:a16="http://schemas.microsoft.com/office/drawing/2014/main" val="2795124558"/>
                    </a:ext>
                  </a:extLst>
                </a:gridCol>
                <a:gridCol w="796631">
                  <a:extLst>
                    <a:ext uri="{9D8B030D-6E8A-4147-A177-3AD203B41FA5}">
                      <a16:colId xmlns:a16="http://schemas.microsoft.com/office/drawing/2014/main" val="1230673302"/>
                    </a:ext>
                  </a:extLst>
                </a:gridCol>
                <a:gridCol w="690929">
                  <a:extLst>
                    <a:ext uri="{9D8B030D-6E8A-4147-A177-3AD203B41FA5}">
                      <a16:colId xmlns:a16="http://schemas.microsoft.com/office/drawing/2014/main" val="1709631689"/>
                    </a:ext>
                  </a:extLst>
                </a:gridCol>
                <a:gridCol w="690929">
                  <a:extLst>
                    <a:ext uri="{9D8B030D-6E8A-4147-A177-3AD203B41FA5}">
                      <a16:colId xmlns:a16="http://schemas.microsoft.com/office/drawing/2014/main" val="3980006847"/>
                    </a:ext>
                  </a:extLst>
                </a:gridCol>
                <a:gridCol w="690929">
                  <a:extLst>
                    <a:ext uri="{9D8B030D-6E8A-4147-A177-3AD203B41FA5}">
                      <a16:colId xmlns:a16="http://schemas.microsoft.com/office/drawing/2014/main" val="1610761040"/>
                    </a:ext>
                  </a:extLst>
                </a:gridCol>
                <a:gridCol w="734757">
                  <a:extLst>
                    <a:ext uri="{9D8B030D-6E8A-4147-A177-3AD203B41FA5}">
                      <a16:colId xmlns:a16="http://schemas.microsoft.com/office/drawing/2014/main" val="898379124"/>
                    </a:ext>
                  </a:extLst>
                </a:gridCol>
                <a:gridCol w="703820">
                  <a:extLst>
                    <a:ext uri="{9D8B030D-6E8A-4147-A177-3AD203B41FA5}">
                      <a16:colId xmlns:a16="http://schemas.microsoft.com/office/drawing/2014/main" val="2716576243"/>
                    </a:ext>
                  </a:extLst>
                </a:gridCol>
              </a:tblGrid>
              <a:tr h="1222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675740"/>
                  </a:ext>
                </a:extLst>
              </a:tr>
              <a:tr h="3668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77442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691.364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691.364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464.055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068555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233.184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233.184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146.249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94578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182.677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182.677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198.311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423086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39.936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821716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43.572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912121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30.203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30.203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35.987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645326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184.250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184.250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2852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1.367.897.372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206779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621.210.713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621.210.713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615.262.043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630535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380.480.500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380.480.500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683789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1.477.836.698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1.477.836.698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742.028.517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8400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20.399.072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20.399.072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10.463.214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00504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213.943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213.943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142.558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38799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560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1728" y="787951"/>
            <a:ext cx="8062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31981" y="1412776"/>
            <a:ext cx="8062451" cy="3297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336EDCE-D8CA-4758-9548-D443757B7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538038"/>
              </p:ext>
            </p:extLst>
          </p:nvPr>
        </p:nvGraphicFramePr>
        <p:xfrm>
          <a:off x="558326" y="1776268"/>
          <a:ext cx="8062450" cy="1579406"/>
        </p:xfrm>
        <a:graphic>
          <a:graphicData uri="http://schemas.openxmlformats.org/drawingml/2006/table">
            <a:tbl>
              <a:tblPr/>
              <a:tblGrid>
                <a:gridCol w="263651">
                  <a:extLst>
                    <a:ext uri="{9D8B030D-6E8A-4147-A177-3AD203B41FA5}">
                      <a16:colId xmlns:a16="http://schemas.microsoft.com/office/drawing/2014/main" val="562441175"/>
                    </a:ext>
                  </a:extLst>
                </a:gridCol>
                <a:gridCol w="263651">
                  <a:extLst>
                    <a:ext uri="{9D8B030D-6E8A-4147-A177-3AD203B41FA5}">
                      <a16:colId xmlns:a16="http://schemas.microsoft.com/office/drawing/2014/main" val="1976935323"/>
                    </a:ext>
                  </a:extLst>
                </a:gridCol>
                <a:gridCol w="263651">
                  <a:extLst>
                    <a:ext uri="{9D8B030D-6E8A-4147-A177-3AD203B41FA5}">
                      <a16:colId xmlns:a16="http://schemas.microsoft.com/office/drawing/2014/main" val="1638288356"/>
                    </a:ext>
                  </a:extLst>
                </a:gridCol>
                <a:gridCol w="2973987">
                  <a:extLst>
                    <a:ext uri="{9D8B030D-6E8A-4147-A177-3AD203B41FA5}">
                      <a16:colId xmlns:a16="http://schemas.microsoft.com/office/drawing/2014/main" val="3087812206"/>
                    </a:ext>
                  </a:extLst>
                </a:gridCol>
                <a:gridCol w="706584">
                  <a:extLst>
                    <a:ext uri="{9D8B030D-6E8A-4147-A177-3AD203B41FA5}">
                      <a16:colId xmlns:a16="http://schemas.microsoft.com/office/drawing/2014/main" val="3364244678"/>
                    </a:ext>
                  </a:extLst>
                </a:gridCol>
                <a:gridCol w="706584">
                  <a:extLst>
                    <a:ext uri="{9D8B030D-6E8A-4147-A177-3AD203B41FA5}">
                      <a16:colId xmlns:a16="http://schemas.microsoft.com/office/drawing/2014/main" val="444779208"/>
                    </a:ext>
                  </a:extLst>
                </a:gridCol>
                <a:gridCol w="706584">
                  <a:extLst>
                    <a:ext uri="{9D8B030D-6E8A-4147-A177-3AD203B41FA5}">
                      <a16:colId xmlns:a16="http://schemas.microsoft.com/office/drawing/2014/main" val="914142676"/>
                    </a:ext>
                  </a:extLst>
                </a:gridCol>
                <a:gridCol w="706584">
                  <a:extLst>
                    <a:ext uri="{9D8B030D-6E8A-4147-A177-3AD203B41FA5}">
                      <a16:colId xmlns:a16="http://schemas.microsoft.com/office/drawing/2014/main" val="698212367"/>
                    </a:ext>
                  </a:extLst>
                </a:gridCol>
                <a:gridCol w="751406">
                  <a:extLst>
                    <a:ext uri="{9D8B030D-6E8A-4147-A177-3AD203B41FA5}">
                      <a16:colId xmlns:a16="http://schemas.microsoft.com/office/drawing/2014/main" val="412654605"/>
                    </a:ext>
                  </a:extLst>
                </a:gridCol>
                <a:gridCol w="719768">
                  <a:extLst>
                    <a:ext uri="{9D8B030D-6E8A-4147-A177-3AD203B41FA5}">
                      <a16:colId xmlns:a16="http://schemas.microsoft.com/office/drawing/2014/main" val="3315420423"/>
                    </a:ext>
                  </a:extLst>
                </a:gridCol>
              </a:tblGrid>
              <a:tr h="1548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351077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267719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797.637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08850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797.637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936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63495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660.930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660.930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576.101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054248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63520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372.812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372.812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218.062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74411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81653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077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6798" y="711519"/>
            <a:ext cx="80704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6798" y="1317476"/>
            <a:ext cx="807040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C6BC571-D807-4568-AB3F-963866C24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909617"/>
              </p:ext>
            </p:extLst>
          </p:nvPr>
        </p:nvGraphicFramePr>
        <p:xfrm>
          <a:off x="536798" y="1764415"/>
          <a:ext cx="8070403" cy="2731099"/>
        </p:xfrm>
        <a:graphic>
          <a:graphicData uri="http://schemas.openxmlformats.org/drawingml/2006/table">
            <a:tbl>
              <a:tblPr/>
              <a:tblGrid>
                <a:gridCol w="313009">
                  <a:extLst>
                    <a:ext uri="{9D8B030D-6E8A-4147-A177-3AD203B41FA5}">
                      <a16:colId xmlns:a16="http://schemas.microsoft.com/office/drawing/2014/main" val="191681541"/>
                    </a:ext>
                  </a:extLst>
                </a:gridCol>
                <a:gridCol w="332671">
                  <a:extLst>
                    <a:ext uri="{9D8B030D-6E8A-4147-A177-3AD203B41FA5}">
                      <a16:colId xmlns:a16="http://schemas.microsoft.com/office/drawing/2014/main" val="2895852445"/>
                    </a:ext>
                  </a:extLst>
                </a:gridCol>
                <a:gridCol w="294741">
                  <a:extLst>
                    <a:ext uri="{9D8B030D-6E8A-4147-A177-3AD203B41FA5}">
                      <a16:colId xmlns:a16="http://schemas.microsoft.com/office/drawing/2014/main" val="362986976"/>
                    </a:ext>
                  </a:extLst>
                </a:gridCol>
                <a:gridCol w="2878284">
                  <a:extLst>
                    <a:ext uri="{9D8B030D-6E8A-4147-A177-3AD203B41FA5}">
                      <a16:colId xmlns:a16="http://schemas.microsoft.com/office/drawing/2014/main" val="2869578731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3267230163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1174919337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309270420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2690203186"/>
                    </a:ext>
                  </a:extLst>
                </a:gridCol>
                <a:gridCol w="743396">
                  <a:extLst>
                    <a:ext uri="{9D8B030D-6E8A-4147-A177-3AD203B41FA5}">
                      <a16:colId xmlns:a16="http://schemas.microsoft.com/office/drawing/2014/main" val="1263234436"/>
                    </a:ext>
                  </a:extLst>
                </a:gridCol>
                <a:gridCol w="712094">
                  <a:extLst>
                    <a:ext uri="{9D8B030D-6E8A-4147-A177-3AD203B41FA5}">
                      <a16:colId xmlns:a16="http://schemas.microsoft.com/office/drawing/2014/main" val="2324777808"/>
                    </a:ext>
                  </a:extLst>
                </a:gridCol>
              </a:tblGrid>
              <a:tr h="153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083020"/>
                  </a:ext>
                </a:extLst>
              </a:tr>
              <a:tr h="4667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704266"/>
                  </a:ext>
                </a:extLst>
              </a:tr>
              <a:tr h="1606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40.080.529.486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-448.473.386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16.513.351.331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011192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40.080.529.486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-448.473.386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16.513.351.331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70329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18.414.647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17.989.125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-425.522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7.389.789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1913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128.899.927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129.131.030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231.103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51.387.721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31834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566.677.803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548.887.224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-17.790.579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215.842.374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79550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81.309.266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78.598.266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-2.711.000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32.243.975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56302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2.394.355.571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2.508.103.313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113.747.742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1.165.187.764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20425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89.100.649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78.502.181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-10.598.468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30.399.394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526092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282.580.525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259.193.956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-23.386.569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126.391.806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30478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438.200.181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398.496.880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-39.703.301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197.481.487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35700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11.352.765.810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11.240.977.312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-111.788.498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4.152.967.529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20376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1.183.064.384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1.172.610.362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-10.454.022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454.747.175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30881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1.207.519.535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1.195.413.655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-12.105.880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530.722.527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99975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2.085.193.560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2.157.891.129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72.697.569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392.455.842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59289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563.808.891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585.924.483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22.115.592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234.189.036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36913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14.970.921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12.941.117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-2.029.804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974.386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960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7920" y="655558"/>
            <a:ext cx="81052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920" y="1309749"/>
            <a:ext cx="8105286" cy="391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724713E-8727-4BDB-A674-87D9F5AD95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839705"/>
              </p:ext>
            </p:extLst>
          </p:nvPr>
        </p:nvGraphicFramePr>
        <p:xfrm>
          <a:off x="537920" y="1700808"/>
          <a:ext cx="8105286" cy="3071981"/>
        </p:xfrm>
        <a:graphic>
          <a:graphicData uri="http://schemas.openxmlformats.org/drawingml/2006/table">
            <a:tbl>
              <a:tblPr/>
              <a:tblGrid>
                <a:gridCol w="314362">
                  <a:extLst>
                    <a:ext uri="{9D8B030D-6E8A-4147-A177-3AD203B41FA5}">
                      <a16:colId xmlns:a16="http://schemas.microsoft.com/office/drawing/2014/main" val="168766484"/>
                    </a:ext>
                  </a:extLst>
                </a:gridCol>
                <a:gridCol w="261967">
                  <a:extLst>
                    <a:ext uri="{9D8B030D-6E8A-4147-A177-3AD203B41FA5}">
                      <a16:colId xmlns:a16="http://schemas.microsoft.com/office/drawing/2014/main" val="2871980"/>
                    </a:ext>
                  </a:extLst>
                </a:gridCol>
                <a:gridCol w="326525">
                  <a:extLst>
                    <a:ext uri="{9D8B030D-6E8A-4147-A177-3AD203B41FA5}">
                      <a16:colId xmlns:a16="http://schemas.microsoft.com/office/drawing/2014/main" val="1991201425"/>
                    </a:ext>
                  </a:extLst>
                </a:gridCol>
                <a:gridCol w="2932355">
                  <a:extLst>
                    <a:ext uri="{9D8B030D-6E8A-4147-A177-3AD203B41FA5}">
                      <a16:colId xmlns:a16="http://schemas.microsoft.com/office/drawing/2014/main" val="2300230672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541592969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3577138572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1470861608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2990211615"/>
                    </a:ext>
                  </a:extLst>
                </a:gridCol>
                <a:gridCol w="746608">
                  <a:extLst>
                    <a:ext uri="{9D8B030D-6E8A-4147-A177-3AD203B41FA5}">
                      <a16:colId xmlns:a16="http://schemas.microsoft.com/office/drawing/2014/main" val="412428250"/>
                    </a:ext>
                  </a:extLst>
                </a:gridCol>
                <a:gridCol w="715173">
                  <a:extLst>
                    <a:ext uri="{9D8B030D-6E8A-4147-A177-3AD203B41FA5}">
                      <a16:colId xmlns:a16="http://schemas.microsoft.com/office/drawing/2014/main" val="2110062389"/>
                    </a:ext>
                  </a:extLst>
                </a:gridCol>
              </a:tblGrid>
              <a:tr h="153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539874"/>
                  </a:ext>
                </a:extLst>
              </a:tr>
              <a:tr h="4591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42243"/>
                  </a:ext>
                </a:extLst>
              </a:tr>
              <a:tr h="130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7.032.371.809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7.176.682.752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144.310.943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3.599.961.564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90580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6.719.072.728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6.767.208.490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48.135.762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3.277.161.895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64502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48.069.314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46.601.595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-1.467.719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26.778.579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63573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2.686.634.068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2.276.004.017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-410.630.051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790.150.545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08764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1.109.154.952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1.056.213.403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-52.941.549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326.181.519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49104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31.301.841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30.759.857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-541.984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10.470.485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57771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667.413.190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647.689.631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-19.723.559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277.049.756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02861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13.082.443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12.155.984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-926.459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5.353.408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42782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199.608.086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196.262.834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-3.345.252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90.449.699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75011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126.063.631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119.266.871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-6.796.760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26.765.235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94589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60.474.453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57.219.988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-3.254.465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21.482.220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38171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120.951.836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111.802.887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-9.148.949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26.143.420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70530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59.656.335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57.775.775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-1.880.560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45.188.788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7401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59.233.152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72.373.220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13.140.068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20.807.004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14626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LAS CULTURAS, LAS ARTES Y EL PATRIMONIO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198.193.425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176.659.851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-21.533.574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75.598.737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51711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CIENCIA, TECNOLOGÍA, CONOCIMIENTO E INNOVACIÓN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304.493.223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419.661.410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115.168.187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120.205.311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92026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TESORO PUBLICO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560.155.386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471.530.888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-88.624.498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181.222.361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82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488" y="715917"/>
            <a:ext cx="807996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24488" y="1356354"/>
            <a:ext cx="770164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E6D2C3E-9033-4E55-BC09-284DBE307B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901309"/>
              </p:ext>
            </p:extLst>
          </p:nvPr>
        </p:nvGraphicFramePr>
        <p:xfrm>
          <a:off x="524488" y="1770823"/>
          <a:ext cx="8079960" cy="2113137"/>
        </p:xfrm>
        <a:graphic>
          <a:graphicData uri="http://schemas.openxmlformats.org/drawingml/2006/table">
            <a:tbl>
              <a:tblPr/>
              <a:tblGrid>
                <a:gridCol w="264224">
                  <a:extLst>
                    <a:ext uri="{9D8B030D-6E8A-4147-A177-3AD203B41FA5}">
                      <a16:colId xmlns:a16="http://schemas.microsoft.com/office/drawing/2014/main" val="1746641553"/>
                    </a:ext>
                  </a:extLst>
                </a:gridCol>
                <a:gridCol w="264224">
                  <a:extLst>
                    <a:ext uri="{9D8B030D-6E8A-4147-A177-3AD203B41FA5}">
                      <a16:colId xmlns:a16="http://schemas.microsoft.com/office/drawing/2014/main" val="3616325522"/>
                    </a:ext>
                  </a:extLst>
                </a:gridCol>
                <a:gridCol w="264224">
                  <a:extLst>
                    <a:ext uri="{9D8B030D-6E8A-4147-A177-3AD203B41FA5}">
                      <a16:colId xmlns:a16="http://schemas.microsoft.com/office/drawing/2014/main" val="3517041827"/>
                    </a:ext>
                  </a:extLst>
                </a:gridCol>
                <a:gridCol w="2980444">
                  <a:extLst>
                    <a:ext uri="{9D8B030D-6E8A-4147-A177-3AD203B41FA5}">
                      <a16:colId xmlns:a16="http://schemas.microsoft.com/office/drawing/2014/main" val="4014222154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191881919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2415032358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319076228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2758163254"/>
                    </a:ext>
                  </a:extLst>
                </a:gridCol>
                <a:gridCol w="753037">
                  <a:extLst>
                    <a:ext uri="{9D8B030D-6E8A-4147-A177-3AD203B41FA5}">
                      <a16:colId xmlns:a16="http://schemas.microsoft.com/office/drawing/2014/main" val="2710295856"/>
                    </a:ext>
                  </a:extLst>
                </a:gridCol>
                <a:gridCol w="721331">
                  <a:extLst>
                    <a:ext uri="{9D8B030D-6E8A-4147-A177-3AD203B41FA5}">
                      <a16:colId xmlns:a16="http://schemas.microsoft.com/office/drawing/2014/main" val="3337635083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140022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720165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322.557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-16.799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89464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322.557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-16.799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164.523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72386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186.923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177.557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-9.366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76.957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55611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160.024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154.195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-5.829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68.539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31079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58278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6.627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2746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19.782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16.735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91427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152.433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-7.433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87.566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53935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33.769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33.463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8.769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15393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56.281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-4.559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66.210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08982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48.106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46.475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9.292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37683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9.718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668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08820" y="661625"/>
            <a:ext cx="81351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8519" y="3861048"/>
            <a:ext cx="8095416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MAYO 2020 de Fondo FRP en millones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1156A14-65A2-4161-A469-5F09009BC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699013"/>
              </p:ext>
            </p:extLst>
          </p:nvPr>
        </p:nvGraphicFramePr>
        <p:xfrm>
          <a:off x="508820" y="4225979"/>
          <a:ext cx="8135116" cy="1550844"/>
        </p:xfrm>
        <a:graphic>
          <a:graphicData uri="http://schemas.openxmlformats.org/drawingml/2006/table">
            <a:tbl>
              <a:tblPr/>
              <a:tblGrid>
                <a:gridCol w="267955">
                  <a:extLst>
                    <a:ext uri="{9D8B030D-6E8A-4147-A177-3AD203B41FA5}">
                      <a16:colId xmlns:a16="http://schemas.microsoft.com/office/drawing/2014/main" val="1084824991"/>
                    </a:ext>
                  </a:extLst>
                </a:gridCol>
                <a:gridCol w="267955">
                  <a:extLst>
                    <a:ext uri="{9D8B030D-6E8A-4147-A177-3AD203B41FA5}">
                      <a16:colId xmlns:a16="http://schemas.microsoft.com/office/drawing/2014/main" val="636708791"/>
                    </a:ext>
                  </a:extLst>
                </a:gridCol>
                <a:gridCol w="267955">
                  <a:extLst>
                    <a:ext uri="{9D8B030D-6E8A-4147-A177-3AD203B41FA5}">
                      <a16:colId xmlns:a16="http://schemas.microsoft.com/office/drawing/2014/main" val="4100088307"/>
                    </a:ext>
                  </a:extLst>
                </a:gridCol>
                <a:gridCol w="3022531">
                  <a:extLst>
                    <a:ext uri="{9D8B030D-6E8A-4147-A177-3AD203B41FA5}">
                      <a16:colId xmlns:a16="http://schemas.microsoft.com/office/drawing/2014/main" val="2597034552"/>
                    </a:ext>
                  </a:extLst>
                </a:gridCol>
                <a:gridCol w="718120">
                  <a:extLst>
                    <a:ext uri="{9D8B030D-6E8A-4147-A177-3AD203B41FA5}">
                      <a16:colId xmlns:a16="http://schemas.microsoft.com/office/drawing/2014/main" val="164045676"/>
                    </a:ext>
                  </a:extLst>
                </a:gridCol>
                <a:gridCol w="718120">
                  <a:extLst>
                    <a:ext uri="{9D8B030D-6E8A-4147-A177-3AD203B41FA5}">
                      <a16:colId xmlns:a16="http://schemas.microsoft.com/office/drawing/2014/main" val="3389667578"/>
                    </a:ext>
                  </a:extLst>
                </a:gridCol>
                <a:gridCol w="718120">
                  <a:extLst>
                    <a:ext uri="{9D8B030D-6E8A-4147-A177-3AD203B41FA5}">
                      <a16:colId xmlns:a16="http://schemas.microsoft.com/office/drawing/2014/main" val="708868469"/>
                    </a:ext>
                  </a:extLst>
                </a:gridCol>
                <a:gridCol w="718120">
                  <a:extLst>
                    <a:ext uri="{9D8B030D-6E8A-4147-A177-3AD203B41FA5}">
                      <a16:colId xmlns:a16="http://schemas.microsoft.com/office/drawing/2014/main" val="4248809617"/>
                    </a:ext>
                  </a:extLst>
                </a:gridCol>
                <a:gridCol w="718120">
                  <a:extLst>
                    <a:ext uri="{9D8B030D-6E8A-4147-A177-3AD203B41FA5}">
                      <a16:colId xmlns:a16="http://schemas.microsoft.com/office/drawing/2014/main" val="3316200874"/>
                    </a:ext>
                  </a:extLst>
                </a:gridCol>
                <a:gridCol w="718120">
                  <a:extLst>
                    <a:ext uri="{9D8B030D-6E8A-4147-A177-3AD203B41FA5}">
                      <a16:colId xmlns:a16="http://schemas.microsoft.com/office/drawing/2014/main" val="4196281133"/>
                    </a:ext>
                  </a:extLst>
                </a:gridCol>
              </a:tblGrid>
              <a:tr h="1324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488364"/>
                  </a:ext>
                </a:extLst>
              </a:tr>
              <a:tr h="3818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368139"/>
                  </a:ext>
                </a:extLst>
              </a:tr>
              <a:tr h="1636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301.544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08702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10.433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31793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14293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61866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27125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273.066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298.465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730652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273.056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273.056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298.465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01813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749719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14EAD7A-C756-4715-BD41-61F211414E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847714"/>
              </p:ext>
            </p:extLst>
          </p:nvPr>
        </p:nvGraphicFramePr>
        <p:xfrm>
          <a:off x="2355850" y="1910122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858478664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22120368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mayo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6376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9.477,13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5249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-1.415,51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26774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2.018,74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14905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564,11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4903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-40,62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52806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10.603,85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397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9552" y="679104"/>
            <a:ext cx="80648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564967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MAYO 2020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769" y="3744537"/>
            <a:ext cx="8064461" cy="2411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1E9A003-8A65-413D-8AD9-EEF108EC19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789935"/>
              </p:ext>
            </p:extLst>
          </p:nvPr>
        </p:nvGraphicFramePr>
        <p:xfrm>
          <a:off x="539552" y="4151886"/>
          <a:ext cx="8064462" cy="1912320"/>
        </p:xfrm>
        <a:graphic>
          <a:graphicData uri="http://schemas.openxmlformats.org/drawingml/2006/table">
            <a:tbl>
              <a:tblPr/>
              <a:tblGrid>
                <a:gridCol w="263717">
                  <a:extLst>
                    <a:ext uri="{9D8B030D-6E8A-4147-A177-3AD203B41FA5}">
                      <a16:colId xmlns:a16="http://schemas.microsoft.com/office/drawing/2014/main" val="162069654"/>
                    </a:ext>
                  </a:extLst>
                </a:gridCol>
                <a:gridCol w="263717">
                  <a:extLst>
                    <a:ext uri="{9D8B030D-6E8A-4147-A177-3AD203B41FA5}">
                      <a16:colId xmlns:a16="http://schemas.microsoft.com/office/drawing/2014/main" val="3580303183"/>
                    </a:ext>
                  </a:extLst>
                </a:gridCol>
                <a:gridCol w="263717">
                  <a:extLst>
                    <a:ext uri="{9D8B030D-6E8A-4147-A177-3AD203B41FA5}">
                      <a16:colId xmlns:a16="http://schemas.microsoft.com/office/drawing/2014/main" val="2817191709"/>
                    </a:ext>
                  </a:extLst>
                </a:gridCol>
                <a:gridCol w="2974727">
                  <a:extLst>
                    <a:ext uri="{9D8B030D-6E8A-4147-A177-3AD203B41FA5}">
                      <a16:colId xmlns:a16="http://schemas.microsoft.com/office/drawing/2014/main" val="4243380369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3641583506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1475419811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689774554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1015555998"/>
                    </a:ext>
                  </a:extLst>
                </a:gridCol>
                <a:gridCol w="751593">
                  <a:extLst>
                    <a:ext uri="{9D8B030D-6E8A-4147-A177-3AD203B41FA5}">
                      <a16:colId xmlns:a16="http://schemas.microsoft.com/office/drawing/2014/main" val="565943079"/>
                    </a:ext>
                  </a:extLst>
                </a:gridCol>
                <a:gridCol w="719947">
                  <a:extLst>
                    <a:ext uri="{9D8B030D-6E8A-4147-A177-3AD203B41FA5}">
                      <a16:colId xmlns:a16="http://schemas.microsoft.com/office/drawing/2014/main" val="588729338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401894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886568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2.051.389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11964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61651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11707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30715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36643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176.615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176.615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50.312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96818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176.605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176.605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50.312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63427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33998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93201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56841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283193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3879B43-084C-473A-9FA6-2A75819468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075833"/>
              </p:ext>
            </p:extLst>
          </p:nvPr>
        </p:nvGraphicFramePr>
        <p:xfrm>
          <a:off x="2120900" y="2148180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3143799946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146037182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mayo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5336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59549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-15.958,27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58318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3.263,43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9588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1.464,85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2081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-27,73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83459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10.507,99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268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528176" y="754789"/>
            <a:ext cx="808764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28175" y="1509220"/>
            <a:ext cx="8087647" cy="311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81C6DD2-95FA-4D28-9A81-36A0646A5A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206935"/>
              </p:ext>
            </p:extLst>
          </p:nvPr>
        </p:nvGraphicFramePr>
        <p:xfrm>
          <a:off x="528174" y="1820366"/>
          <a:ext cx="8087648" cy="1540695"/>
        </p:xfrm>
        <a:graphic>
          <a:graphicData uri="http://schemas.openxmlformats.org/drawingml/2006/table">
            <a:tbl>
              <a:tblPr/>
              <a:tblGrid>
                <a:gridCol w="264475">
                  <a:extLst>
                    <a:ext uri="{9D8B030D-6E8A-4147-A177-3AD203B41FA5}">
                      <a16:colId xmlns:a16="http://schemas.microsoft.com/office/drawing/2014/main" val="503105894"/>
                    </a:ext>
                  </a:extLst>
                </a:gridCol>
                <a:gridCol w="264475">
                  <a:extLst>
                    <a:ext uri="{9D8B030D-6E8A-4147-A177-3AD203B41FA5}">
                      <a16:colId xmlns:a16="http://schemas.microsoft.com/office/drawing/2014/main" val="3209693924"/>
                    </a:ext>
                  </a:extLst>
                </a:gridCol>
                <a:gridCol w="264475">
                  <a:extLst>
                    <a:ext uri="{9D8B030D-6E8A-4147-A177-3AD203B41FA5}">
                      <a16:colId xmlns:a16="http://schemas.microsoft.com/office/drawing/2014/main" val="4125683661"/>
                    </a:ext>
                  </a:extLst>
                </a:gridCol>
                <a:gridCol w="2983280">
                  <a:extLst>
                    <a:ext uri="{9D8B030D-6E8A-4147-A177-3AD203B41FA5}">
                      <a16:colId xmlns:a16="http://schemas.microsoft.com/office/drawing/2014/main" val="4246234401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114553333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1869221234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2624516319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1897973501"/>
                    </a:ext>
                  </a:extLst>
                </a:gridCol>
                <a:gridCol w="753754">
                  <a:extLst>
                    <a:ext uri="{9D8B030D-6E8A-4147-A177-3AD203B41FA5}">
                      <a16:colId xmlns:a16="http://schemas.microsoft.com/office/drawing/2014/main" val="3526193569"/>
                    </a:ext>
                  </a:extLst>
                </a:gridCol>
                <a:gridCol w="722017">
                  <a:extLst>
                    <a:ext uri="{9D8B030D-6E8A-4147-A177-3AD203B41FA5}">
                      <a16:colId xmlns:a16="http://schemas.microsoft.com/office/drawing/2014/main" val="3317931755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02741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478540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17.465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86358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0419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7268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63968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1071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17.465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1131,9%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1131,9%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37788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16.797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1095,7%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1095,7%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98403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745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6585" y="709927"/>
            <a:ext cx="801357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212" y="1339889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31C042C-8246-4224-B228-1A39C8ECD9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275215"/>
              </p:ext>
            </p:extLst>
          </p:nvPr>
        </p:nvGraphicFramePr>
        <p:xfrm>
          <a:off x="556584" y="1741467"/>
          <a:ext cx="8013573" cy="1507896"/>
        </p:xfrm>
        <a:graphic>
          <a:graphicData uri="http://schemas.openxmlformats.org/drawingml/2006/table">
            <a:tbl>
              <a:tblPr/>
              <a:tblGrid>
                <a:gridCol w="256353">
                  <a:extLst>
                    <a:ext uri="{9D8B030D-6E8A-4147-A177-3AD203B41FA5}">
                      <a16:colId xmlns:a16="http://schemas.microsoft.com/office/drawing/2014/main" val="2997617941"/>
                    </a:ext>
                  </a:extLst>
                </a:gridCol>
                <a:gridCol w="256353">
                  <a:extLst>
                    <a:ext uri="{9D8B030D-6E8A-4147-A177-3AD203B41FA5}">
                      <a16:colId xmlns:a16="http://schemas.microsoft.com/office/drawing/2014/main" val="4275760943"/>
                    </a:ext>
                  </a:extLst>
                </a:gridCol>
                <a:gridCol w="256353">
                  <a:extLst>
                    <a:ext uri="{9D8B030D-6E8A-4147-A177-3AD203B41FA5}">
                      <a16:colId xmlns:a16="http://schemas.microsoft.com/office/drawing/2014/main" val="3932533818"/>
                    </a:ext>
                  </a:extLst>
                </a:gridCol>
                <a:gridCol w="3065973">
                  <a:extLst>
                    <a:ext uri="{9D8B030D-6E8A-4147-A177-3AD203B41FA5}">
                      <a16:colId xmlns:a16="http://schemas.microsoft.com/office/drawing/2014/main" val="1057733959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2487360974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3025913853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1564214713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2385141375"/>
                    </a:ext>
                  </a:extLst>
                </a:gridCol>
                <a:gridCol w="730604">
                  <a:extLst>
                    <a:ext uri="{9D8B030D-6E8A-4147-A177-3AD203B41FA5}">
                      <a16:colId xmlns:a16="http://schemas.microsoft.com/office/drawing/2014/main" val="3384824580"/>
                    </a:ext>
                  </a:extLst>
                </a:gridCol>
                <a:gridCol w="699841">
                  <a:extLst>
                    <a:ext uri="{9D8B030D-6E8A-4147-A177-3AD203B41FA5}">
                      <a16:colId xmlns:a16="http://schemas.microsoft.com/office/drawing/2014/main" val="2067873337"/>
                    </a:ext>
                  </a:extLst>
                </a:gridCol>
              </a:tblGrid>
              <a:tr h="1287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323168"/>
                  </a:ext>
                </a:extLst>
              </a:tr>
              <a:tr h="3711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998075"/>
                  </a:ext>
                </a:extLst>
              </a:tr>
              <a:tr h="1590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402.110.111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411.710.111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470.852.237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409906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21.101.919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30.701.919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309.587.090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1467,1%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1008,4%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616699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21.101.919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30.701.919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309.587.090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1467,1%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1008,4%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318200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381.008.192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381.008.192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161.265.147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935699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381.008.182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381.008.182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161.265.147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037959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22.743.297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22.743.297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769755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Programa Financiamiento Gobiernos Regionales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358.264.885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358.264.885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161.265.147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621860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692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559889" y="749675"/>
            <a:ext cx="801357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1188" y="1410726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1188" y="4207928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AC1329B-66CB-46FF-9F27-E81EA8E764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692021"/>
              </p:ext>
            </p:extLst>
          </p:nvPr>
        </p:nvGraphicFramePr>
        <p:xfrm>
          <a:off x="559889" y="1730522"/>
          <a:ext cx="8013576" cy="2087651"/>
        </p:xfrm>
        <a:graphic>
          <a:graphicData uri="http://schemas.openxmlformats.org/drawingml/2006/table">
            <a:tbl>
              <a:tblPr/>
              <a:tblGrid>
                <a:gridCol w="287431">
                  <a:extLst>
                    <a:ext uri="{9D8B030D-6E8A-4147-A177-3AD203B41FA5}">
                      <a16:colId xmlns:a16="http://schemas.microsoft.com/office/drawing/2014/main" val="1498119077"/>
                    </a:ext>
                  </a:extLst>
                </a:gridCol>
                <a:gridCol w="3242221">
                  <a:extLst>
                    <a:ext uri="{9D8B030D-6E8A-4147-A177-3AD203B41FA5}">
                      <a16:colId xmlns:a16="http://schemas.microsoft.com/office/drawing/2014/main" val="3558463269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445607726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784129406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1007570270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4271522825"/>
                    </a:ext>
                  </a:extLst>
                </a:gridCol>
                <a:gridCol w="701332">
                  <a:extLst>
                    <a:ext uri="{9D8B030D-6E8A-4147-A177-3AD203B41FA5}">
                      <a16:colId xmlns:a16="http://schemas.microsoft.com/office/drawing/2014/main" val="2351698159"/>
                    </a:ext>
                  </a:extLst>
                </a:gridCol>
                <a:gridCol w="701332">
                  <a:extLst>
                    <a:ext uri="{9D8B030D-6E8A-4147-A177-3AD203B41FA5}">
                      <a16:colId xmlns:a16="http://schemas.microsoft.com/office/drawing/2014/main" val="1752478195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081127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144799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49.671.985.498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49.056.641.436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-615.344.062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21.062.885.904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5073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129.914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42791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122.173.231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66029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4.340.029.994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4.277.987.737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-62.042.257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714.405.095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5452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27.627.147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138135735,0%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138135735,0%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48755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40.080.529.486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-448.473.386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16.513.351.331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113149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108.426.017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94321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311.122.106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320.722.106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1.724.629.574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83522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1.457.909.807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1.343.481.388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-114.428.419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484.326.272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9259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1.367.897.372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72039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502575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478D4D31-388D-4EC7-B802-5BE17BF645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151595"/>
              </p:ext>
            </p:extLst>
          </p:nvPr>
        </p:nvGraphicFramePr>
        <p:xfrm>
          <a:off x="559889" y="4495960"/>
          <a:ext cx="8013576" cy="1646359"/>
        </p:xfrm>
        <a:graphic>
          <a:graphicData uri="http://schemas.openxmlformats.org/drawingml/2006/table">
            <a:tbl>
              <a:tblPr/>
              <a:tblGrid>
                <a:gridCol w="287431">
                  <a:extLst>
                    <a:ext uri="{9D8B030D-6E8A-4147-A177-3AD203B41FA5}">
                      <a16:colId xmlns:a16="http://schemas.microsoft.com/office/drawing/2014/main" val="3896465431"/>
                    </a:ext>
                  </a:extLst>
                </a:gridCol>
                <a:gridCol w="3242221">
                  <a:extLst>
                    <a:ext uri="{9D8B030D-6E8A-4147-A177-3AD203B41FA5}">
                      <a16:colId xmlns:a16="http://schemas.microsoft.com/office/drawing/2014/main" val="3629083555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3728100150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3984826776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3307242735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3358251920"/>
                    </a:ext>
                  </a:extLst>
                </a:gridCol>
                <a:gridCol w="701332">
                  <a:extLst>
                    <a:ext uri="{9D8B030D-6E8A-4147-A177-3AD203B41FA5}">
                      <a16:colId xmlns:a16="http://schemas.microsoft.com/office/drawing/2014/main" val="4193526350"/>
                    </a:ext>
                  </a:extLst>
                </a:gridCol>
                <a:gridCol w="701332">
                  <a:extLst>
                    <a:ext uri="{9D8B030D-6E8A-4147-A177-3AD203B41FA5}">
                      <a16:colId xmlns:a16="http://schemas.microsoft.com/office/drawing/2014/main" val="3280157369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181979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853335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6.182.873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6.266.074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83.201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10.626.859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35187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28758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88623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78166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322.557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-16.799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55090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4.773.813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4.873.813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9.645.772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5018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797.637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11777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50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662059"/>
            <a:ext cx="7972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2110" y="1648584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8C04310-CD67-40D7-A1DE-AE68754986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595878"/>
              </p:ext>
            </p:extLst>
          </p:nvPr>
        </p:nvGraphicFramePr>
        <p:xfrm>
          <a:off x="542110" y="1996696"/>
          <a:ext cx="7972477" cy="1432304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182183012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317665358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1413864955"/>
                    </a:ext>
                  </a:extLst>
                </a:gridCol>
                <a:gridCol w="2940798">
                  <a:extLst>
                    <a:ext uri="{9D8B030D-6E8A-4147-A177-3AD203B41FA5}">
                      <a16:colId xmlns:a16="http://schemas.microsoft.com/office/drawing/2014/main" val="4088116640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046324680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546389567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76601536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810447668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2716345511"/>
                    </a:ext>
                  </a:extLst>
                </a:gridCol>
                <a:gridCol w="711736">
                  <a:extLst>
                    <a:ext uri="{9D8B030D-6E8A-4147-A177-3AD203B41FA5}">
                      <a16:colId xmlns:a16="http://schemas.microsoft.com/office/drawing/2014/main" val="4003631884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277786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941125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240.239.889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09192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43.742.683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267797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43.742.683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13403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43.742.683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01761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196.497.206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282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196.497.206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36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785169"/>
            <a:ext cx="7972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12:  FONDO DE CONTINGENCIA ESTRATÉGICO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8836" y="1464047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51F2015-DF18-4FB7-A6AA-9BCDB9FAAF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901213"/>
              </p:ext>
            </p:extLst>
          </p:nvPr>
        </p:nvGraphicFramePr>
        <p:xfrm>
          <a:off x="544292" y="1839864"/>
          <a:ext cx="7972477" cy="1680054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1268517732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4179748342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378393528"/>
                    </a:ext>
                  </a:extLst>
                </a:gridCol>
                <a:gridCol w="2940798">
                  <a:extLst>
                    <a:ext uri="{9D8B030D-6E8A-4147-A177-3AD203B41FA5}">
                      <a16:colId xmlns:a16="http://schemas.microsoft.com/office/drawing/2014/main" val="82587272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915487667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49033596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3238208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460817752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079468710"/>
                    </a:ext>
                  </a:extLst>
                </a:gridCol>
                <a:gridCol w="711736">
                  <a:extLst>
                    <a:ext uri="{9D8B030D-6E8A-4147-A177-3AD203B41FA5}">
                      <a16:colId xmlns:a16="http://schemas.microsoft.com/office/drawing/2014/main" val="2368351589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110550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296033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3041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847089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06492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861717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44883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67822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50115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39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620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64869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0656" y="1371976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36C429A-C6B7-40C5-B459-7A26C8CD0F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161299"/>
              </p:ext>
            </p:extLst>
          </p:nvPr>
        </p:nvGraphicFramePr>
        <p:xfrm>
          <a:off x="527473" y="1726640"/>
          <a:ext cx="8012244" cy="4563078"/>
        </p:xfrm>
        <a:graphic>
          <a:graphicData uri="http://schemas.openxmlformats.org/drawingml/2006/table">
            <a:tbl>
              <a:tblPr/>
              <a:tblGrid>
                <a:gridCol w="264605">
                  <a:extLst>
                    <a:ext uri="{9D8B030D-6E8A-4147-A177-3AD203B41FA5}">
                      <a16:colId xmlns:a16="http://schemas.microsoft.com/office/drawing/2014/main" val="3092230296"/>
                    </a:ext>
                  </a:extLst>
                </a:gridCol>
                <a:gridCol w="264605">
                  <a:extLst>
                    <a:ext uri="{9D8B030D-6E8A-4147-A177-3AD203B41FA5}">
                      <a16:colId xmlns:a16="http://schemas.microsoft.com/office/drawing/2014/main" val="124467913"/>
                    </a:ext>
                  </a:extLst>
                </a:gridCol>
                <a:gridCol w="264605">
                  <a:extLst>
                    <a:ext uri="{9D8B030D-6E8A-4147-A177-3AD203B41FA5}">
                      <a16:colId xmlns:a16="http://schemas.microsoft.com/office/drawing/2014/main" val="485175214"/>
                    </a:ext>
                  </a:extLst>
                </a:gridCol>
                <a:gridCol w="2984746">
                  <a:extLst>
                    <a:ext uri="{9D8B030D-6E8A-4147-A177-3AD203B41FA5}">
                      <a16:colId xmlns:a16="http://schemas.microsoft.com/office/drawing/2014/main" val="4118339734"/>
                    </a:ext>
                  </a:extLst>
                </a:gridCol>
                <a:gridCol w="709142">
                  <a:extLst>
                    <a:ext uri="{9D8B030D-6E8A-4147-A177-3AD203B41FA5}">
                      <a16:colId xmlns:a16="http://schemas.microsoft.com/office/drawing/2014/main" val="1160460154"/>
                    </a:ext>
                  </a:extLst>
                </a:gridCol>
                <a:gridCol w="709142">
                  <a:extLst>
                    <a:ext uri="{9D8B030D-6E8A-4147-A177-3AD203B41FA5}">
                      <a16:colId xmlns:a16="http://schemas.microsoft.com/office/drawing/2014/main" val="3639809820"/>
                    </a:ext>
                  </a:extLst>
                </a:gridCol>
                <a:gridCol w="709142">
                  <a:extLst>
                    <a:ext uri="{9D8B030D-6E8A-4147-A177-3AD203B41FA5}">
                      <a16:colId xmlns:a16="http://schemas.microsoft.com/office/drawing/2014/main" val="1645693125"/>
                    </a:ext>
                  </a:extLst>
                </a:gridCol>
                <a:gridCol w="709142">
                  <a:extLst>
                    <a:ext uri="{9D8B030D-6E8A-4147-A177-3AD203B41FA5}">
                      <a16:colId xmlns:a16="http://schemas.microsoft.com/office/drawing/2014/main" val="1136514894"/>
                    </a:ext>
                  </a:extLst>
                </a:gridCol>
                <a:gridCol w="656221">
                  <a:extLst>
                    <a:ext uri="{9D8B030D-6E8A-4147-A177-3AD203B41FA5}">
                      <a16:colId xmlns:a16="http://schemas.microsoft.com/office/drawing/2014/main" val="1257164704"/>
                    </a:ext>
                  </a:extLst>
                </a:gridCol>
                <a:gridCol w="740894">
                  <a:extLst>
                    <a:ext uri="{9D8B030D-6E8A-4147-A177-3AD203B41FA5}">
                      <a16:colId xmlns:a16="http://schemas.microsoft.com/office/drawing/2014/main" val="1384813751"/>
                    </a:ext>
                  </a:extLst>
                </a:gridCol>
              </a:tblGrid>
              <a:tr h="1091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5480" marR="5480" marT="5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480" marR="5480" marT="5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853749"/>
                  </a:ext>
                </a:extLst>
              </a:tr>
              <a:tr h="2673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858978"/>
                  </a:ext>
                </a:extLst>
              </a:tr>
              <a:tr h="1145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1.037.914.214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921.025.462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-116.888.752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358.734.437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913403"/>
                  </a:ext>
                </a:extLst>
              </a:tr>
              <a:tr h="87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162.116.273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159.783.984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-2.332.289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72.680.631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247424"/>
                  </a:ext>
                </a:extLst>
              </a:tr>
              <a:tr h="87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162.116.273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159.783.984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-2.332.289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72.680.631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1418"/>
                  </a:ext>
                </a:extLst>
              </a:tr>
              <a:tr h="87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4.190.453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4.086.296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-104.157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1.686.106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353243"/>
                  </a:ext>
                </a:extLst>
              </a:tr>
              <a:tr h="87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4.535.372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4.431.581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-103.791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1.832.767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256098"/>
                  </a:ext>
                </a:extLst>
              </a:tr>
              <a:tr h="17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4.186.668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4.075.416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-111.252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1.603.783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593101"/>
                  </a:ext>
                </a:extLst>
              </a:tr>
              <a:tr h="17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4.978.683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4.851.427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-127.256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1.805.096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958492"/>
                  </a:ext>
                </a:extLst>
              </a:tr>
              <a:tr h="17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5.273.201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5.145.821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-127.380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1.841.930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127517"/>
                  </a:ext>
                </a:extLst>
              </a:tr>
              <a:tr h="17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3.952.055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3.845.279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-106.776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1.565.363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451878"/>
                  </a:ext>
                </a:extLst>
              </a:tr>
              <a:tr h="87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4.559.682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4.452.576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-107.106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1.744.568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960414"/>
                  </a:ext>
                </a:extLst>
              </a:tr>
              <a:tr h="87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5.558.582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5.399.367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-159.215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2.179.647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537006"/>
                  </a:ext>
                </a:extLst>
              </a:tr>
              <a:tr h="17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5.141.688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5.003.230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-138.458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2.265.680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715507"/>
                  </a:ext>
                </a:extLst>
              </a:tr>
              <a:tr h="17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4.912.364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4.769.794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-142.570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1.923.579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999197"/>
                  </a:ext>
                </a:extLst>
              </a:tr>
              <a:tr h="87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5.342.893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5.205.135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-137.758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2.061.763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025736"/>
                  </a:ext>
                </a:extLst>
              </a:tr>
              <a:tr h="17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4.664.732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4.508.950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-155.782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1.935.932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729399"/>
                  </a:ext>
                </a:extLst>
              </a:tr>
              <a:tr h="17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7.352.877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7.155.238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-197.639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2.701.552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65949"/>
                  </a:ext>
                </a:extLst>
              </a:tr>
              <a:tr h="87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4.609.771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4.484.749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-125.022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1.668.910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62609"/>
                  </a:ext>
                </a:extLst>
              </a:tr>
              <a:tr h="17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4.275.399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4.145.149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-130.250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1.586.239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429739"/>
                  </a:ext>
                </a:extLst>
              </a:tr>
              <a:tr h="87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2.528.462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2.459.485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-68.977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918.164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906569"/>
                  </a:ext>
                </a:extLst>
              </a:tr>
              <a:tr h="87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3.295.240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3.295.240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2.539.788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258613"/>
                  </a:ext>
                </a:extLst>
              </a:tr>
              <a:tr h="87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5.895.503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5.895.503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1.544.000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398690"/>
                  </a:ext>
                </a:extLst>
              </a:tr>
              <a:tr h="87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4.961.347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4.961.347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535666"/>
                  </a:ext>
                </a:extLst>
              </a:tr>
              <a:tr h="87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6.028.604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6.028.604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1.309.353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279265"/>
                  </a:ext>
                </a:extLst>
              </a:tr>
              <a:tr h="87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3.955.188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3.955.188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976.500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724049"/>
                  </a:ext>
                </a:extLst>
              </a:tr>
              <a:tr h="87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3.658.614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3.658.614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3.625.274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535424"/>
                  </a:ext>
                </a:extLst>
              </a:tr>
              <a:tr h="87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6.064.054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6.064.054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3.211.811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649527"/>
                  </a:ext>
                </a:extLst>
              </a:tr>
              <a:tr h="87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5.072.544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5.072.544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4.443.362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605799"/>
                  </a:ext>
                </a:extLst>
              </a:tr>
              <a:tr h="87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9.225.815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9.225.815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6.588.000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960794"/>
                  </a:ext>
                </a:extLst>
              </a:tr>
              <a:tr h="87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8.639.199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8.639.199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1.814.009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763891"/>
                  </a:ext>
                </a:extLst>
              </a:tr>
              <a:tr h="87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5.587.289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5.587.289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1.935.683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722760"/>
                  </a:ext>
                </a:extLst>
              </a:tr>
              <a:tr h="87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3.926.727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3.926.727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1.200.821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266505"/>
                  </a:ext>
                </a:extLst>
              </a:tr>
              <a:tr h="87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11.845.617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11.845.617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11.220.664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087390"/>
                  </a:ext>
                </a:extLst>
              </a:tr>
              <a:tr h="87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3.222.990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3.222.990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1.039.200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827282"/>
                  </a:ext>
                </a:extLst>
              </a:tr>
              <a:tr h="17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2.037.481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1.748.581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-288.900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1.380.000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843814"/>
                  </a:ext>
                </a:extLst>
              </a:tr>
              <a:tr h="87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2.637.179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2.637.179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31.087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5480" marR="5480" marT="5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577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379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7195" y="1329313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956BFE3-E29F-4D6D-8DEA-A62FD7862A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998543"/>
              </p:ext>
            </p:extLst>
          </p:nvPr>
        </p:nvGraphicFramePr>
        <p:xfrm>
          <a:off x="544292" y="1668159"/>
          <a:ext cx="7972480" cy="4628924"/>
        </p:xfrm>
        <a:graphic>
          <a:graphicData uri="http://schemas.openxmlformats.org/drawingml/2006/table">
            <a:tbl>
              <a:tblPr/>
              <a:tblGrid>
                <a:gridCol w="263293">
                  <a:extLst>
                    <a:ext uri="{9D8B030D-6E8A-4147-A177-3AD203B41FA5}">
                      <a16:colId xmlns:a16="http://schemas.microsoft.com/office/drawing/2014/main" val="382864874"/>
                    </a:ext>
                  </a:extLst>
                </a:gridCol>
                <a:gridCol w="263293">
                  <a:extLst>
                    <a:ext uri="{9D8B030D-6E8A-4147-A177-3AD203B41FA5}">
                      <a16:colId xmlns:a16="http://schemas.microsoft.com/office/drawing/2014/main" val="3659545921"/>
                    </a:ext>
                  </a:extLst>
                </a:gridCol>
                <a:gridCol w="263293">
                  <a:extLst>
                    <a:ext uri="{9D8B030D-6E8A-4147-A177-3AD203B41FA5}">
                      <a16:colId xmlns:a16="http://schemas.microsoft.com/office/drawing/2014/main" val="2357743440"/>
                    </a:ext>
                  </a:extLst>
                </a:gridCol>
                <a:gridCol w="2969932">
                  <a:extLst>
                    <a:ext uri="{9D8B030D-6E8A-4147-A177-3AD203B41FA5}">
                      <a16:colId xmlns:a16="http://schemas.microsoft.com/office/drawing/2014/main" val="163705905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3435728716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403226696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2946646555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1895218412"/>
                    </a:ext>
                  </a:extLst>
                </a:gridCol>
                <a:gridCol w="652964">
                  <a:extLst>
                    <a:ext uri="{9D8B030D-6E8A-4147-A177-3AD203B41FA5}">
                      <a16:colId xmlns:a16="http://schemas.microsoft.com/office/drawing/2014/main" val="3374690822"/>
                    </a:ext>
                  </a:extLst>
                </a:gridCol>
                <a:gridCol w="737217">
                  <a:extLst>
                    <a:ext uri="{9D8B030D-6E8A-4147-A177-3AD203B41FA5}">
                      <a16:colId xmlns:a16="http://schemas.microsoft.com/office/drawing/2014/main" val="2878416697"/>
                    </a:ext>
                  </a:extLst>
                </a:gridCol>
              </a:tblGrid>
              <a:tr h="1095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5412" marR="5412" marT="5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412" marR="5412" marT="5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72465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872382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875.797.941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761.241.478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-114.556.463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286.053.806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191600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875.797.941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761.241.478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-114.556.463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286.053.806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737564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92.285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92.285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32.873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111652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113.694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113.694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68.098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035859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245.791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245.791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93.650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589293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139.841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139.841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001953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134.622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134.622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65.205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918195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143.502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143.502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53.734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98539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10.458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10.458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69165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163.481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163.481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93.716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871563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117.663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117.663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90.175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086839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78.371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78.371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65.747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355757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92.963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92.963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80.366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817451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40.553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40.553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365925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156.163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156.163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30660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38.391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38.391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10.614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442670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112.108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112.108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38.000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198751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103.569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103.569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67.672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642399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33.725.798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31.824.448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-1.901.350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10.035.596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227091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62.154.907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51.371.466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-10.783.441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17.677.449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990602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43.076.671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38.563.005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-4.513.666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6.375.744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555866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53.695.195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47.665.598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-6.029.597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33.631.027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956555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57.227.453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44.551.757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-12.675.696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10.329.784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387257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60.954.914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49.239.457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-11.715.457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20.573.693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928763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69.159.330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58.993.117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-10.166.213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17.590.900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822746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75.129.735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68.253.280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-6.876.455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32.135.503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260325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81.911.342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75.912.316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-5.999.026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27.451.209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878997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61.228.565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52.232.612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-8.995.953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19.363.514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94435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35.758.423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31.057.521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-4.700.902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14.306.784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178034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35.440.183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31.296.115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-4.144.068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25.514.334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987904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92.999.042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78.992.782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-14.006.260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26.456.952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22795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37.855.958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35.036.679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-2.819.279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5.774.110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93767"/>
                  </a:ext>
                </a:extLst>
              </a:tr>
              <a:tr h="175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23.194.932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19.922.946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-3.271.986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11.311.305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030080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45.493.619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39.536.505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-5.957.114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6.643.844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090453"/>
                  </a:ext>
                </a:extLst>
              </a:tr>
              <a:tr h="87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FONDEMA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12" marR="5412" marT="5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412" marR="5412" marT="5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884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422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4960" y="742486"/>
            <a:ext cx="80140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4959" y="1387999"/>
            <a:ext cx="8014082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6621" y="4240103"/>
            <a:ext cx="8070757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7794B36-3EC7-456E-A49A-F82359101C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111331"/>
              </p:ext>
            </p:extLst>
          </p:nvPr>
        </p:nvGraphicFramePr>
        <p:xfrm>
          <a:off x="563403" y="1701912"/>
          <a:ext cx="8014083" cy="1470899"/>
        </p:xfrm>
        <a:graphic>
          <a:graphicData uri="http://schemas.openxmlformats.org/drawingml/2006/table">
            <a:tbl>
              <a:tblPr/>
              <a:tblGrid>
                <a:gridCol w="275208">
                  <a:extLst>
                    <a:ext uri="{9D8B030D-6E8A-4147-A177-3AD203B41FA5}">
                      <a16:colId xmlns:a16="http://schemas.microsoft.com/office/drawing/2014/main" val="3286382445"/>
                    </a:ext>
                  </a:extLst>
                </a:gridCol>
                <a:gridCol w="275208">
                  <a:extLst>
                    <a:ext uri="{9D8B030D-6E8A-4147-A177-3AD203B41FA5}">
                      <a16:colId xmlns:a16="http://schemas.microsoft.com/office/drawing/2014/main" val="1492943392"/>
                    </a:ext>
                  </a:extLst>
                </a:gridCol>
                <a:gridCol w="3104357">
                  <a:extLst>
                    <a:ext uri="{9D8B030D-6E8A-4147-A177-3AD203B41FA5}">
                      <a16:colId xmlns:a16="http://schemas.microsoft.com/office/drawing/2014/main" val="2022428563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3448435917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3807890086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3410043635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1850472546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927774959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610728998"/>
                    </a:ext>
                  </a:extLst>
                </a:gridCol>
              </a:tblGrid>
              <a:tr h="130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076926"/>
                  </a:ext>
                </a:extLst>
              </a:tr>
              <a:tr h="398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284666"/>
                  </a:ext>
                </a:extLst>
              </a:tr>
              <a:tr h="13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480.540.202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469445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4.536.192.577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4.448.346.399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-87.846.178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1.988.162.528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437798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1.476.323.389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278993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40.080.529.486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-448.473.386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16.513.351.331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883188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17.465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436619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402.110.111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411.710.111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470.852.237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508172"/>
                  </a:ext>
                </a:extLst>
              </a:tr>
              <a:tr h="154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Diagnósticos y Tratamientos de Alto Costo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240.239.889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760153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EFDAA81-6771-4C8C-9A40-E849A38B91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044826"/>
              </p:ext>
            </p:extLst>
          </p:nvPr>
        </p:nvGraphicFramePr>
        <p:xfrm>
          <a:off x="563403" y="4653136"/>
          <a:ext cx="8014086" cy="1316523"/>
        </p:xfrm>
        <a:graphic>
          <a:graphicData uri="http://schemas.openxmlformats.org/drawingml/2006/table">
            <a:tbl>
              <a:tblPr/>
              <a:tblGrid>
                <a:gridCol w="275209">
                  <a:extLst>
                    <a:ext uri="{9D8B030D-6E8A-4147-A177-3AD203B41FA5}">
                      <a16:colId xmlns:a16="http://schemas.microsoft.com/office/drawing/2014/main" val="4253472335"/>
                    </a:ext>
                  </a:extLst>
                </a:gridCol>
                <a:gridCol w="275209">
                  <a:extLst>
                    <a:ext uri="{9D8B030D-6E8A-4147-A177-3AD203B41FA5}">
                      <a16:colId xmlns:a16="http://schemas.microsoft.com/office/drawing/2014/main" val="2793631695"/>
                    </a:ext>
                  </a:extLst>
                </a:gridCol>
                <a:gridCol w="3104358">
                  <a:extLst>
                    <a:ext uri="{9D8B030D-6E8A-4147-A177-3AD203B41FA5}">
                      <a16:colId xmlns:a16="http://schemas.microsoft.com/office/drawing/2014/main" val="2038859306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266624107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3930761196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1762962488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1433247706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2815903798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2538347748"/>
                    </a:ext>
                  </a:extLst>
                </a:gridCol>
              </a:tblGrid>
              <a:tr h="130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183894"/>
                  </a:ext>
                </a:extLst>
              </a:tr>
              <a:tr h="398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682333"/>
                  </a:ext>
                </a:extLst>
              </a:tr>
              <a:tr h="13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4.342.467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4.442.467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9.294.301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294782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797.637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716410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322.557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-16.799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164.523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16443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301.544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213583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2.051.389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038256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578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9208" y="734166"/>
            <a:ext cx="80752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18862" y="1412776"/>
            <a:ext cx="8085583" cy="3161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9EAFDE5-5531-4B02-B63D-D338678DEB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207931"/>
              </p:ext>
            </p:extLst>
          </p:nvPr>
        </p:nvGraphicFramePr>
        <p:xfrm>
          <a:off x="529208" y="1816453"/>
          <a:ext cx="8075236" cy="3402059"/>
        </p:xfrm>
        <a:graphic>
          <a:graphicData uri="http://schemas.openxmlformats.org/drawingml/2006/table">
            <a:tbl>
              <a:tblPr/>
              <a:tblGrid>
                <a:gridCol w="252825">
                  <a:extLst>
                    <a:ext uri="{9D8B030D-6E8A-4147-A177-3AD203B41FA5}">
                      <a16:colId xmlns:a16="http://schemas.microsoft.com/office/drawing/2014/main" val="3283933494"/>
                    </a:ext>
                  </a:extLst>
                </a:gridCol>
                <a:gridCol w="252825">
                  <a:extLst>
                    <a:ext uri="{9D8B030D-6E8A-4147-A177-3AD203B41FA5}">
                      <a16:colId xmlns:a16="http://schemas.microsoft.com/office/drawing/2014/main" val="1684511768"/>
                    </a:ext>
                  </a:extLst>
                </a:gridCol>
                <a:gridCol w="252825">
                  <a:extLst>
                    <a:ext uri="{9D8B030D-6E8A-4147-A177-3AD203B41FA5}">
                      <a16:colId xmlns:a16="http://schemas.microsoft.com/office/drawing/2014/main" val="3777357000"/>
                    </a:ext>
                  </a:extLst>
                </a:gridCol>
                <a:gridCol w="2851868">
                  <a:extLst>
                    <a:ext uri="{9D8B030D-6E8A-4147-A177-3AD203B41FA5}">
                      <a16:colId xmlns:a16="http://schemas.microsoft.com/office/drawing/2014/main" val="1859131827"/>
                    </a:ext>
                  </a:extLst>
                </a:gridCol>
                <a:gridCol w="849492">
                  <a:extLst>
                    <a:ext uri="{9D8B030D-6E8A-4147-A177-3AD203B41FA5}">
                      <a16:colId xmlns:a16="http://schemas.microsoft.com/office/drawing/2014/main" val="3057810793"/>
                    </a:ext>
                  </a:extLst>
                </a:gridCol>
                <a:gridCol w="829266">
                  <a:extLst>
                    <a:ext uri="{9D8B030D-6E8A-4147-A177-3AD203B41FA5}">
                      <a16:colId xmlns:a16="http://schemas.microsoft.com/office/drawing/2014/main" val="2685476464"/>
                    </a:ext>
                  </a:extLst>
                </a:gridCol>
                <a:gridCol w="750891">
                  <a:extLst>
                    <a:ext uri="{9D8B030D-6E8A-4147-A177-3AD203B41FA5}">
                      <a16:colId xmlns:a16="http://schemas.microsoft.com/office/drawing/2014/main" val="3941905952"/>
                    </a:ext>
                  </a:extLst>
                </a:gridCol>
                <a:gridCol w="811569">
                  <a:extLst>
                    <a:ext uri="{9D8B030D-6E8A-4147-A177-3AD203B41FA5}">
                      <a16:colId xmlns:a16="http://schemas.microsoft.com/office/drawing/2014/main" val="1770730364"/>
                    </a:ext>
                  </a:extLst>
                </a:gridCol>
                <a:gridCol w="616894">
                  <a:extLst>
                    <a:ext uri="{9D8B030D-6E8A-4147-A177-3AD203B41FA5}">
                      <a16:colId xmlns:a16="http://schemas.microsoft.com/office/drawing/2014/main" val="714341509"/>
                    </a:ext>
                  </a:extLst>
                </a:gridCol>
                <a:gridCol w="606781">
                  <a:extLst>
                    <a:ext uri="{9D8B030D-6E8A-4147-A177-3AD203B41FA5}">
                      <a16:colId xmlns:a16="http://schemas.microsoft.com/office/drawing/2014/main" val="267466950"/>
                    </a:ext>
                  </a:extLst>
                </a:gridCol>
              </a:tblGrid>
              <a:tr h="1482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301561"/>
                  </a:ext>
                </a:extLst>
              </a:tr>
              <a:tr h="3928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93848"/>
                  </a:ext>
                </a:extLst>
              </a:tr>
              <a:tr h="1556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480.540.202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608929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1.169.432.222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1.169.432.222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458.782.956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638379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1.056.690.402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1.056.690.402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416.687.392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864721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3.458.449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3.458.449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110.740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962848"/>
                  </a:ext>
                </a:extLst>
              </a:tr>
              <a:tr h="220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Magallanes y de la Antártica Chilena, y Subsidio Isla de Pascua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39.231.665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39.231.665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17.807.945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416213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554.526.554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554.526.554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212.010.461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802608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555507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312.127.313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312.127.313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133.406.800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587249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77.689.137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77.689.137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27.045.928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724595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69.169.722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69.169.722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26.305.518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374251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(E.F. y T.) N° 4,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514162"/>
                  </a:ext>
                </a:extLst>
              </a:tr>
              <a:tr h="220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477.542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477.542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38659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080144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42.095.564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778015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42.095.564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434606"/>
                  </a:ext>
                </a:extLst>
              </a:tr>
              <a:tr h="12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21.757.246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500609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21.757.246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1233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20.490.250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589812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3.074.546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3.074.546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720.369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285496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546.627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159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19855"/>
            <a:ext cx="81046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83399"/>
            <a:ext cx="8104606" cy="3297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3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756B854-D8EC-4B12-B707-F4758E6A2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067986"/>
              </p:ext>
            </p:extLst>
          </p:nvPr>
        </p:nvGraphicFramePr>
        <p:xfrm>
          <a:off x="539552" y="1716017"/>
          <a:ext cx="8104606" cy="4145956"/>
        </p:xfrm>
        <a:graphic>
          <a:graphicData uri="http://schemas.openxmlformats.org/drawingml/2006/table">
            <a:tbl>
              <a:tblPr/>
              <a:tblGrid>
                <a:gridCol w="242871">
                  <a:extLst>
                    <a:ext uri="{9D8B030D-6E8A-4147-A177-3AD203B41FA5}">
                      <a16:colId xmlns:a16="http://schemas.microsoft.com/office/drawing/2014/main" val="2809251790"/>
                    </a:ext>
                  </a:extLst>
                </a:gridCol>
                <a:gridCol w="242871">
                  <a:extLst>
                    <a:ext uri="{9D8B030D-6E8A-4147-A177-3AD203B41FA5}">
                      <a16:colId xmlns:a16="http://schemas.microsoft.com/office/drawing/2014/main" val="967214625"/>
                    </a:ext>
                  </a:extLst>
                </a:gridCol>
                <a:gridCol w="242871">
                  <a:extLst>
                    <a:ext uri="{9D8B030D-6E8A-4147-A177-3AD203B41FA5}">
                      <a16:colId xmlns:a16="http://schemas.microsoft.com/office/drawing/2014/main" val="320151431"/>
                    </a:ext>
                  </a:extLst>
                </a:gridCol>
                <a:gridCol w="2739585">
                  <a:extLst>
                    <a:ext uri="{9D8B030D-6E8A-4147-A177-3AD203B41FA5}">
                      <a16:colId xmlns:a16="http://schemas.microsoft.com/office/drawing/2014/main" val="568123902"/>
                    </a:ext>
                  </a:extLst>
                </a:gridCol>
                <a:gridCol w="721326">
                  <a:extLst>
                    <a:ext uri="{9D8B030D-6E8A-4147-A177-3AD203B41FA5}">
                      <a16:colId xmlns:a16="http://schemas.microsoft.com/office/drawing/2014/main" val="2677241003"/>
                    </a:ext>
                  </a:extLst>
                </a:gridCol>
                <a:gridCol w="757758">
                  <a:extLst>
                    <a:ext uri="{9D8B030D-6E8A-4147-A177-3AD203B41FA5}">
                      <a16:colId xmlns:a16="http://schemas.microsoft.com/office/drawing/2014/main" val="3657272687"/>
                    </a:ext>
                  </a:extLst>
                </a:gridCol>
                <a:gridCol w="757758">
                  <a:extLst>
                    <a:ext uri="{9D8B030D-6E8A-4147-A177-3AD203B41FA5}">
                      <a16:colId xmlns:a16="http://schemas.microsoft.com/office/drawing/2014/main" val="441303107"/>
                    </a:ext>
                  </a:extLst>
                </a:gridCol>
                <a:gridCol w="786902">
                  <a:extLst>
                    <a:ext uri="{9D8B030D-6E8A-4147-A177-3AD203B41FA5}">
                      <a16:colId xmlns:a16="http://schemas.microsoft.com/office/drawing/2014/main" val="770172329"/>
                    </a:ext>
                  </a:extLst>
                </a:gridCol>
                <a:gridCol w="835476">
                  <a:extLst>
                    <a:ext uri="{9D8B030D-6E8A-4147-A177-3AD203B41FA5}">
                      <a16:colId xmlns:a16="http://schemas.microsoft.com/office/drawing/2014/main" val="114414534"/>
                    </a:ext>
                  </a:extLst>
                </a:gridCol>
                <a:gridCol w="777188">
                  <a:extLst>
                    <a:ext uri="{9D8B030D-6E8A-4147-A177-3AD203B41FA5}">
                      <a16:colId xmlns:a16="http://schemas.microsoft.com/office/drawing/2014/main" val="4045346214"/>
                    </a:ext>
                  </a:extLst>
                </a:gridCol>
              </a:tblGrid>
              <a:tr h="141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841523"/>
                  </a:ext>
                </a:extLst>
              </a:tr>
              <a:tr h="347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460624"/>
                  </a:ext>
                </a:extLst>
              </a:tr>
              <a:tr h="1489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4.536.192.577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4.448.346.399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-87.846.178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1.988.162.528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92756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129.904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129.904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49.865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52308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122.173.231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85205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109.855.181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109.855.181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54.936.595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02917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51.498.737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51.498.737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26.887.858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26267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10.567.800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10.567.800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8.636.062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6520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47.788.644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47.788.644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19.412.675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84441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67.236.636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81847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67.236.636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05329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72924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21711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2.922.324.339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2.862.614.371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-59.709.968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139.198.825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83019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67.966.909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67.966.909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6.847.668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33626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2.065.443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2.065.443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580.228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58668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6.156.000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6.156.000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1.609.253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687379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Bienes Confiscados Ley N° 19.568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234.131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234.131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235.999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89960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11.294.342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11.294.342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4.704.188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765216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20.850.730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20.850.730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-3.366.365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658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068057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8.877.695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8.877.695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55269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10.709.310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10.709.310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73600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7.779.248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7.779.248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3.083.034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857870"/>
                  </a:ext>
                </a:extLst>
              </a:tr>
              <a:tr h="14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445.200.596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445.200.596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538.157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127098"/>
                  </a:ext>
                </a:extLst>
              </a:tr>
              <a:tr h="127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30.587.662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30.587.662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89690"/>
                  </a:ext>
                </a:extLst>
              </a:tr>
              <a:tr h="14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446.614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446.614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538.157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573643"/>
                  </a:ext>
                </a:extLst>
              </a:tr>
              <a:tr h="14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414.166.320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414.166.320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337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127" y="669976"/>
            <a:ext cx="81116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6710" y="1338877"/>
            <a:ext cx="8124164" cy="2893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3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7B9D665-C139-4692-BEAE-E91BE05E03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791180"/>
              </p:ext>
            </p:extLst>
          </p:nvPr>
        </p:nvGraphicFramePr>
        <p:xfrm>
          <a:off x="523127" y="1706071"/>
          <a:ext cx="8097745" cy="4347583"/>
        </p:xfrm>
        <a:graphic>
          <a:graphicData uri="http://schemas.openxmlformats.org/drawingml/2006/table">
            <a:tbl>
              <a:tblPr/>
              <a:tblGrid>
                <a:gridCol w="242665">
                  <a:extLst>
                    <a:ext uri="{9D8B030D-6E8A-4147-A177-3AD203B41FA5}">
                      <a16:colId xmlns:a16="http://schemas.microsoft.com/office/drawing/2014/main" val="3976998656"/>
                    </a:ext>
                  </a:extLst>
                </a:gridCol>
                <a:gridCol w="242665">
                  <a:extLst>
                    <a:ext uri="{9D8B030D-6E8A-4147-A177-3AD203B41FA5}">
                      <a16:colId xmlns:a16="http://schemas.microsoft.com/office/drawing/2014/main" val="13791399"/>
                    </a:ext>
                  </a:extLst>
                </a:gridCol>
                <a:gridCol w="242665">
                  <a:extLst>
                    <a:ext uri="{9D8B030D-6E8A-4147-A177-3AD203B41FA5}">
                      <a16:colId xmlns:a16="http://schemas.microsoft.com/office/drawing/2014/main" val="3990532169"/>
                    </a:ext>
                  </a:extLst>
                </a:gridCol>
                <a:gridCol w="2737267">
                  <a:extLst>
                    <a:ext uri="{9D8B030D-6E8A-4147-A177-3AD203B41FA5}">
                      <a16:colId xmlns:a16="http://schemas.microsoft.com/office/drawing/2014/main" val="1627331636"/>
                    </a:ext>
                  </a:extLst>
                </a:gridCol>
                <a:gridCol w="720716">
                  <a:extLst>
                    <a:ext uri="{9D8B030D-6E8A-4147-A177-3AD203B41FA5}">
                      <a16:colId xmlns:a16="http://schemas.microsoft.com/office/drawing/2014/main" val="970934191"/>
                    </a:ext>
                  </a:extLst>
                </a:gridCol>
                <a:gridCol w="757116">
                  <a:extLst>
                    <a:ext uri="{9D8B030D-6E8A-4147-A177-3AD203B41FA5}">
                      <a16:colId xmlns:a16="http://schemas.microsoft.com/office/drawing/2014/main" val="2318011602"/>
                    </a:ext>
                  </a:extLst>
                </a:gridCol>
                <a:gridCol w="757116">
                  <a:extLst>
                    <a:ext uri="{9D8B030D-6E8A-4147-A177-3AD203B41FA5}">
                      <a16:colId xmlns:a16="http://schemas.microsoft.com/office/drawing/2014/main" val="4186452927"/>
                    </a:ext>
                  </a:extLst>
                </a:gridCol>
                <a:gridCol w="786236">
                  <a:extLst>
                    <a:ext uri="{9D8B030D-6E8A-4147-A177-3AD203B41FA5}">
                      <a16:colId xmlns:a16="http://schemas.microsoft.com/office/drawing/2014/main" val="2313183629"/>
                    </a:ext>
                  </a:extLst>
                </a:gridCol>
                <a:gridCol w="834769">
                  <a:extLst>
                    <a:ext uri="{9D8B030D-6E8A-4147-A177-3AD203B41FA5}">
                      <a16:colId xmlns:a16="http://schemas.microsoft.com/office/drawing/2014/main" val="2795541311"/>
                    </a:ext>
                  </a:extLst>
                </a:gridCol>
                <a:gridCol w="776530">
                  <a:extLst>
                    <a:ext uri="{9D8B030D-6E8A-4147-A177-3AD203B41FA5}">
                      <a16:colId xmlns:a16="http://schemas.microsoft.com/office/drawing/2014/main" val="3493338666"/>
                    </a:ext>
                  </a:extLst>
                </a:gridCol>
              </a:tblGrid>
              <a:tr h="141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858175"/>
                  </a:ext>
                </a:extLst>
              </a:tr>
              <a:tr h="3404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09571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2.409.156.824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2.349.446.856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-59.709.968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131.658.306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72900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322.701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322.701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157.716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55920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1.381.258.785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1.324.475.306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-56.783.479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86.980.573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25599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5.281.722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5.281.722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2.200.720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69182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51.582.716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51.582.716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6.912.084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538833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5.253.176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5.253.176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4.154.476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89530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7.402.521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7.402.521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2.630.555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09639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1.268.003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1.268.003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289.835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57124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6.034.232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6.034.232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1.452.876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87332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-18.166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60293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2.270.103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2.270.103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959.690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43146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282.650.264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278.341.951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-4.308.313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04975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4.514.400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4.514.400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2.353.053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859653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12.722.400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12.722.400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5.905.056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2087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10.371.962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10.371.962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3.886.447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18895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6.039.417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6.039.417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1.797.919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73185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de los Derechos de la Niñez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2.684.452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2.684.452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1.118.520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303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19964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2.539.940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2.539.940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442834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 Bonificación Adicional Zonas Extremas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531.262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857924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Retiro Funcionarios Municipales Ley N° 21.135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10.327.524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103275240,0%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103275240,0%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98856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Agenda Social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626.960.000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626.960.000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08363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154.694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1546940,0%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1546940,0%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90010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154.694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1546940,0%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1546940,0%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03063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27.627.147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138135735,0%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138135735,0%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83678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27.627.147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276271470,0%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276271470,0%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77937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27.627.147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276271470,0%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276271470,0%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60832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43601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967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37008"/>
            <a:ext cx="80826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464" y="1406106"/>
            <a:ext cx="8078770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EBBA408-F145-4311-B60B-B778FDC79F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107294"/>
              </p:ext>
            </p:extLst>
          </p:nvPr>
        </p:nvGraphicFramePr>
        <p:xfrm>
          <a:off x="539553" y="1735762"/>
          <a:ext cx="8078771" cy="3439763"/>
        </p:xfrm>
        <a:graphic>
          <a:graphicData uri="http://schemas.openxmlformats.org/drawingml/2006/table">
            <a:tbl>
              <a:tblPr/>
              <a:tblGrid>
                <a:gridCol w="242097">
                  <a:extLst>
                    <a:ext uri="{9D8B030D-6E8A-4147-A177-3AD203B41FA5}">
                      <a16:colId xmlns:a16="http://schemas.microsoft.com/office/drawing/2014/main" val="920519823"/>
                    </a:ext>
                  </a:extLst>
                </a:gridCol>
                <a:gridCol w="242097">
                  <a:extLst>
                    <a:ext uri="{9D8B030D-6E8A-4147-A177-3AD203B41FA5}">
                      <a16:colId xmlns:a16="http://schemas.microsoft.com/office/drawing/2014/main" val="1645309601"/>
                    </a:ext>
                  </a:extLst>
                </a:gridCol>
                <a:gridCol w="242097">
                  <a:extLst>
                    <a:ext uri="{9D8B030D-6E8A-4147-A177-3AD203B41FA5}">
                      <a16:colId xmlns:a16="http://schemas.microsoft.com/office/drawing/2014/main" val="3438511270"/>
                    </a:ext>
                  </a:extLst>
                </a:gridCol>
                <a:gridCol w="2730852">
                  <a:extLst>
                    <a:ext uri="{9D8B030D-6E8A-4147-A177-3AD203B41FA5}">
                      <a16:colId xmlns:a16="http://schemas.microsoft.com/office/drawing/2014/main" val="2855195851"/>
                    </a:ext>
                  </a:extLst>
                </a:gridCol>
                <a:gridCol w="719027">
                  <a:extLst>
                    <a:ext uri="{9D8B030D-6E8A-4147-A177-3AD203B41FA5}">
                      <a16:colId xmlns:a16="http://schemas.microsoft.com/office/drawing/2014/main" val="3671388843"/>
                    </a:ext>
                  </a:extLst>
                </a:gridCol>
                <a:gridCol w="755342">
                  <a:extLst>
                    <a:ext uri="{9D8B030D-6E8A-4147-A177-3AD203B41FA5}">
                      <a16:colId xmlns:a16="http://schemas.microsoft.com/office/drawing/2014/main" val="3906510062"/>
                    </a:ext>
                  </a:extLst>
                </a:gridCol>
                <a:gridCol w="755342">
                  <a:extLst>
                    <a:ext uri="{9D8B030D-6E8A-4147-A177-3AD203B41FA5}">
                      <a16:colId xmlns:a16="http://schemas.microsoft.com/office/drawing/2014/main" val="825760340"/>
                    </a:ext>
                  </a:extLst>
                </a:gridCol>
                <a:gridCol w="784394">
                  <a:extLst>
                    <a:ext uri="{9D8B030D-6E8A-4147-A177-3AD203B41FA5}">
                      <a16:colId xmlns:a16="http://schemas.microsoft.com/office/drawing/2014/main" val="1731814497"/>
                    </a:ext>
                  </a:extLst>
                </a:gridCol>
                <a:gridCol w="832813">
                  <a:extLst>
                    <a:ext uri="{9D8B030D-6E8A-4147-A177-3AD203B41FA5}">
                      <a16:colId xmlns:a16="http://schemas.microsoft.com/office/drawing/2014/main" val="2618633760"/>
                    </a:ext>
                  </a:extLst>
                </a:gridCol>
                <a:gridCol w="774710">
                  <a:extLst>
                    <a:ext uri="{9D8B030D-6E8A-4147-A177-3AD203B41FA5}">
                      <a16:colId xmlns:a16="http://schemas.microsoft.com/office/drawing/2014/main" val="2354823595"/>
                    </a:ext>
                  </a:extLst>
                </a:gridCol>
              </a:tblGrid>
              <a:tr h="141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229220"/>
                  </a:ext>
                </a:extLst>
              </a:tr>
              <a:tr h="3404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60603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258.992.488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258.992.488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1.218.545.278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70637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797.533.612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7975336120,0%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7975336120,0%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65257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258.992.468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258.992.468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421.011.666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53078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00201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1.070.691.982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1.042.555.772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-28.136.210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480.568.182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15157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67557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55343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1.010.835.499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982.699.289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-28.136.210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448.293.738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94656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28.241.380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28.241.380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52110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19147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26.047.859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26.047.859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9.594.000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71850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401.929.320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373.155.680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-28.773.640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134.646.776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25178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28.264.254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28.901.684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637.430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10.970.078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63764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145.837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145.837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0944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355.856.125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355.856.125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161.265.148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89001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107.508.242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107.508.242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107.623.505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59049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46636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16.509.608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16.509.608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86410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36.395.212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36.395.212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24.194.231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40744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D.L. N° 430, de 1992 ( E.F. y T.)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4.929.233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4.929.233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17328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59.856.473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59.856.473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32.274.444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11224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29.525.733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29.525.733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21.304.369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00352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30.268.228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30.268.228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10.970.075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30232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62.502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1218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064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1" y="693294"/>
            <a:ext cx="81107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335683"/>
            <a:ext cx="8110753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E99E60D-E7F6-4B1A-8347-3865D5E267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441789"/>
              </p:ext>
            </p:extLst>
          </p:nvPr>
        </p:nvGraphicFramePr>
        <p:xfrm>
          <a:off x="539551" y="1628800"/>
          <a:ext cx="8110755" cy="3151070"/>
        </p:xfrm>
        <a:graphic>
          <a:graphicData uri="http://schemas.openxmlformats.org/drawingml/2006/table">
            <a:tbl>
              <a:tblPr/>
              <a:tblGrid>
                <a:gridCol w="265231">
                  <a:extLst>
                    <a:ext uri="{9D8B030D-6E8A-4147-A177-3AD203B41FA5}">
                      <a16:colId xmlns:a16="http://schemas.microsoft.com/office/drawing/2014/main" val="2534045867"/>
                    </a:ext>
                  </a:extLst>
                </a:gridCol>
                <a:gridCol w="265231">
                  <a:extLst>
                    <a:ext uri="{9D8B030D-6E8A-4147-A177-3AD203B41FA5}">
                      <a16:colId xmlns:a16="http://schemas.microsoft.com/office/drawing/2014/main" val="3888235965"/>
                    </a:ext>
                  </a:extLst>
                </a:gridCol>
                <a:gridCol w="265231">
                  <a:extLst>
                    <a:ext uri="{9D8B030D-6E8A-4147-A177-3AD203B41FA5}">
                      <a16:colId xmlns:a16="http://schemas.microsoft.com/office/drawing/2014/main" val="3736801473"/>
                    </a:ext>
                  </a:extLst>
                </a:gridCol>
                <a:gridCol w="2991803">
                  <a:extLst>
                    <a:ext uri="{9D8B030D-6E8A-4147-A177-3AD203B41FA5}">
                      <a16:colId xmlns:a16="http://schemas.microsoft.com/office/drawing/2014/main" val="4065777220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4159597807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845050323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550234034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880595743"/>
                    </a:ext>
                  </a:extLst>
                </a:gridCol>
                <a:gridCol w="755907">
                  <a:extLst>
                    <a:ext uri="{9D8B030D-6E8A-4147-A177-3AD203B41FA5}">
                      <a16:colId xmlns:a16="http://schemas.microsoft.com/office/drawing/2014/main" val="2579612843"/>
                    </a:ext>
                  </a:extLst>
                </a:gridCol>
                <a:gridCol w="724080">
                  <a:extLst>
                    <a:ext uri="{9D8B030D-6E8A-4147-A177-3AD203B41FA5}">
                      <a16:colId xmlns:a16="http://schemas.microsoft.com/office/drawing/2014/main" val="3609208312"/>
                    </a:ext>
                  </a:extLst>
                </a:gridCol>
              </a:tblGrid>
              <a:tr h="123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915087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397671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4.342.467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4.442.467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9.294.301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69180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18340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20479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19468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73243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79101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Ley N° 13.196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49913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547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82609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95214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56001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7350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4.322.569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4.422.569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9.279.530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40945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3.961.159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3.961.159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8.550.552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05301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361.400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461.400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728.978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66591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89349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501164"/>
                  </a:ext>
                </a:extLst>
              </a:tr>
              <a:tr h="131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43829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01544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54380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48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4837" y="672716"/>
            <a:ext cx="809584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317" y="1263810"/>
            <a:ext cx="8117366" cy="4137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340E769-FA1F-4643-B3FF-B7E270615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814338"/>
              </p:ext>
            </p:extLst>
          </p:nvPr>
        </p:nvGraphicFramePr>
        <p:xfrm>
          <a:off x="513317" y="1677512"/>
          <a:ext cx="8117365" cy="4190289"/>
        </p:xfrm>
        <a:graphic>
          <a:graphicData uri="http://schemas.openxmlformats.org/drawingml/2006/table">
            <a:tbl>
              <a:tblPr/>
              <a:tblGrid>
                <a:gridCol w="261935">
                  <a:extLst>
                    <a:ext uri="{9D8B030D-6E8A-4147-A177-3AD203B41FA5}">
                      <a16:colId xmlns:a16="http://schemas.microsoft.com/office/drawing/2014/main" val="3117296986"/>
                    </a:ext>
                  </a:extLst>
                </a:gridCol>
                <a:gridCol w="261935">
                  <a:extLst>
                    <a:ext uri="{9D8B030D-6E8A-4147-A177-3AD203B41FA5}">
                      <a16:colId xmlns:a16="http://schemas.microsoft.com/office/drawing/2014/main" val="1326983819"/>
                    </a:ext>
                  </a:extLst>
                </a:gridCol>
                <a:gridCol w="261935">
                  <a:extLst>
                    <a:ext uri="{9D8B030D-6E8A-4147-A177-3AD203B41FA5}">
                      <a16:colId xmlns:a16="http://schemas.microsoft.com/office/drawing/2014/main" val="2710036355"/>
                    </a:ext>
                  </a:extLst>
                </a:gridCol>
                <a:gridCol w="2954626">
                  <a:extLst>
                    <a:ext uri="{9D8B030D-6E8A-4147-A177-3AD203B41FA5}">
                      <a16:colId xmlns:a16="http://schemas.microsoft.com/office/drawing/2014/main" val="3563907572"/>
                    </a:ext>
                  </a:extLst>
                </a:gridCol>
                <a:gridCol w="809378">
                  <a:extLst>
                    <a:ext uri="{9D8B030D-6E8A-4147-A177-3AD203B41FA5}">
                      <a16:colId xmlns:a16="http://schemas.microsoft.com/office/drawing/2014/main" val="299749244"/>
                    </a:ext>
                  </a:extLst>
                </a:gridCol>
                <a:gridCol w="701986">
                  <a:extLst>
                    <a:ext uri="{9D8B030D-6E8A-4147-A177-3AD203B41FA5}">
                      <a16:colId xmlns:a16="http://schemas.microsoft.com/office/drawing/2014/main" val="2620558192"/>
                    </a:ext>
                  </a:extLst>
                </a:gridCol>
                <a:gridCol w="701986">
                  <a:extLst>
                    <a:ext uri="{9D8B030D-6E8A-4147-A177-3AD203B41FA5}">
                      <a16:colId xmlns:a16="http://schemas.microsoft.com/office/drawing/2014/main" val="2212931040"/>
                    </a:ext>
                  </a:extLst>
                </a:gridCol>
                <a:gridCol w="701986">
                  <a:extLst>
                    <a:ext uri="{9D8B030D-6E8A-4147-A177-3AD203B41FA5}">
                      <a16:colId xmlns:a16="http://schemas.microsoft.com/office/drawing/2014/main" val="2294592023"/>
                    </a:ext>
                  </a:extLst>
                </a:gridCol>
                <a:gridCol w="746515">
                  <a:extLst>
                    <a:ext uri="{9D8B030D-6E8A-4147-A177-3AD203B41FA5}">
                      <a16:colId xmlns:a16="http://schemas.microsoft.com/office/drawing/2014/main" val="2520252351"/>
                    </a:ext>
                  </a:extLst>
                </a:gridCol>
                <a:gridCol w="715083">
                  <a:extLst>
                    <a:ext uri="{9D8B030D-6E8A-4147-A177-3AD203B41FA5}">
                      <a16:colId xmlns:a16="http://schemas.microsoft.com/office/drawing/2014/main" val="3988791670"/>
                    </a:ext>
                  </a:extLst>
                </a:gridCol>
              </a:tblGrid>
              <a:tr h="1262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40774"/>
                  </a:ext>
                </a:extLst>
              </a:tr>
              <a:tr h="3866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678653"/>
                  </a:ext>
                </a:extLst>
              </a:tr>
              <a:tr h="165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1.476.323.389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216428"/>
                  </a:ext>
                </a:extLst>
              </a:tr>
              <a:tr h="126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108.426.017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321599"/>
                  </a:ext>
                </a:extLst>
              </a:tr>
              <a:tr h="126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120.897.308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120.900.723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55.591.787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279212"/>
                  </a:ext>
                </a:extLst>
              </a:tr>
              <a:tr h="126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114.488.061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114.488.061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53.227.013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662000"/>
                  </a:ext>
                </a:extLst>
              </a:tr>
              <a:tr h="181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1.444.358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34975"/>
                  </a:ext>
                </a:extLst>
              </a:tr>
              <a:tr h="126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378.306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378.306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379602"/>
                  </a:ext>
                </a:extLst>
              </a:tr>
              <a:tr h="16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899108"/>
                  </a:ext>
                </a:extLst>
              </a:tr>
              <a:tr h="126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948389"/>
                  </a:ext>
                </a:extLst>
              </a:tr>
              <a:tr h="126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221.360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687106"/>
                  </a:ext>
                </a:extLst>
              </a:tr>
              <a:tr h="126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124.652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128.067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124.652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526033"/>
                  </a:ext>
                </a:extLst>
              </a:tr>
              <a:tr h="126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37.684.917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37.684.917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21.635.858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647414"/>
                  </a:ext>
                </a:extLst>
              </a:tr>
              <a:tr h="126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15.671.383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15.671.383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10.679.485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075178"/>
                  </a:ext>
                </a:extLst>
              </a:tr>
              <a:tr h="126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4.433.883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4.433.883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721.923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788326"/>
                  </a:ext>
                </a:extLst>
              </a:tr>
              <a:tr h="126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145.749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002964"/>
                  </a:ext>
                </a:extLst>
              </a:tr>
              <a:tr h="126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031128"/>
                  </a:ext>
                </a:extLst>
              </a:tr>
              <a:tr h="126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70.924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426193"/>
                  </a:ext>
                </a:extLst>
              </a:tr>
              <a:tr h="126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108.362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184787"/>
                  </a:ext>
                </a:extLst>
              </a:tr>
              <a:tr h="134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100.565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861006"/>
                  </a:ext>
                </a:extLst>
              </a:tr>
              <a:tr h="126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118.825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823257"/>
                  </a:ext>
                </a:extLst>
              </a:tr>
              <a:tr h="126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423.570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831669"/>
                  </a:ext>
                </a:extLst>
              </a:tr>
              <a:tr h="126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2.399.149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228388"/>
                  </a:ext>
                </a:extLst>
              </a:tr>
              <a:tr h="126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389.756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461723"/>
                  </a:ext>
                </a:extLst>
              </a:tr>
              <a:tr h="126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376.129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360911"/>
                  </a:ext>
                </a:extLst>
              </a:tr>
              <a:tr h="126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329.941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329.941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217.939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412754"/>
                  </a:ext>
                </a:extLst>
              </a:tr>
              <a:tr h="126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2.246.435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929792"/>
                  </a:ext>
                </a:extLst>
              </a:tr>
              <a:tr h="126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918.729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826509"/>
                  </a:ext>
                </a:extLst>
              </a:tr>
              <a:tr h="126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3.885.680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3.885.680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2.718.318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251758"/>
                  </a:ext>
                </a:extLst>
              </a:tr>
              <a:tr h="126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193.050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193.050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161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4618</TotalTime>
  <Words>8150</Words>
  <Application>Microsoft Office PowerPoint</Application>
  <PresentationFormat>Presentación en pantalla (4:3)</PresentationFormat>
  <Paragraphs>4422</Paragraphs>
  <Slides>23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6" baseType="lpstr">
      <vt:lpstr>Arial</vt:lpstr>
      <vt:lpstr>Calibri</vt:lpstr>
      <vt:lpstr>2_Tema de Office</vt:lpstr>
      <vt:lpstr>Presentación de PowerPoint</vt:lpstr>
      <vt:lpstr>EJECUCIÓN ACUMULADA DE GASTOS A MAYO DE 2020  PARTIDA 50 TESORO PÚBLICO</vt:lpstr>
      <vt:lpstr>EJECUCIÓN ACUMULADA DE GASTOS A MAYO DE 2020  PARTIDA 50 RESUMEN POR CAPÍTULOS</vt:lpstr>
      <vt:lpstr>EJECUCIÓN ACUMULADA DE GASTOS A MAYO DE 2020  PARTIDA 50. CAPÍTULO 01. PROGRAMA 02:  SUBSIDIOS</vt:lpstr>
      <vt:lpstr>EJECUCIÓN ACUMULADA DE GASTOS A MAYO DE 2020  PARTIDA 50. CAPÍTULO 01. PROGRAMA 03:  OPERACIONES COMPLEMENTARIAS</vt:lpstr>
      <vt:lpstr>EJECUCIÓN ACUMULADA DE GASTOS A MAYO DE 2020  PARTIDA 50. CAPÍTULO 01. PROGRAMA 03:  OPERACIONES COMPLEMENTARIAS</vt:lpstr>
      <vt:lpstr>EJECUCIÓN ACUMULADA DE GASTOS A MAYO DE 2020  PARTIDA 50. CAPÍTULO 01. PROGRAMA 03:  OPERACIONES COMPLEMENTARIAS</vt:lpstr>
      <vt:lpstr>EJECUCIÓN ACUMULADA DE GASTOS A MAYO DE 2020  PARTIDA 50. CAPÍTULO 01. PROGRAMA 03:  OPERACIONES COMPLEMENTARIAS</vt:lpstr>
      <vt:lpstr>EJECUCIÓN ACUMULADA DE GASTOS A MAYO DE 2020  PARTIDA 50. CAPÍTULO 01. PROGRAMA 04:  SERVICIO DE LA DEUDA PÚBLICA</vt:lpstr>
      <vt:lpstr>EJECUCIÓN ACUMULADA DE GASTOS A MAYO DE 2020  PARTIDA 50. CAPÍTULO 01. PROGRAMA 04:  SERVICIO DE LA DEUDA PÚBLICA</vt:lpstr>
      <vt:lpstr>EJECUCIÓN ACUMULADA DE GASTOS A MAYO DE 2020  PARTIDA 50. CAPÍTULO 01. PROGRAMA 04:  SERVICIO DE LA DEUDA PÚBLICA</vt:lpstr>
      <vt:lpstr>EJECUCIÓN ACUMULADA DE GASTOS A MAYO DE 2020  PARTIDA 50. CAPÍTULO 01. PROGRAMA 04:  SERVICIO DE LA DEUDA PÚBLICA</vt:lpstr>
      <vt:lpstr>EJECUCIÓN ACUMULADA DE GASTOS A MAYO DE 2020  PARTIDA 50. CAPÍTULO 01. PROGRAMA 05:  APORTE FISCAL LIBRE</vt:lpstr>
      <vt:lpstr>EJECUCIÓN ACUMULADA DE GASTOS A MAYO DE 2020  PARTIDA 50. CAPÍTULO 01. PROGRAMA 05:  APORTE FISCAL LIBRE</vt:lpstr>
      <vt:lpstr>EJECUCIÓN ACUMULADA DE GASTOS A MAYO DE 2020  PARTIDA 50. CAPÍTULO 01. PROGRAMA 05:  APORTE FISCAL LIBRE</vt:lpstr>
      <vt:lpstr>EJECUCIÓN ACUMULADA DE GASTOS A MAYO DE 2020  PARTIDA 50. CAPÍTULO 01. PROGRAMA 06:  FONDO DE RESERVA DE PENSIONES</vt:lpstr>
      <vt:lpstr>EJECUCIÓN ACUMULADA DE GASTOS A MAYO DE 2020  PARTIDA 50. CAPÍTULO 01. PROGRAMA 07:  FONDO DE ESTABILIZACIÓN ECONÓMICA Y SOCIAL</vt:lpstr>
      <vt:lpstr>EJECUCIÓN ACUMULADA DE GASTOS A MAYO DE 2020  PARTIDA 50. CAPÍTULO 01. PROGRAMA 08:  FONDO PARA LA EDUCACIÓN</vt:lpstr>
      <vt:lpstr>EJECUCIÓN ACUMULADA DE GASTOS A MAYO DE 2020  PARTIDA 50. CAPÍTULO 01. PROGRAMA 09:  FONDO DE APOYO REGIONAL</vt:lpstr>
      <vt:lpstr>EJECUCIÓN ACUMULADA DE GASTOS A MAYO DE 2020  PARTIDA 50. CAPÍTULO 01. PROGRAMA 10:  FONDO PARA DIAGNÓSTICOS Y TRATAMIENTOS DE ALTO COSTO</vt:lpstr>
      <vt:lpstr>EJECUCIÓN ACUMULADA DE GASTOS A MAYO DE 2020  PARTIDA 50. CAPÍTULO 01. PROGRAMA 12:  FONDO DE CONTINGENCIA ESTRATÉGICO</vt:lpstr>
      <vt:lpstr>EJECUCIÓN ACUMULADA DE GASTOS A MAYO DE 2020  PARTIDA 50. CAPÍTULO 01. PROGRAMA 13:  FINANCIAMIENTO GOBIERNOS REGIONALES </vt:lpstr>
      <vt:lpstr>EJECUCIÓN ACUMULADA DE GASTOS A MAYO DE 2020  PARTIDA 50. CAPÍTULO 01. PROGRAMA 13:  FINANCIAMIENTO GOBIERNOS REGIONALES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336</cp:revision>
  <cp:lastPrinted>2019-10-22T12:56:39Z</cp:lastPrinted>
  <dcterms:created xsi:type="dcterms:W3CDTF">2016-06-23T13:38:47Z</dcterms:created>
  <dcterms:modified xsi:type="dcterms:W3CDTF">2020-07-13T02:37:34Z</dcterms:modified>
</cp:coreProperties>
</file>