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pradenaso\Desktop\2020\Ejecuci&#243;n%202020\27%202020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Subtítulos de Gasto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B98-473A-84F4-0B9C06F9D7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B98-473A-84F4-0B9C06F9D70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B98-473A-84F4-0B9C06F9D70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B98-473A-84F4-0B9C06F9D700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98-473A-84F4-0B9C06F9D70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NO FINANCIEROS                                           </c:v>
                </c:pt>
              </c:strCache>
            </c:strRef>
          </c:cat>
          <c:val>
            <c:numRef>
              <c:f>'Partida 27'!$D$61:$D$63</c:f>
              <c:numCache>
                <c:formatCode>#,##0</c:formatCode>
                <c:ptCount val="3"/>
                <c:pt idx="0">
                  <c:v>16967207</c:v>
                </c:pt>
                <c:pt idx="1">
                  <c:v>4514919</c:v>
                </c:pt>
                <c:pt idx="2">
                  <c:v>365294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98-473A-84F4-0B9C06F9D7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917873169079663E-2"/>
          <c:y val="0.82284113060428854"/>
          <c:w val="0.95478164422995515"/>
          <c:h val="0.12343607862248213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  <a:endParaRPr lang="es-CL" sz="900">
              <a:effectLst/>
            </a:endParaRPr>
          </a:p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27'!$L$60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3925438596491228E-2"/>
                  <c:y val="8.52692495126705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62694931773879"/>
                      <c:h val="6.29483430799220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D4F-480A-B6D7-D96777FB16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27'!$K$61:$K$62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27'!$L$61:$L$62</c:f>
              <c:numCache>
                <c:formatCode>#,##0</c:formatCode>
                <c:ptCount val="2"/>
                <c:pt idx="0">
                  <c:v>7289.4960000000001</c:v>
                </c:pt>
                <c:pt idx="1">
                  <c:v>52726.317999999999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F-480A-B6D7-D96777FB169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2018- 2019 - 2020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27'!$D$27:$O$27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0.15888913438594801</c:v>
                </c:pt>
                <c:pt idx="2">
                  <c:v>0.12404580556801138</c:v>
                </c:pt>
                <c:pt idx="3">
                  <c:v>3.4709504314649538E-2</c:v>
                </c:pt>
                <c:pt idx="4">
                  <c:v>2.7963796045611326E-2</c:v>
                </c:pt>
                <c:pt idx="5">
                  <c:v>3.8988517869914557E-2</c:v>
                </c:pt>
                <c:pt idx="6">
                  <c:v>0.20968324254398185</c:v>
                </c:pt>
                <c:pt idx="7">
                  <c:v>4.8419705658904799E-2</c:v>
                </c:pt>
                <c:pt idx="8">
                  <c:v>5.1558391495771377E-2</c:v>
                </c:pt>
                <c:pt idx="9">
                  <c:v>3.687268127749898E-2</c:v>
                </c:pt>
                <c:pt idx="10">
                  <c:v>2.9093170434927072E-2</c:v>
                </c:pt>
                <c:pt idx="11">
                  <c:v>7.3521249536150871E-2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5E-4092-A10F-DCC8D765CABA}"/>
            </c:ext>
          </c:extLst>
        </c:ser>
        <c:ser>
          <c:idx val="0"/>
          <c:order val="1"/>
          <c:tx>
            <c:strRef>
              <c:f>'Partida 27'!$C$28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27'!$D$28:$O$28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5E-4092-A10F-DCC8D765CABA}"/>
            </c:ext>
          </c:extLst>
        </c:ser>
        <c:ser>
          <c:idx val="1"/>
          <c:order val="2"/>
          <c:tx>
            <c:strRef>
              <c:f>'Partida 27'!$C$29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5E-4092-A10F-DCC8D765CABA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5E-4092-A10F-DCC8D765CABA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5E-4092-A10F-DCC8D765CABA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5E-4092-A10F-DCC8D765CABA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5E-4092-A10F-DCC8D765CABA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5E-4092-A10F-DCC8D765CABA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5E-4092-A10F-DCC8D765CABA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5E-4092-A10F-DCC8D765CA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27'!$D$29:$H$29</c:f>
              <c:numCache>
                <c:formatCode>0.0%</c:formatCode>
                <c:ptCount val="5"/>
                <c:pt idx="0">
                  <c:v>0.13935926954185776</c:v>
                </c:pt>
                <c:pt idx="1">
                  <c:v>7.5977208273805968E-2</c:v>
                </c:pt>
                <c:pt idx="2">
                  <c:v>0.13971320958839281</c:v>
                </c:pt>
                <c:pt idx="3">
                  <c:v>0.31010054490483996</c:v>
                </c:pt>
                <c:pt idx="4">
                  <c:v>7.2331944942251786E-2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55E-4092-A10F-DCC8D765CAB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2018 - 2019 - 2020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27'!$D$21:$O$21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0.31249509888964683</c:v>
                </c:pt>
                <c:pt idx="2">
                  <c:v>0.43628123790157508</c:v>
                </c:pt>
                <c:pt idx="3">
                  <c:v>0.47099074221622461</c:v>
                </c:pt>
                <c:pt idx="4">
                  <c:v>0.49745571640040975</c:v>
                </c:pt>
                <c:pt idx="5">
                  <c:v>0.53565703216300098</c:v>
                </c:pt>
                <c:pt idx="6">
                  <c:v>0.74714112383594034</c:v>
                </c:pt>
                <c:pt idx="7">
                  <c:v>0.79556082949484508</c:v>
                </c:pt>
                <c:pt idx="8">
                  <c:v>0.8464844237633764</c:v>
                </c:pt>
                <c:pt idx="9">
                  <c:v>0.88335710504087539</c:v>
                </c:pt>
                <c:pt idx="10">
                  <c:v>0.91245027547580249</c:v>
                </c:pt>
                <c:pt idx="11">
                  <c:v>0.98211611162166168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FD-4D42-9F18-B91EE2DECB2E}"/>
            </c:ext>
          </c:extLst>
        </c:ser>
        <c:ser>
          <c:idx val="0"/>
          <c:order val="1"/>
          <c:tx>
            <c:strRef>
              <c:f>'Partida 27'!$C$22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27'!$D$22:$O$22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FD-4D42-9F18-B91EE2DECB2E}"/>
            </c:ext>
          </c:extLst>
        </c:ser>
        <c:ser>
          <c:idx val="1"/>
          <c:order val="2"/>
          <c:tx>
            <c:strRef>
              <c:f>'Partida 27'!$C$23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F7FD-4D42-9F18-B91EE2DECB2E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7FD-4D42-9F18-B91EE2DECB2E}"/>
                </c:ext>
              </c:extLst>
            </c:dLbl>
            <c:dLbl>
              <c:idx val="1"/>
              <c:layout>
                <c:manualLayout>
                  <c:x val="-2.1574973031283712E-2"/>
                  <c:y val="2.45513374265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7FD-4D42-9F18-B91EE2DECB2E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7FD-4D42-9F18-B91EE2DECB2E}"/>
                </c:ext>
              </c:extLst>
            </c:dLbl>
            <c:dLbl>
              <c:idx val="3"/>
              <c:layout>
                <c:manualLayout>
                  <c:x val="-6.6882416396979505E-2"/>
                  <c:y val="-3.50733391807309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FD-4D42-9F18-B91EE2DECB2E}"/>
                </c:ext>
              </c:extLst>
            </c:dLbl>
            <c:dLbl>
              <c:idx val="4"/>
              <c:layout>
                <c:manualLayout>
                  <c:x val="-1.2944983818770227E-2"/>
                  <c:y val="1.4029335672292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7FD-4D42-9F18-B91EE2DECB2E}"/>
                </c:ext>
              </c:extLst>
            </c:dLbl>
            <c:dLbl>
              <c:idx val="5"/>
              <c:layout>
                <c:manualLayout>
                  <c:x val="-5.3937432578209356E-2"/>
                  <c:y val="4.20880070168771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7FD-4D42-9F18-B91EE2DECB2E}"/>
                </c:ext>
              </c:extLst>
            </c:dLbl>
            <c:dLbl>
              <c:idx val="6"/>
              <c:layout>
                <c:manualLayout>
                  <c:x val="-7.3354908306364611E-2"/>
                  <c:y val="7.0146678361461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7FD-4D42-9F18-B91EE2DECB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27'!$D$23:$H$23</c:f>
              <c:numCache>
                <c:formatCode>0.0%</c:formatCode>
                <c:ptCount val="5"/>
                <c:pt idx="0">
                  <c:v>0.13935926954185776</c:v>
                </c:pt>
                <c:pt idx="1">
                  <c:v>0.21533647781566373</c:v>
                </c:pt>
                <c:pt idx="2">
                  <c:v>0.35504968740405651</c:v>
                </c:pt>
                <c:pt idx="3">
                  <c:v>0.66785456325841064</c:v>
                </c:pt>
                <c:pt idx="4">
                  <c:v>0.75223591128312595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F7FD-4D42-9F18-B91EE2DECB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1633" y="681243"/>
            <a:ext cx="808764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633" y="1536362"/>
            <a:ext cx="807419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66BB5B9-823E-4268-A8E2-D9EB7E2A06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669212"/>
              </p:ext>
            </p:extLst>
          </p:nvPr>
        </p:nvGraphicFramePr>
        <p:xfrm>
          <a:off x="541633" y="1844824"/>
          <a:ext cx="8060734" cy="2232903"/>
        </p:xfrm>
        <a:graphic>
          <a:graphicData uri="http://schemas.openxmlformats.org/drawingml/2006/table">
            <a:tbl>
              <a:tblPr/>
              <a:tblGrid>
                <a:gridCol w="259689">
                  <a:extLst>
                    <a:ext uri="{9D8B030D-6E8A-4147-A177-3AD203B41FA5}">
                      <a16:colId xmlns:a16="http://schemas.microsoft.com/office/drawing/2014/main" val="3544099061"/>
                    </a:ext>
                  </a:extLst>
                </a:gridCol>
                <a:gridCol w="259689">
                  <a:extLst>
                    <a:ext uri="{9D8B030D-6E8A-4147-A177-3AD203B41FA5}">
                      <a16:colId xmlns:a16="http://schemas.microsoft.com/office/drawing/2014/main" val="270859549"/>
                    </a:ext>
                  </a:extLst>
                </a:gridCol>
                <a:gridCol w="259689">
                  <a:extLst>
                    <a:ext uri="{9D8B030D-6E8A-4147-A177-3AD203B41FA5}">
                      <a16:colId xmlns:a16="http://schemas.microsoft.com/office/drawing/2014/main" val="2127016716"/>
                    </a:ext>
                  </a:extLst>
                </a:gridCol>
                <a:gridCol w="3240914">
                  <a:extLst>
                    <a:ext uri="{9D8B030D-6E8A-4147-A177-3AD203B41FA5}">
                      <a16:colId xmlns:a16="http://schemas.microsoft.com/office/drawing/2014/main" val="4267408728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3652498047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4200808278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1127826870"/>
                    </a:ext>
                  </a:extLst>
                </a:gridCol>
                <a:gridCol w="695965">
                  <a:extLst>
                    <a:ext uri="{9D8B030D-6E8A-4147-A177-3AD203B41FA5}">
                      <a16:colId xmlns:a16="http://schemas.microsoft.com/office/drawing/2014/main" val="431637088"/>
                    </a:ext>
                  </a:extLst>
                </a:gridCol>
                <a:gridCol w="633641">
                  <a:extLst>
                    <a:ext uri="{9D8B030D-6E8A-4147-A177-3AD203B41FA5}">
                      <a16:colId xmlns:a16="http://schemas.microsoft.com/office/drawing/2014/main" val="1744328267"/>
                    </a:ext>
                  </a:extLst>
                </a:gridCol>
                <a:gridCol w="623252">
                  <a:extLst>
                    <a:ext uri="{9D8B030D-6E8A-4147-A177-3AD203B41FA5}">
                      <a16:colId xmlns:a16="http://schemas.microsoft.com/office/drawing/2014/main" val="2708353901"/>
                    </a:ext>
                  </a:extLst>
                </a:gridCol>
              </a:tblGrid>
              <a:tr h="1219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054236"/>
                  </a:ext>
                </a:extLst>
              </a:tr>
              <a:tr h="373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219511"/>
                  </a:ext>
                </a:extLst>
              </a:tr>
              <a:tr h="160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17.486.382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-2.452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18.499.957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121116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20.124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749506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96.969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-1.949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10.467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048897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17.371.241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17.371.241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9.280.332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556881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16.443.421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16.443.421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8.902.292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19020"/>
                  </a:ext>
                </a:extLst>
              </a:tr>
              <a:tr h="144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15.259.310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15.259.310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8.320.696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58983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1.184.111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1.184.111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581.596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710106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378.040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227471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378.040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816732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839694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9.169.748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26317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80456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181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6488" y="7979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0318316"/>
              </p:ext>
            </p:extLst>
          </p:nvPr>
        </p:nvGraphicFramePr>
        <p:xfrm>
          <a:off x="395993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461957"/>
              </p:ext>
            </p:extLst>
          </p:nvPr>
        </p:nvGraphicFramePr>
        <p:xfrm>
          <a:off x="4644009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1" y="789483"/>
            <a:ext cx="803237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2638055"/>
              </p:ext>
            </p:extLst>
          </p:nvPr>
        </p:nvGraphicFramePr>
        <p:xfrm>
          <a:off x="1645373" y="1844824"/>
          <a:ext cx="5905501" cy="3600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4910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516774"/>
              </p:ext>
            </p:extLst>
          </p:nvPr>
        </p:nvGraphicFramePr>
        <p:xfrm>
          <a:off x="1628775" y="1844824"/>
          <a:ext cx="5886450" cy="3620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755123"/>
            <a:ext cx="80442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8640" y="1439858"/>
            <a:ext cx="809086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679A617-72F2-4778-8FCC-E7AA142395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79146"/>
              </p:ext>
            </p:extLst>
          </p:nvPr>
        </p:nvGraphicFramePr>
        <p:xfrm>
          <a:off x="548640" y="1750641"/>
          <a:ext cx="8044210" cy="1646359"/>
        </p:xfrm>
        <a:graphic>
          <a:graphicData uri="http://schemas.openxmlformats.org/drawingml/2006/table">
            <a:tbl>
              <a:tblPr/>
              <a:tblGrid>
                <a:gridCol w="288529">
                  <a:extLst>
                    <a:ext uri="{9D8B030D-6E8A-4147-A177-3AD203B41FA5}">
                      <a16:colId xmlns:a16="http://schemas.microsoft.com/office/drawing/2014/main" val="3114817170"/>
                    </a:ext>
                  </a:extLst>
                </a:gridCol>
                <a:gridCol w="3254615">
                  <a:extLst>
                    <a:ext uri="{9D8B030D-6E8A-4147-A177-3AD203B41FA5}">
                      <a16:colId xmlns:a16="http://schemas.microsoft.com/office/drawing/2014/main" val="3397333291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1900842741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2617719997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3197973629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3957836813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374403517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2329678690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398460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732809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60.015.814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58.506.570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-1.509.244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44.010.743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6062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16.111.841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-855.366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6.506.560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47672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4.114.002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-400.917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1.195.521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02071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52757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38.165.394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37.600.507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-564.887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22.451.389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71452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12.736.692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93527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262.470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-102.824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64989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359.271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356.271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1.083.193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36106,4%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632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77919"/>
            <a:ext cx="81209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12776"/>
            <a:ext cx="8120952" cy="3236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E1242A6-48F8-4385-84BA-92A5718091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681357"/>
              </p:ext>
            </p:extLst>
          </p:nvPr>
        </p:nvGraphicFramePr>
        <p:xfrm>
          <a:off x="539551" y="1780150"/>
          <a:ext cx="8120951" cy="1230589"/>
        </p:xfrm>
        <a:graphic>
          <a:graphicData uri="http://schemas.openxmlformats.org/drawingml/2006/table">
            <a:tbl>
              <a:tblPr/>
              <a:tblGrid>
                <a:gridCol w="281587">
                  <a:extLst>
                    <a:ext uri="{9D8B030D-6E8A-4147-A177-3AD203B41FA5}">
                      <a16:colId xmlns:a16="http://schemas.microsoft.com/office/drawing/2014/main" val="824150413"/>
                    </a:ext>
                  </a:extLst>
                </a:gridCol>
                <a:gridCol w="281587">
                  <a:extLst>
                    <a:ext uri="{9D8B030D-6E8A-4147-A177-3AD203B41FA5}">
                      <a16:colId xmlns:a16="http://schemas.microsoft.com/office/drawing/2014/main" val="319437342"/>
                    </a:ext>
                  </a:extLst>
                </a:gridCol>
                <a:gridCol w="3176295">
                  <a:extLst>
                    <a:ext uri="{9D8B030D-6E8A-4147-A177-3AD203B41FA5}">
                      <a16:colId xmlns:a16="http://schemas.microsoft.com/office/drawing/2014/main" val="1857048990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4241217904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1105262506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933945606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1838834909"/>
                    </a:ext>
                  </a:extLst>
                </a:gridCol>
                <a:gridCol w="687071">
                  <a:extLst>
                    <a:ext uri="{9D8B030D-6E8A-4147-A177-3AD203B41FA5}">
                      <a16:colId xmlns:a16="http://schemas.microsoft.com/office/drawing/2014/main" val="2374424607"/>
                    </a:ext>
                  </a:extLst>
                </a:gridCol>
                <a:gridCol w="675807">
                  <a:extLst>
                    <a:ext uri="{9D8B030D-6E8A-4147-A177-3AD203B41FA5}">
                      <a16:colId xmlns:a16="http://schemas.microsoft.com/office/drawing/2014/main" val="145809097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584475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496321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7.169.724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-119.772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3.449.968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346463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52.726.318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51.336.846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-1.389.472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40.560.775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70148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26.036.620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-1.324.037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13.991.935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11623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8.721.144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-62.983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8.446.923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97364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17.486.382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18.499.957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147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690613"/>
            <a:ext cx="813690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0151" y="1554480"/>
            <a:ext cx="8155706" cy="338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55BA238-351E-4905-8268-BA4A07C5F1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600207"/>
              </p:ext>
            </p:extLst>
          </p:nvPr>
        </p:nvGraphicFramePr>
        <p:xfrm>
          <a:off x="539552" y="1919605"/>
          <a:ext cx="8136904" cy="2892311"/>
        </p:xfrm>
        <a:graphic>
          <a:graphicData uri="http://schemas.openxmlformats.org/drawingml/2006/table">
            <a:tbl>
              <a:tblPr/>
              <a:tblGrid>
                <a:gridCol w="272685">
                  <a:extLst>
                    <a:ext uri="{9D8B030D-6E8A-4147-A177-3AD203B41FA5}">
                      <a16:colId xmlns:a16="http://schemas.microsoft.com/office/drawing/2014/main" val="2705007922"/>
                    </a:ext>
                  </a:extLst>
                </a:gridCol>
                <a:gridCol w="272685">
                  <a:extLst>
                    <a:ext uri="{9D8B030D-6E8A-4147-A177-3AD203B41FA5}">
                      <a16:colId xmlns:a16="http://schemas.microsoft.com/office/drawing/2014/main" val="976013284"/>
                    </a:ext>
                  </a:extLst>
                </a:gridCol>
                <a:gridCol w="272685">
                  <a:extLst>
                    <a:ext uri="{9D8B030D-6E8A-4147-A177-3AD203B41FA5}">
                      <a16:colId xmlns:a16="http://schemas.microsoft.com/office/drawing/2014/main" val="598183379"/>
                    </a:ext>
                  </a:extLst>
                </a:gridCol>
                <a:gridCol w="3075880">
                  <a:extLst>
                    <a:ext uri="{9D8B030D-6E8A-4147-A177-3AD203B41FA5}">
                      <a16:colId xmlns:a16="http://schemas.microsoft.com/office/drawing/2014/main" val="1953441710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1865092094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2495118945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4021545421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291425146"/>
                    </a:ext>
                  </a:extLst>
                </a:gridCol>
                <a:gridCol w="665350">
                  <a:extLst>
                    <a:ext uri="{9D8B030D-6E8A-4147-A177-3AD203B41FA5}">
                      <a16:colId xmlns:a16="http://schemas.microsoft.com/office/drawing/2014/main" val="75271098"/>
                    </a:ext>
                  </a:extLst>
                </a:gridCol>
                <a:gridCol w="654443">
                  <a:extLst>
                    <a:ext uri="{9D8B030D-6E8A-4147-A177-3AD203B41FA5}">
                      <a16:colId xmlns:a16="http://schemas.microsoft.com/office/drawing/2014/main" val="138942556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78523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24641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7.169.724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-119.772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3.449.968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0180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5.082.572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4.874.367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-208.205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2.005.348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2926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-241.420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553.090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7225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9307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9922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6535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3390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2935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7662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518.594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574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518.594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9488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8091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5069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6085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6367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8952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0768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871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84100" y="749922"/>
            <a:ext cx="803018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100" y="162880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E29CDC7-2D11-4C13-B5FA-84F98AEE46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217772"/>
              </p:ext>
            </p:extLst>
          </p:nvPr>
        </p:nvGraphicFramePr>
        <p:xfrm>
          <a:off x="584100" y="1968291"/>
          <a:ext cx="7975798" cy="3411707"/>
        </p:xfrm>
        <a:graphic>
          <a:graphicData uri="http://schemas.openxmlformats.org/drawingml/2006/table">
            <a:tbl>
              <a:tblPr/>
              <a:tblGrid>
                <a:gridCol w="267286">
                  <a:extLst>
                    <a:ext uri="{9D8B030D-6E8A-4147-A177-3AD203B41FA5}">
                      <a16:colId xmlns:a16="http://schemas.microsoft.com/office/drawing/2014/main" val="2924168394"/>
                    </a:ext>
                  </a:extLst>
                </a:gridCol>
                <a:gridCol w="267286">
                  <a:extLst>
                    <a:ext uri="{9D8B030D-6E8A-4147-A177-3AD203B41FA5}">
                      <a16:colId xmlns:a16="http://schemas.microsoft.com/office/drawing/2014/main" val="4255791144"/>
                    </a:ext>
                  </a:extLst>
                </a:gridCol>
                <a:gridCol w="267286">
                  <a:extLst>
                    <a:ext uri="{9D8B030D-6E8A-4147-A177-3AD203B41FA5}">
                      <a16:colId xmlns:a16="http://schemas.microsoft.com/office/drawing/2014/main" val="2479976707"/>
                    </a:ext>
                  </a:extLst>
                </a:gridCol>
                <a:gridCol w="3014979">
                  <a:extLst>
                    <a:ext uri="{9D8B030D-6E8A-4147-A177-3AD203B41FA5}">
                      <a16:colId xmlns:a16="http://schemas.microsoft.com/office/drawing/2014/main" val="3279622950"/>
                    </a:ext>
                  </a:extLst>
                </a:gridCol>
                <a:gridCol w="716325">
                  <a:extLst>
                    <a:ext uri="{9D8B030D-6E8A-4147-A177-3AD203B41FA5}">
                      <a16:colId xmlns:a16="http://schemas.microsoft.com/office/drawing/2014/main" val="4125324861"/>
                    </a:ext>
                  </a:extLst>
                </a:gridCol>
                <a:gridCol w="716325">
                  <a:extLst>
                    <a:ext uri="{9D8B030D-6E8A-4147-A177-3AD203B41FA5}">
                      <a16:colId xmlns:a16="http://schemas.microsoft.com/office/drawing/2014/main" val="4288213441"/>
                    </a:ext>
                  </a:extLst>
                </a:gridCol>
                <a:gridCol w="716325">
                  <a:extLst>
                    <a:ext uri="{9D8B030D-6E8A-4147-A177-3AD203B41FA5}">
                      <a16:colId xmlns:a16="http://schemas.microsoft.com/office/drawing/2014/main" val="300503833"/>
                    </a:ext>
                  </a:extLst>
                </a:gridCol>
                <a:gridCol w="716325">
                  <a:extLst>
                    <a:ext uri="{9D8B030D-6E8A-4147-A177-3AD203B41FA5}">
                      <a16:colId xmlns:a16="http://schemas.microsoft.com/office/drawing/2014/main" val="3060431410"/>
                    </a:ext>
                  </a:extLst>
                </a:gridCol>
                <a:gridCol w="652176">
                  <a:extLst>
                    <a:ext uri="{9D8B030D-6E8A-4147-A177-3AD203B41FA5}">
                      <a16:colId xmlns:a16="http://schemas.microsoft.com/office/drawing/2014/main" val="2984038870"/>
                    </a:ext>
                  </a:extLst>
                </a:gridCol>
                <a:gridCol w="641485">
                  <a:extLst>
                    <a:ext uri="{9D8B030D-6E8A-4147-A177-3AD203B41FA5}">
                      <a16:colId xmlns:a16="http://schemas.microsoft.com/office/drawing/2014/main" val="172105030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79246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35859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26.036.620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-1.324.037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13.991.935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0122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11.679.192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11.037.642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-641.550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4.450.443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0282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-99.673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629.872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2160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7346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32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-564.887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6.755.460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6255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-564.887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6.755.460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3285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4.922.543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4354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1.767.088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-153.660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960.347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0984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0853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941.308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-42.584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872.570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9159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-368.643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9395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2359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2244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8952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0493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7883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3600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6151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106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688.269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5280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688.269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714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60573"/>
            <a:ext cx="81244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5940"/>
            <a:ext cx="812444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EF29E0B-1458-40C2-A31C-07701C430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938427"/>
              </p:ext>
            </p:extLst>
          </p:nvPr>
        </p:nvGraphicFramePr>
        <p:xfrm>
          <a:off x="539552" y="1801065"/>
          <a:ext cx="8124440" cy="2113217"/>
        </p:xfrm>
        <a:graphic>
          <a:graphicData uri="http://schemas.openxmlformats.org/drawingml/2006/table">
            <a:tbl>
              <a:tblPr/>
              <a:tblGrid>
                <a:gridCol w="272267">
                  <a:extLst>
                    <a:ext uri="{9D8B030D-6E8A-4147-A177-3AD203B41FA5}">
                      <a16:colId xmlns:a16="http://schemas.microsoft.com/office/drawing/2014/main" val="2181682030"/>
                    </a:ext>
                  </a:extLst>
                </a:gridCol>
                <a:gridCol w="272267">
                  <a:extLst>
                    <a:ext uri="{9D8B030D-6E8A-4147-A177-3AD203B41FA5}">
                      <a16:colId xmlns:a16="http://schemas.microsoft.com/office/drawing/2014/main" val="833426372"/>
                    </a:ext>
                  </a:extLst>
                </a:gridCol>
                <a:gridCol w="272267">
                  <a:extLst>
                    <a:ext uri="{9D8B030D-6E8A-4147-A177-3AD203B41FA5}">
                      <a16:colId xmlns:a16="http://schemas.microsoft.com/office/drawing/2014/main" val="2698966593"/>
                    </a:ext>
                  </a:extLst>
                </a:gridCol>
                <a:gridCol w="3071168">
                  <a:extLst>
                    <a:ext uri="{9D8B030D-6E8A-4147-A177-3AD203B41FA5}">
                      <a16:colId xmlns:a16="http://schemas.microsoft.com/office/drawing/2014/main" val="475410391"/>
                    </a:ext>
                  </a:extLst>
                </a:gridCol>
                <a:gridCol w="729675">
                  <a:extLst>
                    <a:ext uri="{9D8B030D-6E8A-4147-A177-3AD203B41FA5}">
                      <a16:colId xmlns:a16="http://schemas.microsoft.com/office/drawing/2014/main" val="824203219"/>
                    </a:ext>
                  </a:extLst>
                </a:gridCol>
                <a:gridCol w="729675">
                  <a:extLst>
                    <a:ext uri="{9D8B030D-6E8A-4147-A177-3AD203B41FA5}">
                      <a16:colId xmlns:a16="http://schemas.microsoft.com/office/drawing/2014/main" val="1310170561"/>
                    </a:ext>
                  </a:extLst>
                </a:gridCol>
                <a:gridCol w="729675">
                  <a:extLst>
                    <a:ext uri="{9D8B030D-6E8A-4147-A177-3AD203B41FA5}">
                      <a16:colId xmlns:a16="http://schemas.microsoft.com/office/drawing/2014/main" val="3869397720"/>
                    </a:ext>
                  </a:extLst>
                </a:gridCol>
                <a:gridCol w="729675">
                  <a:extLst>
                    <a:ext uri="{9D8B030D-6E8A-4147-A177-3AD203B41FA5}">
                      <a16:colId xmlns:a16="http://schemas.microsoft.com/office/drawing/2014/main" val="4038489434"/>
                    </a:ext>
                  </a:extLst>
                </a:gridCol>
                <a:gridCol w="664331">
                  <a:extLst>
                    <a:ext uri="{9D8B030D-6E8A-4147-A177-3AD203B41FA5}">
                      <a16:colId xmlns:a16="http://schemas.microsoft.com/office/drawing/2014/main" val="2241999056"/>
                    </a:ext>
                  </a:extLst>
                </a:gridCol>
                <a:gridCol w="653440">
                  <a:extLst>
                    <a:ext uri="{9D8B030D-6E8A-4147-A177-3AD203B41FA5}">
                      <a16:colId xmlns:a16="http://schemas.microsoft.com/office/drawing/2014/main" val="297331563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88547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91849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8.721.144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-62.983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8.446.923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3134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185.319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180.211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6161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280.389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550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8.317.919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6.793.637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0096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4.384.644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4.384.644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3.964.248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3616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4.108.096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3.964.248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6572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276.548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276.548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1716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2.829.389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1990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2.829.389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5646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1.602.182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108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3442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10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3252</TotalTime>
  <Words>1651</Words>
  <Application>Microsoft Office PowerPoint</Application>
  <PresentationFormat>Presentación en pantalla (4:3)</PresentationFormat>
  <Paragraphs>895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2_Tema de Office</vt:lpstr>
      <vt:lpstr>EJECUCIÓN ACUMULADA DE GASTOS PRESUPUESTARIOS AL MES DE MAYO DE 2020 PARTIDA 27: MINISTERIO DE LA MUJER Y LA EQUIDAD DE GÉNERO</vt:lpstr>
      <vt:lpstr>EJECUCIÓN ACUMULADA DE GASTOS A MAYO DE 2020  PARTIDA 27 MINISTERIO DE LA MUJER Y EQUIDAD DE GÉNERO</vt:lpstr>
      <vt:lpstr>Presentación de PowerPoint</vt:lpstr>
      <vt:lpstr>Presentación de PowerPoint</vt:lpstr>
      <vt:lpstr>EJECUCIÓN ACUMULADA DE GASTOS A MAYO DE 2020  PARTIDA 27 MINISTERIO DE LA MUJER Y EQUIDAD DE GÉNERO</vt:lpstr>
      <vt:lpstr>EJECUCIÓN ACUMULADA DE GASTOS A MAYO DE 2020  PARTIDA 27 RESUMEN POR CAPÍTULOS</vt:lpstr>
      <vt:lpstr>EJECUCIÓN ACUMULADA DE GASTOS A MAYO DE 2020  PARTIDA 27. CAPÍTULO 01. PROGRAMA 01:  SUBSECRETARÍA DE LA MUJER Y LA EQUIDAD DE GÉNERO</vt:lpstr>
      <vt:lpstr>EJECUCIÓN ACUMULADA DE GASTOS A MAYO DE 2020  PARTIDA 27. CAPÍTULO 02. PROGRAMA 01:  SERVICIO NACIONAL DE LA MUJER Y LA EQUIDAD DE GÉNERO</vt:lpstr>
      <vt:lpstr>EJECUCIÓN ACUMULADA DE GASTOS A MAYO DE 2020  PARTIDA 27. CAPÍTULO 02. PROGRAMA 02:  MUJER Y TRABAJO </vt:lpstr>
      <vt:lpstr>EJECUCIÓN ACUMULADA DE GASTOS A MAYO DE 2020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232</cp:revision>
  <cp:lastPrinted>2019-10-06T20:09:36Z</cp:lastPrinted>
  <dcterms:created xsi:type="dcterms:W3CDTF">2016-06-23T13:38:47Z</dcterms:created>
  <dcterms:modified xsi:type="dcterms:W3CDTF">2020-07-10T20:08:05Z</dcterms:modified>
</cp:coreProperties>
</file>