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BACC-44F3-A903-01F9DA9FBFB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ACC-44F3-A903-01F9DA9FBFB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ACC-44F3-A903-01F9DA9FBFB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ACC-44F3-A903-01F9DA9FBFB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ACC-44F3-A903-01F9DA9FBFB1}"/>
              </c:ext>
            </c:extLst>
          </c:dPt>
          <c:dLbls>
            <c:dLbl>
              <c:idx val="0"/>
              <c:layout>
                <c:manualLayout>
                  <c:x val="-7.4501436846011043E-2"/>
                  <c:y val="4.80215888936652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ACC-44F3-A903-01F9DA9FBFB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5291079601766958E-2"/>
                  <c:y val="-0.226755081862583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ACC-44F3-A903-01F9DA9FBFB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5791560210571401E-2"/>
                  <c:y val="2.1476544867980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CC-44F3-A903-01F9DA9FBFB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274489882313089E-2"/>
                  <c:y val="4.322964062148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CC-44F3-A903-01F9DA9FBFB1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1808035380776645E-2"/>
                  <c:y val="5.58536764143385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CC-44F3-A903-01F9DA9FBFB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'[26.xlsx]Partida 26'!$C$66:$C$70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'[26.xlsx]Partida 26'!$D$66:$D$70</c:f>
              <c:numCache>
                <c:formatCode>#,##0</c:formatCode>
                <c:ptCount val="5"/>
                <c:pt idx="0">
                  <c:v>27431055</c:v>
                </c:pt>
                <c:pt idx="1">
                  <c:v>77102795</c:v>
                </c:pt>
                <c:pt idx="2">
                  <c:v>20488146</c:v>
                </c:pt>
                <c:pt idx="3">
                  <c:v>10393772</c:v>
                </c:pt>
                <c:pt idx="4">
                  <c:v>6473838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CC-44F3-A903-01F9DA9FBF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Capítulo</a:t>
            </a:r>
          </a:p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baseline="0"/>
              <a:t>(en millones de $) </a:t>
            </a:r>
            <a:endParaRPr lang="es-CL" sz="1200" b="1"/>
          </a:p>
        </c:rich>
      </c:tx>
      <c:layout>
        <c:manualLayout>
          <c:xMode val="edge"/>
          <c:yMode val="edge"/>
          <c:x val="0.2094508262948967"/>
          <c:y val="5.415116765522634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'[26.xlsx]Partida 26'!$H$66:$H$68</c:f>
              <c:strCache>
                <c:ptCount val="3"/>
                <c:pt idx="0">
                  <c:v>Subsecretaría del Deporte</c:v>
                </c:pt>
                <c:pt idx="1">
                  <c:v>Instituto Nacional de Deportes</c:v>
                </c:pt>
                <c:pt idx="2">
                  <c:v>Fondo Nacional para el Fomento del Deporte</c:v>
                </c:pt>
              </c:strCache>
            </c:strRef>
          </c:cat>
          <c:val>
            <c:numRef>
              <c:f>'[26.xlsx]Partida 26'!$I$66:$I$68</c:f>
              <c:numCache>
                <c:formatCode>#,##0</c:formatCode>
                <c:ptCount val="3"/>
                <c:pt idx="0">
                  <c:v>7753</c:v>
                </c:pt>
                <c:pt idx="1">
                  <c:v>119914</c:v>
                </c:pt>
                <c:pt idx="2">
                  <c:v>4615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00312608"/>
        <c:axId val="300318096"/>
      </c:barChart>
      <c:catAx>
        <c:axId val="300312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0318096"/>
        <c:crosses val="autoZero"/>
        <c:auto val="1"/>
        <c:lblAlgn val="ctr"/>
        <c:lblOffset val="100"/>
        <c:noMultiLvlLbl val="0"/>
      </c:catAx>
      <c:valAx>
        <c:axId val="30031809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300312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'[26.xlsx]Partida 26'!$C$34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26'!$D$34:$O$34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4.7E-2</c:v>
                </c:pt>
                <c:pt idx="2">
                  <c:v>7.5999999999999998E-2</c:v>
                </c:pt>
                <c:pt idx="3">
                  <c:v>0.10199999999999999</c:v>
                </c:pt>
                <c:pt idx="4">
                  <c:v>9.8000000000000004E-2</c:v>
                </c:pt>
                <c:pt idx="5">
                  <c:v>7.6999999999999999E-2</c:v>
                </c:pt>
                <c:pt idx="6">
                  <c:v>5.1999999999999998E-2</c:v>
                </c:pt>
                <c:pt idx="7">
                  <c:v>7.6999999999999999E-2</c:v>
                </c:pt>
                <c:pt idx="8">
                  <c:v>7.2999999999999995E-2</c:v>
                </c:pt>
                <c:pt idx="9">
                  <c:v>0.10199999999999999</c:v>
                </c:pt>
                <c:pt idx="10">
                  <c:v>9.4E-2</c:v>
                </c:pt>
                <c:pt idx="11">
                  <c:v>0.16300000000000001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4A-4844-8AD6-05202BAC0EE4}"/>
            </c:ext>
          </c:extLst>
        </c:ser>
        <c:ser>
          <c:idx val="1"/>
          <c:order val="1"/>
          <c:tx>
            <c:strRef>
              <c:f>'[26.xlsx]Partida 26'!$C$35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26'!$D$35:$O$35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5.019881405911087E-2</c:v>
                </c:pt>
                <c:pt idx="2">
                  <c:v>9.9076963586917033E-2</c:v>
                </c:pt>
                <c:pt idx="3">
                  <c:v>4.5306290249846601E-2</c:v>
                </c:pt>
                <c:pt idx="4">
                  <c:v>9.7818174140407096E-2</c:v>
                </c:pt>
                <c:pt idx="5">
                  <c:v>0.12291174921344258</c:v>
                </c:pt>
                <c:pt idx="6">
                  <c:v>6.4174750813299639E-2</c:v>
                </c:pt>
                <c:pt idx="7">
                  <c:v>6.8118143758006025E-2</c:v>
                </c:pt>
                <c:pt idx="8">
                  <c:v>6.2306291390803681E-2</c:v>
                </c:pt>
                <c:pt idx="9">
                  <c:v>7.3016845453998031E-2</c:v>
                </c:pt>
                <c:pt idx="10">
                  <c:v>0.1068287104910447</c:v>
                </c:pt>
                <c:pt idx="11">
                  <c:v>0.15105515193504446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64A-4844-8AD6-05202BAC0EE4}"/>
            </c:ext>
          </c:extLst>
        </c:ser>
        <c:ser>
          <c:idx val="2"/>
          <c:order val="2"/>
          <c:tx>
            <c:strRef>
              <c:f>'[26.xlsx]Partida 26'!$C$36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26'!$D$36:$H$36</c:f>
              <c:numCache>
                <c:formatCode>0.0%</c:formatCode>
                <c:ptCount val="5"/>
                <c:pt idx="0">
                  <c:v>3.2446110947325656E-2</c:v>
                </c:pt>
                <c:pt idx="1">
                  <c:v>4.6058237117350943E-2</c:v>
                </c:pt>
                <c:pt idx="2">
                  <c:v>6.6084335786401632E-2</c:v>
                </c:pt>
                <c:pt idx="3">
                  <c:v>6.9603576651734431E-2</c:v>
                </c:pt>
                <c:pt idx="4">
                  <c:v>4.8492397414654997E-2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64A-4844-8AD6-05202BAC0E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42647328"/>
        <c:axId val="442647720"/>
      </c:barChart>
      <c:catAx>
        <c:axId val="44264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2647720"/>
        <c:crosses val="autoZero"/>
        <c:auto val="0"/>
        <c:lblAlgn val="ctr"/>
        <c:lblOffset val="100"/>
        <c:noMultiLvlLbl val="0"/>
      </c:catAx>
      <c:valAx>
        <c:axId val="44264772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4264732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2018 - 2019 - 2020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'[26.xlsx]Partida 26'!$C$30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'[26.xlsx]Partida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26'!$D$30:$O$30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7.4999999999999997E-2</c:v>
                </c:pt>
                <c:pt idx="2">
                  <c:v>0.151</c:v>
                </c:pt>
                <c:pt idx="3">
                  <c:v>0.253</c:v>
                </c:pt>
                <c:pt idx="4">
                  <c:v>0.35099999999999998</c:v>
                </c:pt>
                <c:pt idx="5">
                  <c:v>0.42699999999999999</c:v>
                </c:pt>
                <c:pt idx="6">
                  <c:v>0.48199999999999998</c:v>
                </c:pt>
                <c:pt idx="7">
                  <c:v>0.55900000000000005</c:v>
                </c:pt>
                <c:pt idx="8">
                  <c:v>0.63200000000000001</c:v>
                </c:pt>
                <c:pt idx="9">
                  <c:v>0.73399999999999999</c:v>
                </c:pt>
                <c:pt idx="10">
                  <c:v>0.82799999999999996</c:v>
                </c:pt>
                <c:pt idx="11">
                  <c:v>0.97499999999999998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1A8-4884-B8E9-8423D1C09AFB}"/>
            </c:ext>
          </c:extLst>
        </c:ser>
        <c:ser>
          <c:idx val="1"/>
          <c:order val="1"/>
          <c:tx>
            <c:strRef>
              <c:f>'[26.xlsx]Partida 26'!$C$31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'[26.xlsx]Partida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26'!$D$31:$O$31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8.0394664312999423E-2</c:v>
                </c:pt>
                <c:pt idx="2">
                  <c:v>0.17947162789991647</c:v>
                </c:pt>
                <c:pt idx="3">
                  <c:v>0.22477791814976306</c:v>
                </c:pt>
                <c:pt idx="4">
                  <c:v>0.32259609229017017</c:v>
                </c:pt>
                <c:pt idx="5">
                  <c:v>0.44829546172845164</c:v>
                </c:pt>
                <c:pt idx="6">
                  <c:v>0.51060864048701649</c:v>
                </c:pt>
                <c:pt idx="7">
                  <c:v>0.57872678424502255</c:v>
                </c:pt>
                <c:pt idx="8">
                  <c:v>0.63931565039358773</c:v>
                </c:pt>
                <c:pt idx="9">
                  <c:v>0.71233249584758573</c:v>
                </c:pt>
                <c:pt idx="10">
                  <c:v>0.81916120633863043</c:v>
                </c:pt>
                <c:pt idx="11">
                  <c:v>0.96706695748148197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1A8-4884-B8E9-8423D1C09AFB}"/>
            </c:ext>
          </c:extLst>
        </c:ser>
        <c:ser>
          <c:idx val="2"/>
          <c:order val="2"/>
          <c:tx>
            <c:strRef>
              <c:f>'[26.xlsx]Partida 26'!$C$32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3470079701154477E-2"/>
                  <c:y val="-2.3354803227887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533-4CEA-9335-F872D9B166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0802254641053722E-2"/>
                  <c:y val="-2.57670463559350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533-4CEA-9335-F872D9B166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5486334639621488E-2"/>
                  <c:y val="-1.293122230330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1A9-4455-BA00-9D414EE5C9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8.0953773427841408E-2"/>
                  <c:y val="-1.1786654821207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7F8-42D5-80C5-A5BF2ED3BF4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8.7924107732781601E-2"/>
                  <c:y val="-2.5218770822096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11A-4909-89BA-17854EDF47C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519774011299435E-2"/>
                  <c:y val="6.0975609756097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631-429E-8512-C963A3D40E37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5.0219711236660386E-2"/>
                  <c:y val="6.0975609756097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22E-4E19-B8A2-D1033A48DC24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2686754551161332E-2"/>
                  <c:y val="4.878048780487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DBD-4960-940F-3DE5153C9F43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519774011299435E-2"/>
                  <c:y val="4.06504065040649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DBD-4960-940F-3DE5153C9F4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'[26.xlsx]Partida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26'!$D$32:$H$32</c:f>
              <c:numCache>
                <c:formatCode>0.0%</c:formatCode>
                <c:ptCount val="5"/>
                <c:pt idx="0">
                  <c:v>3.2446110947325656E-2</c:v>
                </c:pt>
                <c:pt idx="1">
                  <c:v>7.6763766373401973E-2</c:v>
                </c:pt>
                <c:pt idx="2">
                  <c:v>0.14284810215980362</c:v>
                </c:pt>
                <c:pt idx="3">
                  <c:v>0.21420828941615003</c:v>
                </c:pt>
                <c:pt idx="4">
                  <c:v>0.28732687163416315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1A8-4884-B8E9-8423D1C09A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0822344"/>
        <c:axId val="460821560"/>
      </c:lineChart>
      <c:catAx>
        <c:axId val="460822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0821560"/>
        <c:crosses val="autoZero"/>
        <c:auto val="1"/>
        <c:lblAlgn val="ctr"/>
        <c:lblOffset val="100"/>
        <c:tickLblSkip val="1"/>
        <c:noMultiLvlLbl val="0"/>
      </c:catAx>
      <c:valAx>
        <c:axId val="46082156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082234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3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2" name="Picture 19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636" y="0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MAYO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junio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1" name="Picture 1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7107" y="592017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548680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00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995855"/>
              </p:ext>
            </p:extLst>
          </p:nvPr>
        </p:nvGraphicFramePr>
        <p:xfrm>
          <a:off x="590873" y="2204858"/>
          <a:ext cx="7941567" cy="3600412"/>
        </p:xfrm>
        <a:graphic>
          <a:graphicData uri="http://schemas.openxmlformats.org/drawingml/2006/table">
            <a:tbl>
              <a:tblPr/>
              <a:tblGrid>
                <a:gridCol w="6664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34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9510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9256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7549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7549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9709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072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46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19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-2.878.849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7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-108.067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7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4.228.123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-2.770.782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7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2.959.686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-1.502.345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7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439.629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-381.485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7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353.331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7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1.281.891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634.381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-647.510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7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7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-1.268.437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07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7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385.621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-385.621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07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-449.196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07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-401.161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47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xmlns="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xmlns="" id="{C7C99F17-E7A1-4D49-AE6A-DA9E71E7D1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6758502"/>
              </p:ext>
            </p:extLst>
          </p:nvPr>
        </p:nvGraphicFramePr>
        <p:xfrm>
          <a:off x="4572000" y="1844824"/>
          <a:ext cx="402502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42543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2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9400995"/>
              </p:ext>
            </p:extLst>
          </p:nvPr>
        </p:nvGraphicFramePr>
        <p:xfrm>
          <a:off x="417237" y="1628800"/>
          <a:ext cx="8210797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1" y="53932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1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8268162"/>
              </p:ext>
            </p:extLst>
          </p:nvPr>
        </p:nvGraphicFramePr>
        <p:xfrm>
          <a:off x="466601" y="1628800"/>
          <a:ext cx="8210797" cy="47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623479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266377"/>
              </p:ext>
            </p:extLst>
          </p:nvPr>
        </p:nvGraphicFramePr>
        <p:xfrm>
          <a:off x="611561" y="2204863"/>
          <a:ext cx="7344814" cy="3448979"/>
        </p:xfrm>
        <a:graphic>
          <a:graphicData uri="http://schemas.openxmlformats.org/drawingml/2006/table">
            <a:tbl>
              <a:tblPr/>
              <a:tblGrid>
                <a:gridCol w="7659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334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594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1403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596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6596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3999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5548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59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8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141.702.992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132.665.002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-9.037.990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38.118.220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5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26.883.678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-547.377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11.394.980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5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4.916.252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-438.050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1.472.166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5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5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77.102.795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63.301.685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-13.801.110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21.490.546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5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-103.659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5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-205.213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5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20.741.412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5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10.393.772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16.086.966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5.693.194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1.965.628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5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9" y="5085183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98152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569025"/>
              </p:ext>
            </p:extLst>
          </p:nvPr>
        </p:nvGraphicFramePr>
        <p:xfrm>
          <a:off x="614332" y="2708920"/>
          <a:ext cx="7480786" cy="2160239"/>
        </p:xfrm>
        <a:graphic>
          <a:graphicData uri="http://schemas.openxmlformats.org/drawingml/2006/table">
            <a:tbl>
              <a:tblPr/>
              <a:tblGrid>
                <a:gridCol w="7182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74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780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118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9521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9521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8238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8238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38371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0012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2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7.797.640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7.237.805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-559.835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2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133.905.352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125.427.197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-8.478.155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35.353.600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8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129.464.162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123.864.856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-5.599.306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35.296.793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83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-2.878.849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715" y="188709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079503"/>
              </p:ext>
            </p:extLst>
          </p:nvPr>
        </p:nvGraphicFramePr>
        <p:xfrm>
          <a:off x="580299" y="2132852"/>
          <a:ext cx="7860248" cy="3654030"/>
        </p:xfrm>
        <a:graphic>
          <a:graphicData uri="http://schemas.openxmlformats.org/drawingml/2006/table">
            <a:tbl>
              <a:tblPr/>
              <a:tblGrid>
                <a:gridCol w="7964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41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41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6033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897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1548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8298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2348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2348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1729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9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3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7.797.640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7.237.805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-559.835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2.764.620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29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4.891.343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4.776.438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-114.905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1.966.869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29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1.459.536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1.329.553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29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-327.103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29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59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Postulación Conjunta Mundial de Fútbol 2030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729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988.464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-203.983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729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602.667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729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285.320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729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100.477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-93.983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729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92.194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729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729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729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29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729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407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…1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218515"/>
              </p:ext>
            </p:extLst>
          </p:nvPr>
        </p:nvGraphicFramePr>
        <p:xfrm>
          <a:off x="405024" y="1628811"/>
          <a:ext cx="8110325" cy="4562696"/>
        </p:xfrm>
        <a:graphic>
          <a:graphicData uri="http://schemas.openxmlformats.org/drawingml/2006/table">
            <a:tbl>
              <a:tblPr/>
              <a:tblGrid>
                <a:gridCol w="7586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02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02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931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5583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3410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5866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5866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9072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1717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60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54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129.464.162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123.864.856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-5.599.306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35.296.793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22.539.712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22.107.240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-432.472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9.428.111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3.243.649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3.043.649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1.010.556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71.559.105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60.855.880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-10.703.225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21.176.076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54.829.230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49.913.333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-4.915.897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18.097.007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5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20.484.096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20.484.096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5.844.262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283.932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283.932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283.932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1.845.561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1.845.561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1.424.799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Único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181.371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545.247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545.247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371.407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10.616.529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7.212.103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-3.404.426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497.578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673.061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673.061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141.943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124.153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-124.153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347.728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41.153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-306.575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Deportivos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8.613.191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8.532.448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-80.743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2.722.714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4.134.640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4.134.640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1.565.073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Paramericanos y Parapanamericanos 2023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6.812.196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5.812.196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5.072.072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COPACHI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161.082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161.082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161.082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407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…2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240017"/>
              </p:ext>
            </p:extLst>
          </p:nvPr>
        </p:nvGraphicFramePr>
        <p:xfrm>
          <a:off x="474239" y="1556797"/>
          <a:ext cx="8212560" cy="4392482"/>
        </p:xfrm>
        <a:graphic>
          <a:graphicData uri="http://schemas.openxmlformats.org/drawingml/2006/table">
            <a:tbl>
              <a:tblPr/>
              <a:tblGrid>
                <a:gridCol w="7682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37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37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23342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535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421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6822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6822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9942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4676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48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219.180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219.180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219.180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7.994.275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5.275.582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-2.718.693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1.397.177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463.214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-103.659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17.019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463.214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-103.659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17.019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628.659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462.446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-166.213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91.067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59.431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-57.431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24.019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14.819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217.563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108.781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-108.782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312.827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312.827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78.851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20.741.412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253.266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1.547.533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9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20.741.412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253.266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1.547.533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9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10.393.772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16.086.966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5.693.194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1.965.628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697.890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1.069.430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371.540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9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al Sector Privado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697.890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1.069.430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371.540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9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9.695.882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15.017.536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5.321.654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1.965.628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9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9.695.882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15.017.536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5.321.654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1.965.628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9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974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3752</TotalTime>
  <Words>1456</Words>
  <Application>Microsoft Office PowerPoint</Application>
  <PresentationFormat>Presentación en pantalla (4:3)</PresentationFormat>
  <Paragraphs>819</Paragraphs>
  <Slides>10</Slides>
  <Notes>5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MAYO DE 2020 PARTIDA 26: MINISTERIO DEL DEPORTE</vt:lpstr>
      <vt:lpstr>EJECUCIÓN ACUMULADA DE GASTOS A MAYO DE 2020  PARTIDA 26 MINISTERIO DEL DEPORTE</vt:lpstr>
      <vt:lpstr>EJECUCIÓN ACUMULADA DE GASTOS A MAYO DE 2020  PARTIDA 26 MINISTERIO DEL DEPORTE</vt:lpstr>
      <vt:lpstr>EJECUCIÓN ACUMULADA DE GASTOS A MAYO DE 2020  PARTIDA 26 MINISTERIO DEL DEPORTE</vt:lpstr>
      <vt:lpstr>EJECUCIÓN ACUMULADA DE GASTOS A MAYO DE 2019  PARTIDA 26 MINISTERIO DEL DEPORTE</vt:lpstr>
      <vt:lpstr>EJECUCIÓN ACUMULADA DE GASTOS A MAYO DE 2020  PARTIDA 26 MINISTERIO DEL DEPORTE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297</cp:revision>
  <cp:lastPrinted>2019-06-03T14:10:49Z</cp:lastPrinted>
  <dcterms:created xsi:type="dcterms:W3CDTF">2016-06-23T13:38:47Z</dcterms:created>
  <dcterms:modified xsi:type="dcterms:W3CDTF">2020-09-16T00:43:26Z</dcterms:modified>
</cp:coreProperties>
</file>