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Subtítulo de gasto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85D-488D-A94C-EF8C54FDB80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85D-488D-A94C-EF8C54FDB80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85D-488D-A94C-EF8C54FDB80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85D-488D-A94C-EF8C54FDB80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85D-488D-A94C-EF8C54FDB80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85D-488D-A94C-EF8C54FDB80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285D-488D-A94C-EF8C54FDB80F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'P. 23 Ministerio Público (1)'!$E$67:$E$73</c:f>
              <c:strCache>
                <c:ptCount val="7"/>
                <c:pt idx="0">
                  <c:v>GASTOS EN PERSONAL</c:v>
                </c:pt>
                <c:pt idx="1">
                  <c:v>BIENES Y SERVICIOS DE CONSUMO</c:v>
                </c:pt>
                <c:pt idx="2">
                  <c:v>PRESTACIONES DE SEGURIDAD SOCIAL</c:v>
                </c:pt>
                <c:pt idx="3">
                  <c:v>TRANSFERENCIAS CORRIENTES</c:v>
                </c:pt>
                <c:pt idx="4">
                  <c:v>ADQUISICIÓN DE ACTIVOS NO FINANCIEROS</c:v>
                </c:pt>
                <c:pt idx="5">
                  <c:v>INICIATIVAS DE INVERSIÓN</c:v>
                </c:pt>
                <c:pt idx="6">
                  <c:v>SERVICIO DE LA DEUDA</c:v>
                </c:pt>
              </c:strCache>
            </c:strRef>
          </c:cat>
          <c:val>
            <c:numRef>
              <c:f>'P. 23 Ministerio Público (1)'!$F$67:$F$73</c:f>
              <c:numCache>
                <c:formatCode>0.0%</c:formatCode>
                <c:ptCount val="7"/>
                <c:pt idx="0">
                  <c:v>0.75247764044461363</c:v>
                </c:pt>
                <c:pt idx="1">
                  <c:v>0.18928743415124985</c:v>
                </c:pt>
                <c:pt idx="2">
                  <c:v>2.2224453791295411E-3</c:v>
                </c:pt>
                <c:pt idx="3">
                  <c:v>4.4288266301805617E-3</c:v>
                </c:pt>
                <c:pt idx="4">
                  <c:v>7.5594548161758901E-3</c:v>
                </c:pt>
                <c:pt idx="5">
                  <c:v>4.4024198578650503E-2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285D-488D-A94C-EF8C54FDB8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250134786244275"/>
          <c:y val="0.15755627009646303"/>
          <c:w val="0.31666731092796008"/>
          <c:h val="0.78456591639871387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de Ejecución Acumulada 2018 - 2019 - 2020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'P. 23 Ministerio Público (1)'!$E$36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'P. 23 Ministerio Público (1)'!$F$33:$Q$33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(1)'!$F$36:$Q$36</c:f>
              <c:numCache>
                <c:formatCode>0.0%</c:formatCode>
                <c:ptCount val="12"/>
                <c:pt idx="0">
                  <c:v>6.7615311200146258E-2</c:v>
                </c:pt>
                <c:pt idx="1">
                  <c:v>0.13496328407830949</c:v>
                </c:pt>
                <c:pt idx="2">
                  <c:v>0.28318890146025893</c:v>
                </c:pt>
                <c:pt idx="3">
                  <c:v>0.35471510153661701</c:v>
                </c:pt>
                <c:pt idx="4">
                  <c:v>0.42816779227140184</c:v>
                </c:pt>
                <c:pt idx="5">
                  <c:v>0.47129598144860579</c:v>
                </c:pt>
                <c:pt idx="6">
                  <c:v>0.54700765940741247</c:v>
                </c:pt>
                <c:pt idx="7">
                  <c:v>0.61632958399784377</c:v>
                </c:pt>
                <c:pt idx="8">
                  <c:v>0.68659721813176866</c:v>
                </c:pt>
                <c:pt idx="9">
                  <c:v>0.75952911846234827</c:v>
                </c:pt>
                <c:pt idx="10">
                  <c:v>0.83699558270634578</c:v>
                </c:pt>
                <c:pt idx="11">
                  <c:v>0.9729885187327989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311-4457-AEA9-2E08BCAD7519}"/>
            </c:ext>
          </c:extLst>
        </c:ser>
        <c:ser>
          <c:idx val="1"/>
          <c:order val="1"/>
          <c:tx>
            <c:strRef>
              <c:f>'P. 23 Ministerio Público (1)'!$E$35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'P. 23 Ministerio Público (1)'!$F$33:$Q$33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(1)'!$F$35:$Q$35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0.13792230287650653</c:v>
                </c:pt>
                <c:pt idx="2">
                  <c:v>0.29293744802791205</c:v>
                </c:pt>
                <c:pt idx="3">
                  <c:v>0.36806062719112553</c:v>
                </c:pt>
                <c:pt idx="4">
                  <c:v>0.44502328011103576</c:v>
                </c:pt>
                <c:pt idx="5">
                  <c:v>0.48965247630120406</c:v>
                </c:pt>
                <c:pt idx="6">
                  <c:v>0.55482411955238387</c:v>
                </c:pt>
                <c:pt idx="7">
                  <c:v>0.62485034068131695</c:v>
                </c:pt>
                <c:pt idx="8">
                  <c:v>0.69404126428542412</c:v>
                </c:pt>
                <c:pt idx="9">
                  <c:v>0.76549495268152323</c:v>
                </c:pt>
                <c:pt idx="10">
                  <c:v>0.84057746015430923</c:v>
                </c:pt>
                <c:pt idx="11">
                  <c:v>0.98605891209113217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311-4457-AEA9-2E08BCAD7519}"/>
            </c:ext>
          </c:extLst>
        </c:ser>
        <c:ser>
          <c:idx val="2"/>
          <c:order val="2"/>
          <c:tx>
            <c:strRef>
              <c:f>'P. 23 Ministerio Público (1)'!$E$34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7777777777777776E-2"/>
                  <c:y val="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311-4457-AEA9-2E08BCAD7519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6666666666666691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311-4457-AEA9-2E08BCAD7519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0555555555555555E-2"/>
                  <c:y val="6.0185185185185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311-4457-AEA9-2E08BCAD7519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3333333333333333E-2"/>
                  <c:y val="5.092592592592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311-4457-AEA9-2E08BCAD7519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7777777777777779E-3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4311-4457-AEA9-2E08BCAD751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(1)'!$F$33:$Q$33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(1)'!$F$34:$J$34</c:f>
              <c:numCache>
                <c:formatCode>0.0%</c:formatCode>
                <c:ptCount val="5"/>
                <c:pt idx="0">
                  <c:v>7.2255848911150972E-2</c:v>
                </c:pt>
                <c:pt idx="1">
                  <c:v>0.14482241292107348</c:v>
                </c:pt>
                <c:pt idx="2">
                  <c:v>0.30479539244127429</c:v>
                </c:pt>
                <c:pt idx="3">
                  <c:v>0.38000880130053366</c:v>
                </c:pt>
                <c:pt idx="4">
                  <c:v>0.46360997466219267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4311-4457-AEA9-2E08BCAD75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2436816"/>
        <c:axId val="262436424"/>
      </c:lineChart>
      <c:catAx>
        <c:axId val="262436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62436424"/>
        <c:crosses val="autoZero"/>
        <c:auto val="1"/>
        <c:lblAlgn val="ctr"/>
        <c:lblOffset val="100"/>
        <c:noMultiLvlLbl val="0"/>
      </c:catAx>
      <c:valAx>
        <c:axId val="262436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6243681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6875156402906097"/>
          <c:y val="0.4305570155063731"/>
          <c:w val="0.21875044504891977"/>
          <c:h val="0.23611191172930138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de Ejecución Mensual 2018 - 2019 - 2020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'P. 23 Ministerio Público (1)'!$E$42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strRef>
              <c:f>'P. 23 Ministerio Público (1)'!$F$39:$Q$39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(1)'!$F$42:$Q$42</c:f>
              <c:numCache>
                <c:formatCode>0.0%</c:formatCode>
                <c:ptCount val="12"/>
                <c:pt idx="0">
                  <c:v>6.7615311200146258E-2</c:v>
                </c:pt>
                <c:pt idx="1">
                  <c:v>6.7364727434768359E-2</c:v>
                </c:pt>
                <c:pt idx="2">
                  <c:v>0.14902196026552617</c:v>
                </c:pt>
                <c:pt idx="3">
                  <c:v>7.1526200076358085E-2</c:v>
                </c:pt>
                <c:pt idx="4">
                  <c:v>7.3452690734784859E-2</c:v>
                </c:pt>
                <c:pt idx="5">
                  <c:v>6.8181497811347178E-2</c:v>
                </c:pt>
                <c:pt idx="6">
                  <c:v>6.7491604533494426E-2</c:v>
                </c:pt>
                <c:pt idx="7">
                  <c:v>6.9758225042677105E-2</c:v>
                </c:pt>
                <c:pt idx="8">
                  <c:v>7.026763413392495E-2</c:v>
                </c:pt>
                <c:pt idx="9">
                  <c:v>7.2931900330579627E-2</c:v>
                </c:pt>
                <c:pt idx="10">
                  <c:v>7.7466464243997404E-2</c:v>
                </c:pt>
                <c:pt idx="11">
                  <c:v>0.1114600743198903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318-40DE-9E24-C2CB87A1B1E5}"/>
            </c:ext>
          </c:extLst>
        </c:ser>
        <c:ser>
          <c:idx val="1"/>
          <c:order val="1"/>
          <c:tx>
            <c:strRef>
              <c:f>'P. 23 Ministerio Público (1)'!$E$41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strRef>
              <c:f>'P. 23 Ministerio Público (1)'!$F$39:$Q$39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(1)'!$F$41:$Q$41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6.9336186834987906E-2</c:v>
                </c:pt>
                <c:pt idx="2">
                  <c:v>0.15501514515140552</c:v>
                </c:pt>
                <c:pt idx="3">
                  <c:v>7.5985531244926796E-2</c:v>
                </c:pt>
                <c:pt idx="4">
                  <c:v>7.6962652919910252E-2</c:v>
                </c:pt>
                <c:pt idx="5">
                  <c:v>7.264047567998333E-2</c:v>
                </c:pt>
                <c:pt idx="6">
                  <c:v>6.8080479725167023E-2</c:v>
                </c:pt>
                <c:pt idx="7">
                  <c:v>7.0026221128933017E-2</c:v>
                </c:pt>
                <c:pt idx="8">
                  <c:v>6.9190923604107196E-2</c:v>
                </c:pt>
                <c:pt idx="9">
                  <c:v>7.1453688396099113E-2</c:v>
                </c:pt>
                <c:pt idx="10">
                  <c:v>7.5082507472785998E-2</c:v>
                </c:pt>
                <c:pt idx="11">
                  <c:v>0.11979403116073534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318-40DE-9E24-C2CB87A1B1E5}"/>
            </c:ext>
          </c:extLst>
        </c:ser>
        <c:ser>
          <c:idx val="2"/>
          <c:order val="2"/>
          <c:tx>
            <c:strRef>
              <c:f>'P. 23 Ministerio Público (1)'!$E$40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(1)'!$F$39:$Q$39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(1)'!$F$40:$J$40</c:f>
              <c:numCache>
                <c:formatCode>0.0%</c:formatCode>
                <c:ptCount val="5"/>
                <c:pt idx="0">
                  <c:v>7.2255848911150972E-2</c:v>
                </c:pt>
                <c:pt idx="1">
                  <c:v>7.2566564009922507E-2</c:v>
                </c:pt>
                <c:pt idx="2">
                  <c:v>0.16061060575448868</c:v>
                </c:pt>
                <c:pt idx="3">
                  <c:v>7.5213408859259354E-2</c:v>
                </c:pt>
                <c:pt idx="4">
                  <c:v>7.7792151053091382E-2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318-40DE-9E24-C2CB87A1B1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2430936"/>
        <c:axId val="262433680"/>
      </c:barChart>
      <c:catAx>
        <c:axId val="262430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62433680"/>
        <c:crosses val="autoZero"/>
        <c:auto val="1"/>
        <c:lblAlgn val="ctr"/>
        <c:lblOffset val="100"/>
        <c:noMultiLvlLbl val="0"/>
      </c:catAx>
      <c:valAx>
        <c:axId val="262433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6243093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0416830275126694"/>
          <c:y val="0.4305570155063731"/>
          <c:w val="0.18125036875481926"/>
          <c:h val="0.23611191172930138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xmlns="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CL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79459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040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9932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9938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2743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3982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03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2710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456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231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206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69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301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451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49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60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63284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MAYO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373216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1410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5175"/>
            <a:ext cx="775977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xmlns="" id="{BC0B9B71-13B3-40E1-809D-20274474B5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1082035"/>
              </p:ext>
            </p:extLst>
          </p:nvPr>
        </p:nvGraphicFramePr>
        <p:xfrm>
          <a:off x="1727684" y="1916832"/>
          <a:ext cx="5688632" cy="3644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6025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743754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E967F739-F06B-49FE-AEEA-6ADC839FCE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5766815"/>
              </p:ext>
            </p:extLst>
          </p:nvPr>
        </p:nvGraphicFramePr>
        <p:xfrm>
          <a:off x="1296000" y="1844824"/>
          <a:ext cx="6552000" cy="345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902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705655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xmlns="" id="{61E5A836-FC06-4EAB-8828-3FA486D810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5220712"/>
              </p:ext>
            </p:extLst>
          </p:nvPr>
        </p:nvGraphicFramePr>
        <p:xfrm>
          <a:off x="1296000" y="1699200"/>
          <a:ext cx="6552000" cy="345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7646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723269"/>
            <a:ext cx="79965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1376762"/>
            <a:ext cx="7996539" cy="2735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916EB66F-4F30-41A8-ADA6-ACCBB27E03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44911"/>
              </p:ext>
            </p:extLst>
          </p:nvPr>
        </p:nvGraphicFramePr>
        <p:xfrm>
          <a:off x="539551" y="1732199"/>
          <a:ext cx="7996536" cy="4273710"/>
        </p:xfrm>
        <a:graphic>
          <a:graphicData uri="http://schemas.openxmlformats.org/drawingml/2006/table">
            <a:tbl>
              <a:tblPr/>
              <a:tblGrid>
                <a:gridCol w="750849">
                  <a:extLst>
                    <a:ext uri="{9D8B030D-6E8A-4147-A177-3AD203B41FA5}">
                      <a16:colId xmlns:a16="http://schemas.microsoft.com/office/drawing/2014/main" xmlns="" val="2678219331"/>
                    </a:ext>
                  </a:extLst>
                </a:gridCol>
                <a:gridCol w="312853">
                  <a:extLst>
                    <a:ext uri="{9D8B030D-6E8A-4147-A177-3AD203B41FA5}">
                      <a16:colId xmlns:a16="http://schemas.microsoft.com/office/drawing/2014/main" xmlns="" val="925249757"/>
                    </a:ext>
                  </a:extLst>
                </a:gridCol>
                <a:gridCol w="312853">
                  <a:extLst>
                    <a:ext uri="{9D8B030D-6E8A-4147-A177-3AD203B41FA5}">
                      <a16:colId xmlns:a16="http://schemas.microsoft.com/office/drawing/2014/main" xmlns="" val="471944042"/>
                    </a:ext>
                  </a:extLst>
                </a:gridCol>
                <a:gridCol w="2327629">
                  <a:extLst>
                    <a:ext uri="{9D8B030D-6E8A-4147-A177-3AD203B41FA5}">
                      <a16:colId xmlns:a16="http://schemas.microsoft.com/office/drawing/2014/main" xmlns="" val="2618309972"/>
                    </a:ext>
                  </a:extLst>
                </a:gridCol>
                <a:gridCol w="750849">
                  <a:extLst>
                    <a:ext uri="{9D8B030D-6E8A-4147-A177-3AD203B41FA5}">
                      <a16:colId xmlns:a16="http://schemas.microsoft.com/office/drawing/2014/main" xmlns="" val="3433816553"/>
                    </a:ext>
                  </a:extLst>
                </a:gridCol>
                <a:gridCol w="688278">
                  <a:extLst>
                    <a:ext uri="{9D8B030D-6E8A-4147-A177-3AD203B41FA5}">
                      <a16:colId xmlns:a16="http://schemas.microsoft.com/office/drawing/2014/main" xmlns="" val="103178362"/>
                    </a:ext>
                  </a:extLst>
                </a:gridCol>
                <a:gridCol w="688278">
                  <a:extLst>
                    <a:ext uri="{9D8B030D-6E8A-4147-A177-3AD203B41FA5}">
                      <a16:colId xmlns:a16="http://schemas.microsoft.com/office/drawing/2014/main" xmlns="" val="3132146009"/>
                    </a:ext>
                  </a:extLst>
                </a:gridCol>
                <a:gridCol w="663249">
                  <a:extLst>
                    <a:ext uri="{9D8B030D-6E8A-4147-A177-3AD203B41FA5}">
                      <a16:colId xmlns:a16="http://schemas.microsoft.com/office/drawing/2014/main" xmlns="" val="1094222443"/>
                    </a:ext>
                  </a:extLst>
                </a:gridCol>
                <a:gridCol w="750849">
                  <a:extLst>
                    <a:ext uri="{9D8B030D-6E8A-4147-A177-3AD203B41FA5}">
                      <a16:colId xmlns:a16="http://schemas.microsoft.com/office/drawing/2014/main" xmlns="" val="1683789016"/>
                    </a:ext>
                  </a:extLst>
                </a:gridCol>
                <a:gridCol w="750849">
                  <a:extLst>
                    <a:ext uri="{9D8B030D-6E8A-4147-A177-3AD203B41FA5}">
                      <a16:colId xmlns:a16="http://schemas.microsoft.com/office/drawing/2014/main" xmlns="" val="894825419"/>
                    </a:ext>
                  </a:extLst>
                </a:gridCol>
              </a:tblGrid>
              <a:tr h="25021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88659971"/>
                  </a:ext>
                </a:extLst>
              </a:tr>
              <a:tr h="49042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75922919"/>
                  </a:ext>
                </a:extLst>
              </a:tr>
              <a:tr h="170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201.940.621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199.779.718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-2.160.903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92.619.870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81696603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151.955.802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150.955.802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78.499.390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2783737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38.224.822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36.515.912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-1.708.910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10.823.707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697514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71766143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00724151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6355865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414.634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68173058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16243447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48673210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414.634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49624858"/>
                  </a:ext>
                </a:extLst>
              </a:tr>
              <a:tr h="320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414.634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81248847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1.526.561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1.181.529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-345.032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89626260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67.716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9606469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-62.507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6106421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428.689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161.774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-266.915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53056070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116.804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9172283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724.303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54510171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1.682.219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2924527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1.682.219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50176406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33063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06773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98190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403</Words>
  <Application>Microsoft Office PowerPoint</Application>
  <PresentationFormat>Presentación en pantalla (4:3)</PresentationFormat>
  <Paragraphs>233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Verdana</vt:lpstr>
      <vt:lpstr>1_Tema de Office</vt:lpstr>
      <vt:lpstr>EJECUCIÓN PRESUPUESTARIA DE GASTOS ACUMULADA AL MES DE MAYO DE 2020 PARTIDA 23: MINISTERIO PÚBLICO</vt:lpstr>
      <vt:lpstr>EJECUCIÓN PRESUPUESTARIA DE GASTOS ACUMULADA AL MES DE MAYO DE 2020  MINISTERIO PÚBLICO</vt:lpstr>
      <vt:lpstr>Presentación de PowerPoint</vt:lpstr>
      <vt:lpstr>Presentación de PowerPoint</vt:lpstr>
      <vt:lpstr>EJECUCIÓN PRESUPUESTARIA DE GASTOS ACUMULADA AL MES DE MAYO DE 2020  MINISTERIO PÚBLICO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11</cp:revision>
  <dcterms:created xsi:type="dcterms:W3CDTF">2020-01-06T13:12:56Z</dcterms:created>
  <dcterms:modified xsi:type="dcterms:W3CDTF">2020-09-09T00:22:34Z</dcterms:modified>
</cp:coreProperties>
</file>