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de Presupuesto Inicial por Subtítulo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5F2-4409-B984-85D830F8A1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B87-4A16-93F4-24FFD2F302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B87-4A16-93F4-24FFD2F302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B87-4A16-93F4-24FFD2F302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B59-4FBF-8A49-93020848967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E69-4CB5-91B0-85C012FCC9A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'[22.xlsx]Partida 22'!$C$7:$C$13</c:f>
              <c:strCache>
                <c:ptCount val="7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INTEGROS AL FISCO                                                               </c:v>
                </c:pt>
                <c:pt idx="4">
                  <c:v>OTROS GASTOS CORRIENTES                                                         </c:v>
                </c:pt>
                <c:pt idx="5">
                  <c:v>ADQUISICIÓN DE ACTIVOS NO FINANCIEROS                                           </c:v>
                </c:pt>
                <c:pt idx="6">
                  <c:v>SERVICIO DE LA DEUDA                                                            </c:v>
                </c:pt>
              </c:strCache>
            </c:strRef>
          </c:cat>
          <c:val>
            <c:numRef>
              <c:f>'[22.xlsx]Partida 22'!$D$7:$D$13</c:f>
              <c:numCache>
                <c:formatCode>#,##0</c:formatCode>
                <c:ptCount val="7"/>
                <c:pt idx="0">
                  <c:v>10558953</c:v>
                </c:pt>
                <c:pt idx="1">
                  <c:v>2176126</c:v>
                </c:pt>
                <c:pt idx="2">
                  <c:v>234500</c:v>
                </c:pt>
                <c:pt idx="5">
                  <c:v>338046</c:v>
                </c:pt>
                <c:pt idx="6">
                  <c:v>1040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5F2-4409-B984-85D830F8A1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Presupuesto Inicial por Programas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5806451612903226E-2"/>
                  <c:y val="-2.7655081373201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7275985663082441E-2"/>
                  <c:y val="-3.6873441830935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440860215053753E-2"/>
                  <c:y val="-3.072786819244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'[22.xlsx]Resumen Capítulos '!$AI$7:$AI$9</c:f>
              <c:strCache>
                <c:ptCount val="3"/>
                <c:pt idx="0">
                  <c:v>Secretaría General de la Presidencia de la República</c:v>
                </c:pt>
                <c:pt idx="1">
                  <c:v>Gobierno Digital</c:v>
                </c:pt>
                <c:pt idx="2">
                  <c:v>Consejo de Auditoría Interna General de Gobierno</c:v>
                </c:pt>
              </c:strCache>
            </c:strRef>
          </c:cat>
          <c:val>
            <c:numRef>
              <c:f>'[22.xlsx]Resumen Capítulos '!$AJ$7:$AJ$9</c:f>
              <c:numCache>
                <c:formatCode>#,##0_ ;[Red]\-#,##0\ </c:formatCode>
                <c:ptCount val="3"/>
                <c:pt idx="0">
                  <c:v>9349884</c:v>
                </c:pt>
                <c:pt idx="1">
                  <c:v>2579853</c:v>
                </c:pt>
                <c:pt idx="2">
                  <c:v>1378928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C3-4083-9752-07625D223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9005064"/>
        <c:axId val="309003104"/>
        <c:axId val="0"/>
      </c:bar3DChart>
      <c:catAx>
        <c:axId val="309005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9003104"/>
        <c:crosses val="autoZero"/>
        <c:auto val="1"/>
        <c:lblAlgn val="ctr"/>
        <c:lblOffset val="100"/>
        <c:noMultiLvlLbl val="0"/>
      </c:catAx>
      <c:valAx>
        <c:axId val="309003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9005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'[22.xlsx]Partida 22'!$C$34</c:f>
              <c:strCache>
                <c:ptCount val="1"/>
                <c:pt idx="0">
                  <c:v>% Ejecución Ppto. Vigente 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22'!$D$34:$O$34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7.0999999999999994E-2</c:v>
                </c:pt>
                <c:pt idx="2">
                  <c:v>0.09</c:v>
                </c:pt>
                <c:pt idx="3">
                  <c:v>6.2E-2</c:v>
                </c:pt>
                <c:pt idx="4">
                  <c:v>5.6000000000000001E-2</c:v>
                </c:pt>
                <c:pt idx="5">
                  <c:v>7.9000000000000001E-2</c:v>
                </c:pt>
                <c:pt idx="6">
                  <c:v>5.8000000000000003E-2</c:v>
                </c:pt>
                <c:pt idx="7">
                  <c:v>6.4000000000000001E-2</c:v>
                </c:pt>
                <c:pt idx="8">
                  <c:v>7.3999999999999996E-2</c:v>
                </c:pt>
                <c:pt idx="9">
                  <c:v>7.1999999999999995E-2</c:v>
                </c:pt>
                <c:pt idx="10">
                  <c:v>7.8E-2</c:v>
                </c:pt>
                <c:pt idx="11">
                  <c:v>0.13900000000000001</c:v>
                </c:pt>
              </c:numCache>
            </c:numRef>
          </c:val>
        </c:ser>
        <c:ser>
          <c:idx val="1"/>
          <c:order val="1"/>
          <c:tx>
            <c:strRef>
              <c:f>'[22.xlsx]Partida 22'!$C$35</c:f>
              <c:strCache>
                <c:ptCount val="1"/>
                <c:pt idx="0">
                  <c:v>% Ejecución Ppto. Vigente 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22'!$D$35:$O$35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  <c:pt idx="8">
                  <c:v>8.1073657315751307E-2</c:v>
                </c:pt>
                <c:pt idx="9">
                  <c:v>5.7529608281146775E-2</c:v>
                </c:pt>
                <c:pt idx="10">
                  <c:v>8.4867353093451753E-2</c:v>
                </c:pt>
                <c:pt idx="11">
                  <c:v>9.5903175427645468E-2</c:v>
                </c:pt>
              </c:numCache>
            </c:numRef>
          </c:val>
        </c:ser>
        <c:ser>
          <c:idx val="2"/>
          <c:order val="2"/>
          <c:tx>
            <c:strRef>
              <c:f>'[22.xlsx]Partida 22'!$C$36</c:f>
              <c:strCache>
                <c:ptCount val="1"/>
                <c:pt idx="0">
                  <c:v>% Ejecución Ppto. Vigente 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22'!$D$36:$H$36</c:f>
              <c:numCache>
                <c:formatCode>0.0%</c:formatCode>
                <c:ptCount val="5"/>
                <c:pt idx="0">
                  <c:v>5.1245710971010237E-2</c:v>
                </c:pt>
                <c:pt idx="1">
                  <c:v>7.6302225169117582E-2</c:v>
                </c:pt>
                <c:pt idx="2">
                  <c:v>8.0856397351659462E-2</c:v>
                </c:pt>
                <c:pt idx="3">
                  <c:v>6.5930604734010037E-2</c:v>
                </c:pt>
                <c:pt idx="4">
                  <c:v>7.7902313588928365E-2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309004672"/>
        <c:axId val="309009376"/>
      </c:barChart>
      <c:catAx>
        <c:axId val="309004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09009376"/>
        <c:crosses val="autoZero"/>
        <c:auto val="0"/>
        <c:lblAlgn val="ctr"/>
        <c:lblOffset val="100"/>
        <c:noMultiLvlLbl val="0"/>
      </c:catAx>
      <c:valAx>
        <c:axId val="30900937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0900467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9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8391326815142274E-2"/>
          <c:y val="0.12704157542437372"/>
          <c:w val="0.87301867968258351"/>
          <c:h val="0.62601748745903807"/>
        </c:manualLayout>
      </c:layout>
      <c:lineChart>
        <c:grouping val="standard"/>
        <c:varyColors val="0"/>
        <c:ser>
          <c:idx val="0"/>
          <c:order val="0"/>
          <c:tx>
            <c:strRef>
              <c:f>'[22.xlsx]Partida 22'!$C$30</c:f>
              <c:strCache>
                <c:ptCount val="1"/>
                <c:pt idx="0">
                  <c:v>% Ejecución Ppto. Vigente 2018</c:v>
                </c:pt>
              </c:strCache>
            </c:strRef>
          </c:tx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22'!$D$30:$O$30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0.13500000000000001</c:v>
                </c:pt>
                <c:pt idx="2">
                  <c:v>0.22500000000000001</c:v>
                </c:pt>
                <c:pt idx="3">
                  <c:v>0.28699999999999998</c:v>
                </c:pt>
                <c:pt idx="4">
                  <c:v>0.34300000000000003</c:v>
                </c:pt>
                <c:pt idx="5">
                  <c:v>0.42199999999999999</c:v>
                </c:pt>
                <c:pt idx="6">
                  <c:v>0.499</c:v>
                </c:pt>
                <c:pt idx="7">
                  <c:v>0.55100000000000005</c:v>
                </c:pt>
                <c:pt idx="8">
                  <c:v>0.63400000000000001</c:v>
                </c:pt>
                <c:pt idx="9">
                  <c:v>0.70599999999999996</c:v>
                </c:pt>
                <c:pt idx="10">
                  <c:v>0.78400000000000003</c:v>
                </c:pt>
                <c:pt idx="11">
                  <c:v>0.91200000000000003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'[22.xlsx]Partida 22'!$C$31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22'!$D$31:$O$31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  <c:pt idx="8">
                  <c:v>0.59324757059730737</c:v>
                </c:pt>
                <c:pt idx="9">
                  <c:v>0.65077717887845421</c:v>
                </c:pt>
                <c:pt idx="10">
                  <c:v>0.73564453197190594</c:v>
                </c:pt>
                <c:pt idx="11">
                  <c:v>0.84674093125431615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'[22.xlsx]Partida 22'!$C$32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2.9704120455929885E-2"/>
                  <c:y val="-8.4722358944615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188004786138428E-2"/>
                  <c:y val="-6.9266594477243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3541490903748802E-2"/>
                  <c:y val="-9.24068964844461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38276457941631E-2"/>
                      <c:h val="5.0021772117322887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4.7944134337529691E-2"/>
                  <c:y val="-8.81264139682100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38276457941631E-2"/>
                      <c:h val="3.8758803074524485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4.1012812410422428E-2"/>
                  <c:y val="-7.4218531752260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22'!$D$32:$H$32</c:f>
              <c:numCache>
                <c:formatCode>0.0%</c:formatCode>
                <c:ptCount val="5"/>
                <c:pt idx="0">
                  <c:v>5.1245710971010237E-2</c:v>
                </c:pt>
                <c:pt idx="1">
                  <c:v>0.12708940516152498</c:v>
                </c:pt>
                <c:pt idx="2">
                  <c:v>0.20782047240017504</c:v>
                </c:pt>
                <c:pt idx="3">
                  <c:v>0.27897630890105263</c:v>
                </c:pt>
                <c:pt idx="4">
                  <c:v>0.3669475985331101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9004280"/>
        <c:axId val="309005456"/>
      </c:lineChart>
      <c:catAx>
        <c:axId val="309004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09005456"/>
        <c:crosses val="autoZero"/>
        <c:auto val="1"/>
        <c:lblAlgn val="ctr"/>
        <c:lblOffset val="100"/>
        <c:tickLblSkip val="1"/>
        <c:noMultiLvlLbl val="0"/>
      </c:catAx>
      <c:valAx>
        <c:axId val="30900545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0900428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MAYO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junio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61" name="Picture 1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833" y="41951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2F366E96-78ED-4890-9B92-28711AB15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848023"/>
              </p:ext>
            </p:extLst>
          </p:nvPr>
        </p:nvGraphicFramePr>
        <p:xfrm>
          <a:off x="457200" y="1600200"/>
          <a:ext cx="3754760" cy="4277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CDC9624D-E01D-4D08-BF65-69FE2A8C3B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062687"/>
              </p:ext>
            </p:extLst>
          </p:nvPr>
        </p:nvGraphicFramePr>
        <p:xfrm>
          <a:off x="4232506" y="1600200"/>
          <a:ext cx="4429125" cy="4133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31640" y="6293929"/>
            <a:ext cx="619268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7085394"/>
              </p:ext>
            </p:extLst>
          </p:nvPr>
        </p:nvGraphicFramePr>
        <p:xfrm>
          <a:off x="457200" y="1628800"/>
          <a:ext cx="8229599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50440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5F96A09F-2EEE-441F-8CD0-C4AB24F31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1600" y="6012921"/>
            <a:ext cx="75351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5054359"/>
              </p:ext>
            </p:extLst>
          </p:nvPr>
        </p:nvGraphicFramePr>
        <p:xfrm>
          <a:off x="467544" y="1438924"/>
          <a:ext cx="8229599" cy="4510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0010" y="5419434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2130246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224439"/>
              </p:ext>
            </p:extLst>
          </p:nvPr>
        </p:nvGraphicFramePr>
        <p:xfrm>
          <a:off x="480010" y="2708922"/>
          <a:ext cx="7764397" cy="2592286"/>
        </p:xfrm>
        <a:graphic>
          <a:graphicData uri="http://schemas.openxmlformats.org/drawingml/2006/table">
            <a:tbl>
              <a:tblPr/>
              <a:tblGrid>
                <a:gridCol w="890397"/>
                <a:gridCol w="2501751"/>
                <a:gridCol w="890397"/>
                <a:gridCol w="890397"/>
                <a:gridCol w="890397"/>
                <a:gridCol w="890397"/>
                <a:gridCol w="810661"/>
              </a:tblGrid>
              <a:tr h="18599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960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9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12.655.619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-653.046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4.643.949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10.558.953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9.951.128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-607.825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3.813.316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2.175.759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864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0800" y="5157192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7815" y="1878568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05944"/>
              </p:ext>
            </p:extLst>
          </p:nvPr>
        </p:nvGraphicFramePr>
        <p:xfrm>
          <a:off x="737817" y="2590742"/>
          <a:ext cx="7537887" cy="2350427"/>
        </p:xfrm>
        <a:graphic>
          <a:graphicData uri="http://schemas.openxmlformats.org/drawingml/2006/table">
            <a:tbl>
              <a:tblPr/>
              <a:tblGrid>
                <a:gridCol w="798164"/>
                <a:gridCol w="294844"/>
                <a:gridCol w="2537448"/>
                <a:gridCol w="798164"/>
                <a:gridCol w="798164"/>
                <a:gridCol w="798164"/>
                <a:gridCol w="798164"/>
                <a:gridCol w="714775"/>
              </a:tblGrid>
              <a:tr h="236521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2434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04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12.655.619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-653.046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4.643.949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9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9.349.884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8.637.169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-712.715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3.177.867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2.657.987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Auditoría Interna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173787"/>
            <a:ext cx="783367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9611" y="191683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721692"/>
              </p:ext>
            </p:extLst>
          </p:nvPr>
        </p:nvGraphicFramePr>
        <p:xfrm>
          <a:off x="606381" y="2259665"/>
          <a:ext cx="7942832" cy="3914126"/>
        </p:xfrm>
        <a:graphic>
          <a:graphicData uri="http://schemas.openxmlformats.org/drawingml/2006/table">
            <a:tbl>
              <a:tblPr/>
              <a:tblGrid>
                <a:gridCol w="728501"/>
                <a:gridCol w="269110"/>
                <a:gridCol w="269110"/>
                <a:gridCol w="3109719"/>
                <a:gridCol w="728501"/>
                <a:gridCol w="728501"/>
                <a:gridCol w="728501"/>
                <a:gridCol w="728501"/>
                <a:gridCol w="652388"/>
              </a:tblGrid>
              <a:tr h="1749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57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95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9.349.884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8.637.169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-712.715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3.177.867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7.969.134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7.427.417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-541.717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2.849.853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1.237.659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1.097.292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-140.367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281.004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Latinoamericano de Administración para el Desarrollo (CLAD)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las Naciones Unidas para las democracias (UNDEF)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9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Mecanismo de Seguimiento de la Implementación de la Convención Interamericana contra la Corrupción (MESICIC)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Internacional Contra la Corrupción (IACA)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96.845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55.485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-41.360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20.664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-10.258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28.215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21.360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-6.855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47.966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-24.247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4615" y="5406525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8261" y="1714103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708424"/>
              </p:ext>
            </p:extLst>
          </p:nvPr>
        </p:nvGraphicFramePr>
        <p:xfrm>
          <a:off x="632274" y="2012509"/>
          <a:ext cx="7848868" cy="3394015"/>
        </p:xfrm>
        <a:graphic>
          <a:graphicData uri="http://schemas.openxmlformats.org/drawingml/2006/table">
            <a:tbl>
              <a:tblPr/>
              <a:tblGrid>
                <a:gridCol w="821037"/>
                <a:gridCol w="303293"/>
                <a:gridCol w="303293"/>
                <a:gridCol w="2401840"/>
                <a:gridCol w="821037"/>
                <a:gridCol w="821037"/>
                <a:gridCol w="821037"/>
                <a:gridCol w="821037"/>
                <a:gridCol w="735257"/>
              </a:tblGrid>
              <a:tr h="1872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34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89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2.657.987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725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-46.108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725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725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7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7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- BID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725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7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725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7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725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7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7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725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9611" y="5085184"/>
            <a:ext cx="7742591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95401"/>
              </p:ext>
            </p:extLst>
          </p:nvPr>
        </p:nvGraphicFramePr>
        <p:xfrm>
          <a:off x="589611" y="2708921"/>
          <a:ext cx="7860247" cy="2016224"/>
        </p:xfrm>
        <a:graphic>
          <a:graphicData uri="http://schemas.openxmlformats.org/drawingml/2006/table">
            <a:tbl>
              <a:tblPr/>
              <a:tblGrid>
                <a:gridCol w="843293"/>
                <a:gridCol w="311515"/>
                <a:gridCol w="311515"/>
                <a:gridCol w="2265564"/>
                <a:gridCol w="843293"/>
                <a:gridCol w="843293"/>
                <a:gridCol w="843293"/>
                <a:gridCol w="843293"/>
                <a:gridCol w="755188"/>
              </a:tblGrid>
              <a:tr h="2150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586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22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1.250.143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481.724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935</Words>
  <Application>Microsoft Office PowerPoint</Application>
  <PresentationFormat>Presentación en pantalla (4:3)</PresentationFormat>
  <Paragraphs>489</Paragraphs>
  <Slides>9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Tema de Office</vt:lpstr>
      <vt:lpstr>EJECUCIÓN ACUMULADA DE GASTOS PRESUPUESTARIOS AL MES DE MAYO DE 2020 PARTIDA 22: MINISTERIO SECRETARÍA DE LA PRESIDENCIA</vt:lpstr>
      <vt:lpstr>EJECUCIÓN ACUMULADA DE GASTOS A MAYO DE 2020  PARTIDA 22 MINISTERIO SECRETARÍA GENERAL DE LA PRESIDENCIA</vt:lpstr>
      <vt:lpstr>EJECUCIÓN ACUMULADA DE GASTOS A MAYO DE 2020  PARTIDA 22 MINISTERIO SECRETARÍA GENERAL DE LA PRESIDENCIA</vt:lpstr>
      <vt:lpstr>COMPORTAMIENTO DE LA EJECUCIÓN ACUMULADA DE GASTOS A MAYO DE 2020  PARTIDA 22 MINISTERIO SECRETARÍA GENERAL DE LA PRESIDENCIA</vt:lpstr>
      <vt:lpstr>EJECUCIÓN ACUMULADA DE GASTOS A MAYO DE 2020  PARTIDA 22 MINISTERIO SECRETARÍA GENERAL DE LA PRESIDENCIA</vt:lpstr>
      <vt:lpstr>EJECUCIÓN ACUMULADA DE GASTOS A MAYO DE 2020  PARTIDA 22, RESUMEN POR CAPÍTULOS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claudia mora</cp:lastModifiedBy>
  <cp:revision>7</cp:revision>
  <dcterms:created xsi:type="dcterms:W3CDTF">2019-11-13T19:07:15Z</dcterms:created>
  <dcterms:modified xsi:type="dcterms:W3CDTF">2020-09-16T00:05:38Z</dcterms:modified>
</cp:coreProperties>
</file>