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9" r:id="rId3"/>
    <p:sldId id="307" r:id="rId4"/>
    <p:sldId id="301" r:id="rId5"/>
    <p:sldId id="264" r:id="rId6"/>
    <p:sldId id="263" r:id="rId7"/>
    <p:sldId id="265" r:id="rId8"/>
    <p:sldId id="310" r:id="rId9"/>
    <p:sldId id="267" r:id="rId10"/>
    <p:sldId id="269" r:id="rId11"/>
    <p:sldId id="275" r:id="rId12"/>
    <p:sldId id="276" r:id="rId13"/>
    <p:sldId id="300" r:id="rId14"/>
    <p:sldId id="277" r:id="rId15"/>
    <p:sldId id="278" r:id="rId16"/>
    <p:sldId id="306" r:id="rId17"/>
    <p:sldId id="272" r:id="rId18"/>
    <p:sldId id="305" r:id="rId19"/>
    <p:sldId id="308" r:id="rId2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2" autoAdjust="0"/>
    <p:restoredTop sz="94033" autoAdjust="0"/>
  </p:normalViewPr>
  <p:slideViewPr>
    <p:cSldViewPr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0" i="0" baseline="0">
                <a:effectLst/>
              </a:rPr>
              <a:t>Distribución Presupuesto Inicial por Subtítulos de Gasto</a:t>
            </a:r>
            <a:endParaRPr lang="es-CL" sz="10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980258712230909E-2"/>
          <c:y val="0.26726770630279401"/>
          <c:w val="0.94669490298291337"/>
          <c:h val="0.34874065951916827"/>
        </c:manualLayout>
      </c:layout>
      <c:pie3DChart>
        <c:varyColors val="1"/>
        <c:ser>
          <c:idx val="0"/>
          <c:order val="0"/>
          <c:tx>
            <c:strRef>
              <c:f>'Partida 21'!$D$67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738-4BB4-9F00-0196913708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738-4BB4-9F00-0196913708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738-4BB4-9F00-0196913708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738-4BB4-9F00-01969137088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738-4BB4-9F00-019691370886}"/>
              </c:ext>
            </c:extLst>
          </c:dPt>
          <c:dLbls>
            <c:dLbl>
              <c:idx val="0"/>
              <c:layout>
                <c:manualLayout>
                  <c:x val="-3.0649676609711362E-2"/>
                  <c:y val="-2.363858874003712E-1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38-4BB4-9F00-01969137088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38-4BB4-9F00-01969137088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21'!$C$68:$C$72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SALDO FINAL DE CAJA 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21'!$D$68:$D$72</c:f>
              <c:numCache>
                <c:formatCode>#,##0</c:formatCode>
                <c:ptCount val="5"/>
                <c:pt idx="0">
                  <c:v>75847919</c:v>
                </c:pt>
                <c:pt idx="1">
                  <c:v>16013670</c:v>
                </c:pt>
                <c:pt idx="2">
                  <c:v>435921639</c:v>
                </c:pt>
                <c:pt idx="3">
                  <c:v>0</c:v>
                </c:pt>
                <c:pt idx="4">
                  <c:v>141858440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38-4BB4-9F00-01969137088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657663272173102E-2"/>
          <c:y val="0.83411010169468092"/>
          <c:w val="0.96122163145174166"/>
          <c:h val="0.14420960734913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</a:p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21'!$M$66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21'!$L$67:$L$75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21'!$M$67:$M$75</c:f>
              <c:numCache>
                <c:formatCode>#,##0</c:formatCode>
                <c:ptCount val="9"/>
                <c:pt idx="0">
                  <c:v>314378385000</c:v>
                </c:pt>
                <c:pt idx="1">
                  <c:v>90505436000</c:v>
                </c:pt>
                <c:pt idx="2">
                  <c:v>8468001000</c:v>
                </c:pt>
                <c:pt idx="3">
                  <c:v>128541457000</c:v>
                </c:pt>
                <c:pt idx="4">
                  <c:v>28800995000</c:v>
                </c:pt>
                <c:pt idx="5">
                  <c:v>42187938000</c:v>
                </c:pt>
                <c:pt idx="6">
                  <c:v>21667001000</c:v>
                </c:pt>
                <c:pt idx="7">
                  <c:v>4654753000</c:v>
                </c:pt>
                <c:pt idx="8">
                  <c:v>58374917000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51-421A-B1DE-633343BD8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708416"/>
        <c:axId val="219718400"/>
      </c:barChart>
      <c:catAx>
        <c:axId val="219708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18400"/>
        <c:crosses val="autoZero"/>
        <c:auto val="1"/>
        <c:lblAlgn val="ctr"/>
        <c:lblOffset val="100"/>
        <c:noMultiLvlLbl val="0"/>
      </c:catAx>
      <c:valAx>
        <c:axId val="219718400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08416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'Partida 21'!$C$30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21'!$D$30:$O$30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4.0254742212498716E-2</c:v>
                </c:pt>
                <c:pt idx="2">
                  <c:v>7.6982571027503957E-2</c:v>
                </c:pt>
                <c:pt idx="3">
                  <c:v>0.24742944323993527</c:v>
                </c:pt>
                <c:pt idx="4">
                  <c:v>3.0572781661889155E-2</c:v>
                </c:pt>
                <c:pt idx="5">
                  <c:v>4.4445722261740157E-2</c:v>
                </c:pt>
                <c:pt idx="6">
                  <c:v>5.4060575064785052E-2</c:v>
                </c:pt>
                <c:pt idx="7">
                  <c:v>4.9052542394656354E-2</c:v>
                </c:pt>
                <c:pt idx="8">
                  <c:v>6.0985854754737605E-2</c:v>
                </c:pt>
                <c:pt idx="9">
                  <c:v>4.8882003639969675E-2</c:v>
                </c:pt>
                <c:pt idx="10">
                  <c:v>6.1896289127028596E-2</c:v>
                </c:pt>
                <c:pt idx="11">
                  <c:v>0.19055119375702775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5F-4E5F-8F5E-8655755F2643}"/>
            </c:ext>
          </c:extLst>
        </c:ser>
        <c:ser>
          <c:idx val="0"/>
          <c:order val="1"/>
          <c:tx>
            <c:strRef>
              <c:f>'Partida 21'!$C$31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21'!$D$31:$O$31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  <c:pt idx="8">
                  <c:v>5.4288838558250188E-2</c:v>
                </c:pt>
                <c:pt idx="9">
                  <c:v>5.0409095929547953E-2</c:v>
                </c:pt>
                <c:pt idx="10">
                  <c:v>0.12840258790968745</c:v>
                </c:pt>
                <c:pt idx="11">
                  <c:v>0.11082638126043161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5F-4E5F-8F5E-8655755F2643}"/>
            </c:ext>
          </c:extLst>
        </c:ser>
        <c:ser>
          <c:idx val="1"/>
          <c:order val="2"/>
          <c:tx>
            <c:strRef>
              <c:f>'Partida 21'!$C$32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93361206905321E-2"/>
                  <c:y val="-3.65797843981753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B5F-4E5F-8F5E-8655755F2643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5F-4E5F-8F5E-8655755F2643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B5F-4E5F-8F5E-8655755F2643}"/>
                </c:ext>
              </c:extLst>
            </c:dLbl>
            <c:dLbl>
              <c:idx val="4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B5F-4E5F-8F5E-8655755F26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21'!$D$32:$H$32</c:f>
              <c:numCache>
                <c:formatCode>0.0%</c:formatCode>
                <c:ptCount val="5"/>
                <c:pt idx="0">
                  <c:v>5.1202352557555356E-2</c:v>
                </c:pt>
                <c:pt idx="1">
                  <c:v>9.8407249973095551E-2</c:v>
                </c:pt>
                <c:pt idx="2">
                  <c:v>0.13489266111366494</c:v>
                </c:pt>
                <c:pt idx="3">
                  <c:v>0.12165148822440885</c:v>
                </c:pt>
                <c:pt idx="4">
                  <c:v>2.9606866458695411E-2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B5F-4E5F-8F5E-8655755F264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912960"/>
        <c:axId val="219484160"/>
      </c:barChart>
      <c:catAx>
        <c:axId val="1479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484160"/>
        <c:crosses val="autoZero"/>
        <c:auto val="1"/>
        <c:lblAlgn val="ctr"/>
        <c:lblOffset val="100"/>
        <c:noMultiLvlLbl val="0"/>
      </c:catAx>
      <c:valAx>
        <c:axId val="21948416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791296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21'!$D$23:$O$23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0.15408469702593311</c:v>
                </c:pt>
                <c:pt idx="2">
                  <c:v>0.22808914483445022</c:v>
                </c:pt>
                <c:pt idx="3">
                  <c:v>0.47502046929264619</c:v>
                </c:pt>
                <c:pt idx="4">
                  <c:v>0.50448964506300542</c:v>
                </c:pt>
                <c:pt idx="5">
                  <c:v>0.54841781577387827</c:v>
                </c:pt>
                <c:pt idx="6">
                  <c:v>0.60434365796248835</c:v>
                </c:pt>
                <c:pt idx="7">
                  <c:v>0.65337803445177101</c:v>
                </c:pt>
                <c:pt idx="8">
                  <c:v>0.71436260365073667</c:v>
                </c:pt>
                <c:pt idx="9">
                  <c:v>0.76324460729070631</c:v>
                </c:pt>
                <c:pt idx="10">
                  <c:v>0.82514089641773491</c:v>
                </c:pt>
                <c:pt idx="11">
                  <c:v>0.988893125120203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98-4364-94A0-F3C00304D721}"/>
            </c:ext>
          </c:extLst>
        </c:ser>
        <c:ser>
          <c:idx val="0"/>
          <c:order val="1"/>
          <c:tx>
            <c:strRef>
              <c:f>'Partida 21'!$C$24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21'!$D$24:$O$24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  <c:pt idx="10">
                  <c:v>0.87022861357971271</c:v>
                </c:pt>
                <c:pt idx="11">
                  <c:v>0.97861926818656408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98-4364-94A0-F3C00304D721}"/>
            </c:ext>
          </c:extLst>
        </c:ser>
        <c:ser>
          <c:idx val="1"/>
          <c:order val="2"/>
          <c:tx>
            <c:strRef>
              <c:f>'Partida 21'!$C$25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E98-4364-94A0-F3C00304D721}"/>
              </c:ext>
            </c:extLst>
          </c:dPt>
          <c:dLbls>
            <c:dLbl>
              <c:idx val="0"/>
              <c:layout>
                <c:manualLayout>
                  <c:x val="-7.0104045106686164E-2"/>
                  <c:y val="-1.111161036261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98-4364-94A0-F3C00304D721}"/>
                </c:ext>
              </c:extLst>
            </c:dLbl>
            <c:dLbl>
              <c:idx val="1"/>
              <c:layout>
                <c:manualLayout>
                  <c:x val="-5.616224648985961E-2"/>
                  <c:y val="-4.0730282061739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98-4364-94A0-F3C00304D721}"/>
                </c:ext>
              </c:extLst>
            </c:dLbl>
            <c:dLbl>
              <c:idx val="2"/>
              <c:layout>
                <c:manualLayout>
                  <c:x val="-5.6162246489859631E-2"/>
                  <c:y val="-1.0973932158633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98-4364-94A0-F3C00304D721}"/>
                </c:ext>
              </c:extLst>
            </c:dLbl>
            <c:dLbl>
              <c:idx val="3"/>
              <c:layout>
                <c:manualLayout>
                  <c:x val="-9.360374414976603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E98-4364-94A0-F3C00304D721}"/>
                </c:ext>
              </c:extLst>
            </c:dLbl>
            <c:dLbl>
              <c:idx val="4"/>
              <c:layout>
                <c:manualLayout>
                  <c:x val="-8.0727180269514372E-3"/>
                  <c:y val="-2.9263819089687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E98-4364-94A0-F3C00304D721}"/>
                </c:ext>
              </c:extLst>
            </c:dLbl>
            <c:dLbl>
              <c:idx val="5"/>
              <c:layout>
                <c:manualLayout>
                  <c:x val="-3.3281331253250133E-2"/>
                  <c:y val="2.9263819089687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E98-4364-94A0-F3C00304D721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E98-4364-94A0-F3C00304D721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E98-4364-94A0-F3C00304D721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E98-4364-94A0-F3C00304D721}"/>
                </c:ext>
              </c:extLst>
            </c:dLbl>
            <c:dLbl>
              <c:idx val="9"/>
              <c:layout>
                <c:manualLayout>
                  <c:x val="-3.1185031185031187E-2"/>
                  <c:y val="5.1755977262300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E98-4364-94A0-F3C00304D721}"/>
                </c:ext>
              </c:extLst>
            </c:dLbl>
            <c:dLbl>
              <c:idx val="10"/>
              <c:layout>
                <c:manualLayout>
                  <c:x val="-2.7041081643265883E-2"/>
                  <c:y val="6.5843592951797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E98-4364-94A0-F3C00304D721}"/>
                </c:ext>
              </c:extLst>
            </c:dLbl>
            <c:dLbl>
              <c:idx val="11"/>
              <c:layout>
                <c:manualLayout>
                  <c:x val="-1.66406656266250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E98-4364-94A0-F3C00304D7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21'!$D$25:$H$25</c:f>
              <c:numCache>
                <c:formatCode>0.0%</c:formatCode>
                <c:ptCount val="5"/>
                <c:pt idx="0">
                  <c:v>5.1202352557555356E-2</c:v>
                </c:pt>
                <c:pt idx="1">
                  <c:v>0.14956426516803251</c:v>
                </c:pt>
                <c:pt idx="2">
                  <c:v>0.28216792111043498</c:v>
                </c:pt>
                <c:pt idx="3">
                  <c:v>0.39679756928195009</c:v>
                </c:pt>
                <c:pt idx="4">
                  <c:v>0.43530110034090058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4E98-4364-94A0-F3C00304D7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11904"/>
        <c:axId val="219613440"/>
      </c:lineChart>
      <c:catAx>
        <c:axId val="21961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3440"/>
        <c:crosses val="autoZero"/>
        <c:auto val="1"/>
        <c:lblAlgn val="ctr"/>
        <c:lblOffset val="100"/>
        <c:noMultiLvlLbl val="0"/>
      </c:catAx>
      <c:valAx>
        <c:axId val="219613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1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2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68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49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79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49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9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09-07-2020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7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09-07-2020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8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09-07-2020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4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0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7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4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5556" y="1988840"/>
            <a:ext cx="799288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1716" y="677666"/>
            <a:ext cx="80746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501717" y="1399918"/>
            <a:ext cx="8118403" cy="313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CB42DA6-A560-4A55-B7F2-EB157C23F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547713"/>
              </p:ext>
            </p:extLst>
          </p:nvPr>
        </p:nvGraphicFramePr>
        <p:xfrm>
          <a:off x="501716" y="1720444"/>
          <a:ext cx="8074652" cy="4190801"/>
        </p:xfrm>
        <a:graphic>
          <a:graphicData uri="http://schemas.openxmlformats.org/drawingml/2006/table">
            <a:tbl>
              <a:tblPr/>
              <a:tblGrid>
                <a:gridCol w="270599">
                  <a:extLst>
                    <a:ext uri="{9D8B030D-6E8A-4147-A177-3AD203B41FA5}">
                      <a16:colId xmlns:a16="http://schemas.microsoft.com/office/drawing/2014/main" val="980758068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1916520970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1512779355"/>
                    </a:ext>
                  </a:extLst>
                </a:gridCol>
                <a:gridCol w="3052347">
                  <a:extLst>
                    <a:ext uri="{9D8B030D-6E8A-4147-A177-3AD203B41FA5}">
                      <a16:colId xmlns:a16="http://schemas.microsoft.com/office/drawing/2014/main" val="3275469896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1595805688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2335419146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2080922530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3983799811"/>
                    </a:ext>
                  </a:extLst>
                </a:gridCol>
                <a:gridCol w="660260">
                  <a:extLst>
                    <a:ext uri="{9D8B030D-6E8A-4147-A177-3AD203B41FA5}">
                      <a16:colId xmlns:a16="http://schemas.microsoft.com/office/drawing/2014/main" val="975920556"/>
                    </a:ext>
                  </a:extLst>
                </a:gridCol>
                <a:gridCol w="649436">
                  <a:extLst>
                    <a:ext uri="{9D8B030D-6E8A-4147-A177-3AD203B41FA5}">
                      <a16:colId xmlns:a16="http://schemas.microsoft.com/office/drawing/2014/main" val="278332217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48806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35278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89.332.592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-1.172.844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29.731.163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54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17.214.599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16.797.295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-417.304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7.080.993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9205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2.557.917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2.502.163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-55.754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1.048.049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7211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25.734.478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25.444.478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13.237.109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9165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182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 FOSIS - Compromiso País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3447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24.905.377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24.615.377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13.197.582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3262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Familiar Integral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23.120.280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22.990.280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12.650.121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839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1.785.097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547.461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9151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2.861.600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158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2.861.600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3086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1.190.288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-463.229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7881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5720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5604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7100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090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732.236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-169.851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5869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43.807.154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43.192.099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4.801.007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3782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42.813.208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42.288.153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-525.055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4.686.889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70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30.333.368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30.333.368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1.661.419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9207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5.798.316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5.798.316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2.906.061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6785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5.706.856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5.706.856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86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774.668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249.613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-525.055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1937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tu Hogar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4166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9129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 Local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3851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640.605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64060,5%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2425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640.605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64060,5%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822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888" y="743196"/>
            <a:ext cx="81244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537887" y="1432584"/>
            <a:ext cx="8124409" cy="241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A2BCE95-11CD-4AAB-AE32-AD42A9CB64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51738"/>
              </p:ext>
            </p:extLst>
          </p:nvPr>
        </p:nvGraphicFramePr>
        <p:xfrm>
          <a:off x="537886" y="1772816"/>
          <a:ext cx="8124404" cy="3017458"/>
        </p:xfrm>
        <a:graphic>
          <a:graphicData uri="http://schemas.openxmlformats.org/drawingml/2006/table">
            <a:tbl>
              <a:tblPr/>
              <a:tblGrid>
                <a:gridCol w="270362">
                  <a:extLst>
                    <a:ext uri="{9D8B030D-6E8A-4147-A177-3AD203B41FA5}">
                      <a16:colId xmlns:a16="http://schemas.microsoft.com/office/drawing/2014/main" val="173948373"/>
                    </a:ext>
                  </a:extLst>
                </a:gridCol>
                <a:gridCol w="270362">
                  <a:extLst>
                    <a:ext uri="{9D8B030D-6E8A-4147-A177-3AD203B41FA5}">
                      <a16:colId xmlns:a16="http://schemas.microsoft.com/office/drawing/2014/main" val="62920162"/>
                    </a:ext>
                  </a:extLst>
                </a:gridCol>
                <a:gridCol w="270362">
                  <a:extLst>
                    <a:ext uri="{9D8B030D-6E8A-4147-A177-3AD203B41FA5}">
                      <a16:colId xmlns:a16="http://schemas.microsoft.com/office/drawing/2014/main" val="1088261282"/>
                    </a:ext>
                  </a:extLst>
                </a:gridCol>
                <a:gridCol w="3106470">
                  <a:extLst>
                    <a:ext uri="{9D8B030D-6E8A-4147-A177-3AD203B41FA5}">
                      <a16:colId xmlns:a16="http://schemas.microsoft.com/office/drawing/2014/main" val="2076196025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2881652824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4026455980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1108091653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1898113823"/>
                    </a:ext>
                  </a:extLst>
                </a:gridCol>
                <a:gridCol w="659685">
                  <a:extLst>
                    <a:ext uri="{9D8B030D-6E8A-4147-A177-3AD203B41FA5}">
                      <a16:colId xmlns:a16="http://schemas.microsoft.com/office/drawing/2014/main" val="4078467326"/>
                    </a:ext>
                  </a:extLst>
                </a:gridCol>
                <a:gridCol w="648871">
                  <a:extLst>
                    <a:ext uri="{9D8B030D-6E8A-4147-A177-3AD203B41FA5}">
                      <a16:colId xmlns:a16="http://schemas.microsoft.com/office/drawing/2014/main" val="1283790697"/>
                    </a:ext>
                  </a:extLst>
                </a:gridCol>
              </a:tblGrid>
              <a:tr h="126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544688"/>
                  </a:ext>
                </a:extLst>
              </a:tr>
              <a:tr h="385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42909"/>
                  </a:ext>
                </a:extLst>
              </a:tr>
              <a:tr h="165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8.348.364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-119.637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4.143.779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969693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3.991.443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3.945.983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-45.460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1.644.048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95139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803.104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750.595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-52.509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304.582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49831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3.489.012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3.373.338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-115.674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1.978.245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08136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3.460.255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3.359.581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-100.674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1.964.488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35223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Físico y Mental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911.088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902.893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-8.195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438.453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29331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Vocacional y Laboral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642.925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642.925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391.423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492403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Cívico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1.707.504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1.615.025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-92.479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988.050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9622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198.738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198.738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146.562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76697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8062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201320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182.442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81.984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-100.458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40799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15.458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-15.458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34945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80.376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33033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65011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33.091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21927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47.707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31309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196.597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063841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196.597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058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53" y="663636"/>
            <a:ext cx="80949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452" y="1564875"/>
            <a:ext cx="8094996" cy="25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47A3B2C-5410-4353-B073-CD4618860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239222"/>
              </p:ext>
            </p:extLst>
          </p:nvPr>
        </p:nvGraphicFramePr>
        <p:xfrm>
          <a:off x="528994" y="1885020"/>
          <a:ext cx="8094996" cy="4087260"/>
        </p:xfrm>
        <a:graphic>
          <a:graphicData uri="http://schemas.openxmlformats.org/drawingml/2006/table">
            <a:tbl>
              <a:tblPr/>
              <a:tblGrid>
                <a:gridCol w="266634">
                  <a:extLst>
                    <a:ext uri="{9D8B030D-6E8A-4147-A177-3AD203B41FA5}">
                      <a16:colId xmlns:a16="http://schemas.microsoft.com/office/drawing/2014/main" val="3653884212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3834559468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2637639948"/>
                    </a:ext>
                  </a:extLst>
                </a:gridCol>
                <a:gridCol w="3146276">
                  <a:extLst>
                    <a:ext uri="{9D8B030D-6E8A-4147-A177-3AD203B41FA5}">
                      <a16:colId xmlns:a16="http://schemas.microsoft.com/office/drawing/2014/main" val="2348633253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2009423845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190973571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434031226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2360881528"/>
                    </a:ext>
                  </a:extLst>
                </a:gridCol>
                <a:gridCol w="650585">
                  <a:extLst>
                    <a:ext uri="{9D8B030D-6E8A-4147-A177-3AD203B41FA5}">
                      <a16:colId xmlns:a16="http://schemas.microsoft.com/office/drawing/2014/main" val="2272816758"/>
                    </a:ext>
                  </a:extLst>
                </a:gridCol>
                <a:gridCol w="639921">
                  <a:extLst>
                    <a:ext uri="{9D8B030D-6E8A-4147-A177-3AD203B41FA5}">
                      <a16:colId xmlns:a16="http://schemas.microsoft.com/office/drawing/2014/main" val="3998921991"/>
                    </a:ext>
                  </a:extLst>
                </a:gridCol>
              </a:tblGrid>
              <a:tr h="1246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429941"/>
                  </a:ext>
                </a:extLst>
              </a:tr>
              <a:tr h="381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592417"/>
                  </a:ext>
                </a:extLst>
              </a:tr>
              <a:tr h="163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119.571.379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-8.970.078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29.639.008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84276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10.628.696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10.397.897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-230.799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4.429.471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94107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1.520.610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1.487.467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-33.143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580.751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17112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19.613.791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19.613.791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6.187.218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60994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11.986.893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11.986.893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806.756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93969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8.156.382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8.156.382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617.060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30565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2.248.596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2.248.596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45601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66.518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66.518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60203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167.491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21700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439.764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439.764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30458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5.250.290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5.250.290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4.650.939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73304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4.206.402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4.206.402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4.206.402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4357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599.351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599.351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16349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444.537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444.537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39236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2.376.608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2.376.608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729.523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6254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865.437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865.437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97762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219.813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219.813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610259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584.292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584.292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145.000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41461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364.710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71249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1.449.755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35543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1.449.755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878770"/>
                  </a:ext>
                </a:extLst>
              </a:tr>
              <a:tr h="17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191.797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134.435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-57.362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51710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-36.166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51308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1163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54.122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37.926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11985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50.262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50.262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813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880" y="728011"/>
            <a:ext cx="811123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3880" y="1650741"/>
            <a:ext cx="8111239" cy="289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94836C8-3D0F-4DE6-8868-0D5538B28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245675"/>
              </p:ext>
            </p:extLst>
          </p:nvPr>
        </p:nvGraphicFramePr>
        <p:xfrm>
          <a:off x="523880" y="1958047"/>
          <a:ext cx="8111240" cy="2190055"/>
        </p:xfrm>
        <a:graphic>
          <a:graphicData uri="http://schemas.openxmlformats.org/drawingml/2006/table">
            <a:tbl>
              <a:tblPr/>
              <a:tblGrid>
                <a:gridCol w="267169">
                  <a:extLst>
                    <a:ext uri="{9D8B030D-6E8A-4147-A177-3AD203B41FA5}">
                      <a16:colId xmlns:a16="http://schemas.microsoft.com/office/drawing/2014/main" val="3195545931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2894437187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2584717855"/>
                    </a:ext>
                  </a:extLst>
                </a:gridCol>
                <a:gridCol w="3152589">
                  <a:extLst>
                    <a:ext uri="{9D8B030D-6E8A-4147-A177-3AD203B41FA5}">
                      <a16:colId xmlns:a16="http://schemas.microsoft.com/office/drawing/2014/main" val="2142335094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465575812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1528869435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2721409933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398394437"/>
                    </a:ext>
                  </a:extLst>
                </a:gridCol>
                <a:gridCol w="651891">
                  <a:extLst>
                    <a:ext uri="{9D8B030D-6E8A-4147-A177-3AD203B41FA5}">
                      <a16:colId xmlns:a16="http://schemas.microsoft.com/office/drawing/2014/main" val="1471513416"/>
                    </a:ext>
                  </a:extLst>
                </a:gridCol>
                <a:gridCol w="641205">
                  <a:extLst>
                    <a:ext uri="{9D8B030D-6E8A-4147-A177-3AD203B41FA5}">
                      <a16:colId xmlns:a16="http://schemas.microsoft.com/office/drawing/2014/main" val="870817897"/>
                    </a:ext>
                  </a:extLst>
                </a:gridCol>
              </a:tblGrid>
              <a:tr h="120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539146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052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92.406.955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77.627.643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-14.779.312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8.250.866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88155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82.407.492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67.628.180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-14.779.312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1.213.401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47245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76.243.034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61.463.722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-14.779.312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192.158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27847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1.144.113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1.144.113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452.398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47144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5.020.345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5.020.345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568.845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66836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31886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08998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3.238.046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28166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3.238.046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72799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4.179.608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10.310.146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6.130.538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8.716.240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02865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2.246.435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45035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337.267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75780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6.132.538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6.130.538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6.132.538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306626,9%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496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1097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523880" y="1341230"/>
            <a:ext cx="8080569" cy="3139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16A72CF-0D98-42CB-869E-EE99AB81D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920641"/>
              </p:ext>
            </p:extLst>
          </p:nvPr>
        </p:nvGraphicFramePr>
        <p:xfrm>
          <a:off x="533829" y="1655175"/>
          <a:ext cx="8070619" cy="4442272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3584885271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2023076725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2300088956"/>
                    </a:ext>
                  </a:extLst>
                </a:gridCol>
                <a:gridCol w="3050824">
                  <a:extLst>
                    <a:ext uri="{9D8B030D-6E8A-4147-A177-3AD203B41FA5}">
                      <a16:colId xmlns:a16="http://schemas.microsoft.com/office/drawing/2014/main" val="699046069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204614065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947699423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374299028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536139409"/>
                    </a:ext>
                  </a:extLst>
                </a:gridCol>
                <a:gridCol w="659930">
                  <a:extLst>
                    <a:ext uri="{9D8B030D-6E8A-4147-A177-3AD203B41FA5}">
                      <a16:colId xmlns:a16="http://schemas.microsoft.com/office/drawing/2014/main" val="2205454483"/>
                    </a:ext>
                  </a:extLst>
                </a:gridCol>
                <a:gridCol w="649112">
                  <a:extLst>
                    <a:ext uri="{9D8B030D-6E8A-4147-A177-3AD203B41FA5}">
                      <a16:colId xmlns:a16="http://schemas.microsoft.com/office/drawing/2014/main" val="1353333819"/>
                    </a:ext>
                  </a:extLst>
                </a:gridCol>
              </a:tblGrid>
              <a:tr h="126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585744"/>
                  </a:ext>
                </a:extLst>
              </a:tr>
              <a:tr h="3876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647392"/>
                  </a:ext>
                </a:extLst>
              </a:tr>
              <a:tr h="166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31.423.826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2.622.831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11.483.164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82469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5.305.824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5.273.218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-32.606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2.257.977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00806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1.262.642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1.135.639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-127.003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332.366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27524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17.780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73366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17.769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13551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60556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22.105.650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22.492.155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6.428.000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40584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22.096.514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22.483.019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6.418.864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0409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9.042.547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9.429.052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585.345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25037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959.774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1457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884.546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884.546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99132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355.207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355.207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345.207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29784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461.608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461.608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19795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57.789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57.789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54468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2.029.711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2.029.711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12.969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44951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8.208.108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8.208.108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5.475.343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248920"/>
                  </a:ext>
                </a:extLst>
              </a:tr>
              <a:tr h="253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52586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94672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98882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17071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48494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108.099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45.484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-62.615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60364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36.197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71868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34733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28751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45776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-26.615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86525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2.413.516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2.412.516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2.408.709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240870,9%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91881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2.413.516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2.412.516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2.408.709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240870,9%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112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6623" y="749675"/>
            <a:ext cx="79928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623" y="1412776"/>
            <a:ext cx="7965817" cy="224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FE292FB-1419-45B8-9659-F9B720AD6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477807"/>
              </p:ext>
            </p:extLst>
          </p:nvPr>
        </p:nvGraphicFramePr>
        <p:xfrm>
          <a:off x="566623" y="1720674"/>
          <a:ext cx="7992891" cy="3416651"/>
        </p:xfrm>
        <a:graphic>
          <a:graphicData uri="http://schemas.openxmlformats.org/drawingml/2006/table">
            <a:tbl>
              <a:tblPr/>
              <a:tblGrid>
                <a:gridCol w="267859">
                  <a:extLst>
                    <a:ext uri="{9D8B030D-6E8A-4147-A177-3AD203B41FA5}">
                      <a16:colId xmlns:a16="http://schemas.microsoft.com/office/drawing/2014/main" val="1673293209"/>
                    </a:ext>
                  </a:extLst>
                </a:gridCol>
                <a:gridCol w="267859">
                  <a:extLst>
                    <a:ext uri="{9D8B030D-6E8A-4147-A177-3AD203B41FA5}">
                      <a16:colId xmlns:a16="http://schemas.microsoft.com/office/drawing/2014/main" val="3154327099"/>
                    </a:ext>
                  </a:extLst>
                </a:gridCol>
                <a:gridCol w="267859">
                  <a:extLst>
                    <a:ext uri="{9D8B030D-6E8A-4147-A177-3AD203B41FA5}">
                      <a16:colId xmlns:a16="http://schemas.microsoft.com/office/drawing/2014/main" val="675956328"/>
                    </a:ext>
                  </a:extLst>
                </a:gridCol>
                <a:gridCol w="3021440">
                  <a:extLst>
                    <a:ext uri="{9D8B030D-6E8A-4147-A177-3AD203B41FA5}">
                      <a16:colId xmlns:a16="http://schemas.microsoft.com/office/drawing/2014/main" val="2828211050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2294378581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356502533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3886393974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1813591516"/>
                    </a:ext>
                  </a:extLst>
                </a:gridCol>
                <a:gridCol w="653574">
                  <a:extLst>
                    <a:ext uri="{9D8B030D-6E8A-4147-A177-3AD203B41FA5}">
                      <a16:colId xmlns:a16="http://schemas.microsoft.com/office/drawing/2014/main" val="2016120194"/>
                    </a:ext>
                  </a:extLst>
                </a:gridCol>
                <a:gridCol w="642860">
                  <a:extLst>
                    <a:ext uri="{9D8B030D-6E8A-4147-A177-3AD203B41FA5}">
                      <a16:colId xmlns:a16="http://schemas.microsoft.com/office/drawing/2014/main" val="334183894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1146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98217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52.868.401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10.680.463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17.659.308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5426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5.513.331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5.471.308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-42.023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2.402.514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6178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1.202.322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421.183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2290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32.909.317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41.259.257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11.519.504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1064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822.260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1451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822.260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6424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31.255.696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39.611.456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8.355.760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10.693.964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916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4.996.573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4.996.573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9114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171.549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6549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840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355.939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3035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Establecimientos de Larga Estadía para Adultos Mayores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9.500.758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4.141.232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8742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219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Condominios de Viviendas Tuteladas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970.490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500.907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1278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469.473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8.825.233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8.355.760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523.359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0860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7.956.714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7.956.714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3.086.679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3745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1.250.874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1.011.110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9884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4.183.077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4.183.077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1.288.241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0765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1314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Comunas Amigables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833556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7174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431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7973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803" y="1499638"/>
            <a:ext cx="809064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8D88747-D7E1-4C06-807F-8AB5E87FA9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106276"/>
              </p:ext>
            </p:extLst>
          </p:nvPr>
        </p:nvGraphicFramePr>
        <p:xfrm>
          <a:off x="539552" y="1846236"/>
          <a:ext cx="8064897" cy="1808930"/>
        </p:xfrm>
        <a:graphic>
          <a:graphicData uri="http://schemas.openxmlformats.org/drawingml/2006/table">
            <a:tbl>
              <a:tblPr/>
              <a:tblGrid>
                <a:gridCol w="270272">
                  <a:extLst>
                    <a:ext uri="{9D8B030D-6E8A-4147-A177-3AD203B41FA5}">
                      <a16:colId xmlns:a16="http://schemas.microsoft.com/office/drawing/2014/main" val="2868342363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3686028434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3057327538"/>
                    </a:ext>
                  </a:extLst>
                </a:gridCol>
                <a:gridCol w="3048660">
                  <a:extLst>
                    <a:ext uri="{9D8B030D-6E8A-4147-A177-3AD203B41FA5}">
                      <a16:colId xmlns:a16="http://schemas.microsoft.com/office/drawing/2014/main" val="2916335382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230646299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298988830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908667151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255620281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4255452027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372710849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080523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3846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149.307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9373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1412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4570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185779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4958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171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-442.321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383.101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864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-442.321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383.101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6097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2.815.867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2.809.955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8730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2.815.867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2.809.955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536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609" y="753937"/>
            <a:ext cx="801383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518508" y="1469493"/>
            <a:ext cx="8010526" cy="2384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C1C0C98-3C92-400F-A830-FE6D85CA25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725665"/>
              </p:ext>
            </p:extLst>
          </p:nvPr>
        </p:nvGraphicFramePr>
        <p:xfrm>
          <a:off x="518508" y="1832413"/>
          <a:ext cx="8010527" cy="3411707"/>
        </p:xfrm>
        <a:graphic>
          <a:graphicData uri="http://schemas.openxmlformats.org/drawingml/2006/table">
            <a:tbl>
              <a:tblPr/>
              <a:tblGrid>
                <a:gridCol w="268450">
                  <a:extLst>
                    <a:ext uri="{9D8B030D-6E8A-4147-A177-3AD203B41FA5}">
                      <a16:colId xmlns:a16="http://schemas.microsoft.com/office/drawing/2014/main" val="1400743525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1906084353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2877521630"/>
                    </a:ext>
                  </a:extLst>
                </a:gridCol>
                <a:gridCol w="3028107">
                  <a:extLst>
                    <a:ext uri="{9D8B030D-6E8A-4147-A177-3AD203B41FA5}">
                      <a16:colId xmlns:a16="http://schemas.microsoft.com/office/drawing/2014/main" val="4118500048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3109916716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3330917724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1083644007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2548076593"/>
                    </a:ext>
                  </a:extLst>
                </a:gridCol>
                <a:gridCol w="655016">
                  <a:extLst>
                    <a:ext uri="{9D8B030D-6E8A-4147-A177-3AD203B41FA5}">
                      <a16:colId xmlns:a16="http://schemas.microsoft.com/office/drawing/2014/main" val="2383160774"/>
                    </a:ext>
                  </a:extLst>
                </a:gridCol>
                <a:gridCol w="644278">
                  <a:extLst>
                    <a:ext uri="{9D8B030D-6E8A-4147-A177-3AD203B41FA5}">
                      <a16:colId xmlns:a16="http://schemas.microsoft.com/office/drawing/2014/main" val="152156920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83887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89935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20.545.629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-1.121.372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0319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9.171.451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8.714.266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-457.185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3.513.495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2424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4.615.453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3.677.519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-937.934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717.331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4991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6492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3345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7.057.252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6.888.502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999.518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7967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5.164.379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5.164.379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981.976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9291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5.155.914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5.155.914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981.976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3388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8113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Políticas Públicas PUC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748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2120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5557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7232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Latinoamericano de Planificación Económica y Social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454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8467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889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821.845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619.129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480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7378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688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696.125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1285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991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272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5087" y="811484"/>
            <a:ext cx="799302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563417" y="1516113"/>
            <a:ext cx="7984695" cy="2567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3987635-46D7-4259-B19F-DB2174CBD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15945"/>
              </p:ext>
            </p:extLst>
          </p:nvPr>
        </p:nvGraphicFramePr>
        <p:xfrm>
          <a:off x="550507" y="1867313"/>
          <a:ext cx="7984695" cy="2496794"/>
        </p:xfrm>
        <a:graphic>
          <a:graphicData uri="http://schemas.openxmlformats.org/drawingml/2006/table">
            <a:tbl>
              <a:tblPr/>
              <a:tblGrid>
                <a:gridCol w="267584">
                  <a:extLst>
                    <a:ext uri="{9D8B030D-6E8A-4147-A177-3AD203B41FA5}">
                      <a16:colId xmlns:a16="http://schemas.microsoft.com/office/drawing/2014/main" val="4178535822"/>
                    </a:ext>
                  </a:extLst>
                </a:gridCol>
                <a:gridCol w="267584">
                  <a:extLst>
                    <a:ext uri="{9D8B030D-6E8A-4147-A177-3AD203B41FA5}">
                      <a16:colId xmlns:a16="http://schemas.microsoft.com/office/drawing/2014/main" val="3268811856"/>
                    </a:ext>
                  </a:extLst>
                </a:gridCol>
                <a:gridCol w="267584">
                  <a:extLst>
                    <a:ext uri="{9D8B030D-6E8A-4147-A177-3AD203B41FA5}">
                      <a16:colId xmlns:a16="http://schemas.microsoft.com/office/drawing/2014/main" val="2816688981"/>
                    </a:ext>
                  </a:extLst>
                </a:gridCol>
                <a:gridCol w="3018342">
                  <a:extLst>
                    <a:ext uri="{9D8B030D-6E8A-4147-A177-3AD203B41FA5}">
                      <a16:colId xmlns:a16="http://schemas.microsoft.com/office/drawing/2014/main" val="3076293820"/>
                    </a:ext>
                  </a:extLst>
                </a:gridCol>
                <a:gridCol w="717124">
                  <a:extLst>
                    <a:ext uri="{9D8B030D-6E8A-4147-A177-3AD203B41FA5}">
                      <a16:colId xmlns:a16="http://schemas.microsoft.com/office/drawing/2014/main" val="324357742"/>
                    </a:ext>
                  </a:extLst>
                </a:gridCol>
                <a:gridCol w="717124">
                  <a:extLst>
                    <a:ext uri="{9D8B030D-6E8A-4147-A177-3AD203B41FA5}">
                      <a16:colId xmlns:a16="http://schemas.microsoft.com/office/drawing/2014/main" val="3136654397"/>
                    </a:ext>
                  </a:extLst>
                </a:gridCol>
                <a:gridCol w="717124">
                  <a:extLst>
                    <a:ext uri="{9D8B030D-6E8A-4147-A177-3AD203B41FA5}">
                      <a16:colId xmlns:a16="http://schemas.microsoft.com/office/drawing/2014/main" val="1073895320"/>
                    </a:ext>
                  </a:extLst>
                </a:gridCol>
                <a:gridCol w="717124">
                  <a:extLst>
                    <a:ext uri="{9D8B030D-6E8A-4147-A177-3AD203B41FA5}">
                      <a16:colId xmlns:a16="http://schemas.microsoft.com/office/drawing/2014/main" val="803803581"/>
                    </a:ext>
                  </a:extLst>
                </a:gridCol>
                <a:gridCol w="652904">
                  <a:extLst>
                    <a:ext uri="{9D8B030D-6E8A-4147-A177-3AD203B41FA5}">
                      <a16:colId xmlns:a16="http://schemas.microsoft.com/office/drawing/2014/main" val="3512137693"/>
                    </a:ext>
                  </a:extLst>
                </a:gridCol>
                <a:gridCol w="642201">
                  <a:extLst>
                    <a:ext uri="{9D8B030D-6E8A-4147-A177-3AD203B41FA5}">
                      <a16:colId xmlns:a16="http://schemas.microsoft.com/office/drawing/2014/main" val="79468137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53378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06465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4.799.515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1.084.326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4179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1.264.538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-37.584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530.562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0976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1.141.842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-111.067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2851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236.318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5290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236.318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8893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Piloto Oficina Local de la Niñez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1.784.546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315396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Acompañamiento Proyecto de Ley Servicio de Protección de la Niñez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405.656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1917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4556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5898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6709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0273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5551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6822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032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80648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925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C58AF72-92C0-4816-9E02-52100F846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361801"/>
              </p:ext>
            </p:extLst>
          </p:nvPr>
        </p:nvGraphicFramePr>
        <p:xfrm>
          <a:off x="531383" y="2027136"/>
          <a:ext cx="8064898" cy="3008256"/>
        </p:xfrm>
        <a:graphic>
          <a:graphicData uri="http://schemas.openxmlformats.org/drawingml/2006/table">
            <a:tbl>
              <a:tblPr/>
              <a:tblGrid>
                <a:gridCol w="264944">
                  <a:extLst>
                    <a:ext uri="{9D8B030D-6E8A-4147-A177-3AD203B41FA5}">
                      <a16:colId xmlns:a16="http://schemas.microsoft.com/office/drawing/2014/main" val="1980502080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1364318394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3678351590"/>
                    </a:ext>
                  </a:extLst>
                </a:gridCol>
                <a:gridCol w="3147536">
                  <a:extLst>
                    <a:ext uri="{9D8B030D-6E8A-4147-A177-3AD203B41FA5}">
                      <a16:colId xmlns:a16="http://schemas.microsoft.com/office/drawing/2014/main" val="1882891539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707296722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1254651514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831973037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356793081"/>
                    </a:ext>
                  </a:extLst>
                </a:gridCol>
                <a:gridCol w="646464">
                  <a:extLst>
                    <a:ext uri="{9D8B030D-6E8A-4147-A177-3AD203B41FA5}">
                      <a16:colId xmlns:a16="http://schemas.microsoft.com/office/drawing/2014/main" val="3161281595"/>
                    </a:ext>
                  </a:extLst>
                </a:gridCol>
                <a:gridCol w="635866">
                  <a:extLst>
                    <a:ext uri="{9D8B030D-6E8A-4147-A177-3AD203B41FA5}">
                      <a16:colId xmlns:a16="http://schemas.microsoft.com/office/drawing/2014/main" val="2145588296"/>
                    </a:ext>
                  </a:extLst>
                </a:gridCol>
              </a:tblGrid>
              <a:tr h="1243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882055"/>
                  </a:ext>
                </a:extLst>
              </a:tr>
              <a:tr h="380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247923"/>
                  </a:ext>
                </a:extLst>
              </a:tr>
              <a:tr h="1632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60.742.931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16.848.161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0449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58.374.417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58.374.417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16.848.161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44494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9312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119699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40.630.723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40.630.723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13.101.662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926116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19.998.773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19.998.773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9.999.387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382996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25294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5.170.459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5.170.459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3.102.275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297659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17.546.946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17.546.946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3.549.751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846346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4.086.321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4.086.321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8109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472.713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472.713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0132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3.436.972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3.436.972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170100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17173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2.807.188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2.807.188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160.718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300748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3.262.198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3.262.198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3.262.198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250824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2.920.004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2.920.004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26.714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8154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461.429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461.429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474154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2.368.514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727145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2.368.514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367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968128"/>
            <a:ext cx="81492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983924"/>
              </p:ext>
            </p:extLst>
          </p:nvPr>
        </p:nvGraphicFramePr>
        <p:xfrm>
          <a:off x="500409" y="1974711"/>
          <a:ext cx="3971815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125248"/>
              </p:ext>
            </p:extLst>
          </p:nvPr>
        </p:nvGraphicFramePr>
        <p:xfrm>
          <a:off x="4657818" y="1974711"/>
          <a:ext cx="4019581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920405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5451106"/>
              </p:ext>
            </p:extLst>
          </p:nvPr>
        </p:nvGraphicFramePr>
        <p:xfrm>
          <a:off x="1475656" y="1988840"/>
          <a:ext cx="6291264" cy="34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60" y="844677"/>
            <a:ext cx="7571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3865132"/>
              </p:ext>
            </p:extLst>
          </p:nvPr>
        </p:nvGraphicFramePr>
        <p:xfrm>
          <a:off x="1547664" y="1988840"/>
          <a:ext cx="6292800" cy="34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49118"/>
            <a:ext cx="8041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4794" y="1544409"/>
            <a:ext cx="811583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0E3C9C7-36FE-4785-AF3D-9978C3C1F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923983"/>
              </p:ext>
            </p:extLst>
          </p:nvPr>
        </p:nvGraphicFramePr>
        <p:xfrm>
          <a:off x="539552" y="1909534"/>
          <a:ext cx="8041072" cy="1917923"/>
        </p:xfrm>
        <a:graphic>
          <a:graphicData uri="http://schemas.openxmlformats.org/drawingml/2006/table">
            <a:tbl>
              <a:tblPr/>
              <a:tblGrid>
                <a:gridCol w="288417">
                  <a:extLst>
                    <a:ext uri="{9D8B030D-6E8A-4147-A177-3AD203B41FA5}">
                      <a16:colId xmlns:a16="http://schemas.microsoft.com/office/drawing/2014/main" val="1463086866"/>
                    </a:ext>
                  </a:extLst>
                </a:gridCol>
                <a:gridCol w="3253347">
                  <a:extLst>
                    <a:ext uri="{9D8B030D-6E8A-4147-A177-3AD203B41FA5}">
                      <a16:colId xmlns:a16="http://schemas.microsoft.com/office/drawing/2014/main" val="571388597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3659361167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1325558417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407687034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3496291960"/>
                    </a:ext>
                  </a:extLst>
                </a:gridCol>
                <a:gridCol w="703738">
                  <a:extLst>
                    <a:ext uri="{9D8B030D-6E8A-4147-A177-3AD203B41FA5}">
                      <a16:colId xmlns:a16="http://schemas.microsoft.com/office/drawing/2014/main" val="4022646950"/>
                    </a:ext>
                  </a:extLst>
                </a:gridCol>
                <a:gridCol w="703738">
                  <a:extLst>
                    <a:ext uri="{9D8B030D-6E8A-4147-A177-3AD203B41FA5}">
                      <a16:colId xmlns:a16="http://schemas.microsoft.com/office/drawing/2014/main" val="1838303809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073331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738748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675.182.121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688.364.033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13.181.912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299.645.621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03650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75.847.919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73.759.312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-2.088.607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30.830.941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81252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16.013.670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14.685.653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-1.328.017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4.310.956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34243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147.679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129.888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29135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435.921.639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443.287.977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7.366.338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205.258.872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29217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18.747.833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40726,1%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07685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3.127.792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2.036.849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-1.090.943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276.448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45340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1.970.340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-442.321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383.101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83248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136.214.109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120.819.742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-15.394.367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13.051.873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8617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5.626.540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31.610.447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25.983.907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26.645.775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52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5868" y="825540"/>
            <a:ext cx="79922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5867" y="1484784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8320BA4-99F0-4CED-BE7F-C299C2057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946370"/>
              </p:ext>
            </p:extLst>
          </p:nvPr>
        </p:nvGraphicFramePr>
        <p:xfrm>
          <a:off x="575866" y="1833688"/>
          <a:ext cx="7992262" cy="2370931"/>
        </p:xfrm>
        <a:graphic>
          <a:graphicData uri="http://schemas.openxmlformats.org/drawingml/2006/table">
            <a:tbl>
              <a:tblPr/>
              <a:tblGrid>
                <a:gridCol w="277124">
                  <a:extLst>
                    <a:ext uri="{9D8B030D-6E8A-4147-A177-3AD203B41FA5}">
                      <a16:colId xmlns:a16="http://schemas.microsoft.com/office/drawing/2014/main" val="1747408606"/>
                    </a:ext>
                  </a:extLst>
                </a:gridCol>
                <a:gridCol w="277124">
                  <a:extLst>
                    <a:ext uri="{9D8B030D-6E8A-4147-A177-3AD203B41FA5}">
                      <a16:colId xmlns:a16="http://schemas.microsoft.com/office/drawing/2014/main" val="1436167018"/>
                    </a:ext>
                  </a:extLst>
                </a:gridCol>
                <a:gridCol w="3125961">
                  <a:extLst>
                    <a:ext uri="{9D8B030D-6E8A-4147-A177-3AD203B41FA5}">
                      <a16:colId xmlns:a16="http://schemas.microsoft.com/office/drawing/2014/main" val="2046069808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1068687292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2741715955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496960079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987076873"/>
                    </a:ext>
                  </a:extLst>
                </a:gridCol>
                <a:gridCol w="676183">
                  <a:extLst>
                    <a:ext uri="{9D8B030D-6E8A-4147-A177-3AD203B41FA5}">
                      <a16:colId xmlns:a16="http://schemas.microsoft.com/office/drawing/2014/main" val="2966935239"/>
                    </a:ext>
                  </a:extLst>
                </a:gridCol>
                <a:gridCol w="665098">
                  <a:extLst>
                    <a:ext uri="{9D8B030D-6E8A-4147-A177-3AD203B41FA5}">
                      <a16:colId xmlns:a16="http://schemas.microsoft.com/office/drawing/2014/main" val="2839263466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450863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685171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314.378.385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323.128.158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8.749.773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193.392.368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31454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83.295.171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8.893.483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42.632.106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525810"/>
                  </a:ext>
                </a:extLst>
              </a:tr>
              <a:tr h="155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239.832.987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-143.710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150.760.262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50419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89.332.592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-1.172.844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29.731.163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72960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8.348.364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-119.637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4.143.779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20077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119.571.379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-8.970.078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29.639.008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33579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31.423.826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2.622.831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11.483.164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46474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52.868.401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10.680.463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17.659.308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60909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20.545.629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-1.121.372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5.902.540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11942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63.029.670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65.542.446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2.512.776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17.932.487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32125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4.799.515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144.762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1.084.326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27247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60.742.931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2.368.014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16.848.161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93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17F55D-43BE-4A93-B300-6094BD54F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525918"/>
              </p:ext>
            </p:extLst>
          </p:nvPr>
        </p:nvGraphicFramePr>
        <p:xfrm>
          <a:off x="547184" y="1759813"/>
          <a:ext cx="8017441" cy="3806198"/>
        </p:xfrm>
        <a:graphic>
          <a:graphicData uri="http://schemas.openxmlformats.org/drawingml/2006/table">
            <a:tbl>
              <a:tblPr/>
              <a:tblGrid>
                <a:gridCol w="268681">
                  <a:extLst>
                    <a:ext uri="{9D8B030D-6E8A-4147-A177-3AD203B41FA5}">
                      <a16:colId xmlns:a16="http://schemas.microsoft.com/office/drawing/2014/main" val="3560815513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2258198377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1297980282"/>
                    </a:ext>
                  </a:extLst>
                </a:gridCol>
                <a:gridCol w="3030722">
                  <a:extLst>
                    <a:ext uri="{9D8B030D-6E8A-4147-A177-3AD203B41FA5}">
                      <a16:colId xmlns:a16="http://schemas.microsoft.com/office/drawing/2014/main" val="1019283923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499005514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3575893469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813291156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394269080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136316724"/>
                    </a:ext>
                  </a:extLst>
                </a:gridCol>
                <a:gridCol w="644834">
                  <a:extLst>
                    <a:ext uri="{9D8B030D-6E8A-4147-A177-3AD203B41FA5}">
                      <a16:colId xmlns:a16="http://schemas.microsoft.com/office/drawing/2014/main" val="371464614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94221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26260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83.295.171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8.893.483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42.632.106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8994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22.758.037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21.932.391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-825.646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8.971.881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6151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2.899.173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862.206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8000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755072,7%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4340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755072,7%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7089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46.868.585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50.771.780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3.903.195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23.900.217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3703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1.349.061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0075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1.349.061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6321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45.063.337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48.966.532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3.903.195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1321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1.704.414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780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6.409.637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6.350.454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-59.183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4.782.886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1914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1.230.289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1.230.289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1.227.968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5106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6.125.128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2.007.465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458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6.386.405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5.704.445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-681.960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3151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8.963.136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8.963.136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700005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313.639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5385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1.139.456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267.275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5660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Niños, Niñas y Adolescentes en Situación de Calle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3290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5103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Clase Media Protegida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1526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10.823.239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15.645.837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4.822.598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4.788.256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3346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8673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2398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4814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535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FC7776B-CE89-4877-9120-D5ED6CE6AA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488890"/>
              </p:ext>
            </p:extLst>
          </p:nvPr>
        </p:nvGraphicFramePr>
        <p:xfrm>
          <a:off x="548075" y="1788300"/>
          <a:ext cx="8016553" cy="1808930"/>
        </p:xfrm>
        <a:graphic>
          <a:graphicData uri="http://schemas.openxmlformats.org/drawingml/2006/table">
            <a:tbl>
              <a:tblPr/>
              <a:tblGrid>
                <a:gridCol w="268652">
                  <a:extLst>
                    <a:ext uri="{9D8B030D-6E8A-4147-A177-3AD203B41FA5}">
                      <a16:colId xmlns:a16="http://schemas.microsoft.com/office/drawing/2014/main" val="1237733492"/>
                    </a:ext>
                  </a:extLst>
                </a:gridCol>
                <a:gridCol w="268652">
                  <a:extLst>
                    <a:ext uri="{9D8B030D-6E8A-4147-A177-3AD203B41FA5}">
                      <a16:colId xmlns:a16="http://schemas.microsoft.com/office/drawing/2014/main" val="4135028062"/>
                    </a:ext>
                  </a:extLst>
                </a:gridCol>
                <a:gridCol w="268652">
                  <a:extLst>
                    <a:ext uri="{9D8B030D-6E8A-4147-A177-3AD203B41FA5}">
                      <a16:colId xmlns:a16="http://schemas.microsoft.com/office/drawing/2014/main" val="3882915883"/>
                    </a:ext>
                  </a:extLst>
                </a:gridCol>
                <a:gridCol w="3030385">
                  <a:extLst>
                    <a:ext uri="{9D8B030D-6E8A-4147-A177-3AD203B41FA5}">
                      <a16:colId xmlns:a16="http://schemas.microsoft.com/office/drawing/2014/main" val="1051959717"/>
                    </a:ext>
                  </a:extLst>
                </a:gridCol>
                <a:gridCol w="719985">
                  <a:extLst>
                    <a:ext uri="{9D8B030D-6E8A-4147-A177-3AD203B41FA5}">
                      <a16:colId xmlns:a16="http://schemas.microsoft.com/office/drawing/2014/main" val="3624271515"/>
                    </a:ext>
                  </a:extLst>
                </a:gridCol>
                <a:gridCol w="719985">
                  <a:extLst>
                    <a:ext uri="{9D8B030D-6E8A-4147-A177-3AD203B41FA5}">
                      <a16:colId xmlns:a16="http://schemas.microsoft.com/office/drawing/2014/main" val="1332326052"/>
                    </a:ext>
                  </a:extLst>
                </a:gridCol>
                <a:gridCol w="719985">
                  <a:extLst>
                    <a:ext uri="{9D8B030D-6E8A-4147-A177-3AD203B41FA5}">
                      <a16:colId xmlns:a16="http://schemas.microsoft.com/office/drawing/2014/main" val="1038681230"/>
                    </a:ext>
                  </a:extLst>
                </a:gridCol>
                <a:gridCol w="719985">
                  <a:extLst>
                    <a:ext uri="{9D8B030D-6E8A-4147-A177-3AD203B41FA5}">
                      <a16:colId xmlns:a16="http://schemas.microsoft.com/office/drawing/2014/main" val="54494570"/>
                    </a:ext>
                  </a:extLst>
                </a:gridCol>
                <a:gridCol w="655509">
                  <a:extLst>
                    <a:ext uri="{9D8B030D-6E8A-4147-A177-3AD203B41FA5}">
                      <a16:colId xmlns:a16="http://schemas.microsoft.com/office/drawing/2014/main" val="107794562"/>
                    </a:ext>
                  </a:extLst>
                </a:gridCol>
                <a:gridCol w="644763">
                  <a:extLst>
                    <a:ext uri="{9D8B030D-6E8A-4147-A177-3AD203B41FA5}">
                      <a16:colId xmlns:a16="http://schemas.microsoft.com/office/drawing/2014/main" val="98433063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778822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8669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6089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65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9544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0256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108.652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0014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-116.962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048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1.439.432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7.387.488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5.948.056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6.447.742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5947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7774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286.217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8214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5.950.556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5.948.056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5.950.515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238020,6%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074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34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1 Título">
            <a:extLst>
              <a:ext uri="{FF2B5EF4-FFF2-40B4-BE49-F238E27FC236}">
                <a16:creationId xmlns:a16="http://schemas.microsoft.com/office/drawing/2014/main" id="{F19FDBD9-74C6-4753-B2FE-076B51C05B7A}"/>
              </a:ext>
            </a:extLst>
          </p:cNvPr>
          <p:cNvSpPr txBox="1">
            <a:spLocks/>
          </p:cNvSpPr>
          <p:nvPr/>
        </p:nvSpPr>
        <p:spPr>
          <a:xfrm>
            <a:off x="523879" y="1505402"/>
            <a:ext cx="8096242" cy="2974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4124109-EEA7-45A6-B9AE-45212E037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408159"/>
              </p:ext>
            </p:extLst>
          </p:nvPr>
        </p:nvGraphicFramePr>
        <p:xfrm>
          <a:off x="523879" y="1802841"/>
          <a:ext cx="8096244" cy="4537022"/>
        </p:xfrm>
        <a:graphic>
          <a:graphicData uri="http://schemas.openxmlformats.org/drawingml/2006/table">
            <a:tbl>
              <a:tblPr/>
              <a:tblGrid>
                <a:gridCol w="271322">
                  <a:extLst>
                    <a:ext uri="{9D8B030D-6E8A-4147-A177-3AD203B41FA5}">
                      <a16:colId xmlns:a16="http://schemas.microsoft.com/office/drawing/2014/main" val="3618764090"/>
                    </a:ext>
                  </a:extLst>
                </a:gridCol>
                <a:gridCol w="271322">
                  <a:extLst>
                    <a:ext uri="{9D8B030D-6E8A-4147-A177-3AD203B41FA5}">
                      <a16:colId xmlns:a16="http://schemas.microsoft.com/office/drawing/2014/main" val="2727272011"/>
                    </a:ext>
                  </a:extLst>
                </a:gridCol>
                <a:gridCol w="271322">
                  <a:extLst>
                    <a:ext uri="{9D8B030D-6E8A-4147-A177-3AD203B41FA5}">
                      <a16:colId xmlns:a16="http://schemas.microsoft.com/office/drawing/2014/main" val="3827981945"/>
                    </a:ext>
                  </a:extLst>
                </a:gridCol>
                <a:gridCol w="3060509">
                  <a:extLst>
                    <a:ext uri="{9D8B030D-6E8A-4147-A177-3AD203B41FA5}">
                      <a16:colId xmlns:a16="http://schemas.microsoft.com/office/drawing/2014/main" val="2021048839"/>
                    </a:ext>
                  </a:extLst>
                </a:gridCol>
                <a:gridCol w="727143">
                  <a:extLst>
                    <a:ext uri="{9D8B030D-6E8A-4147-A177-3AD203B41FA5}">
                      <a16:colId xmlns:a16="http://schemas.microsoft.com/office/drawing/2014/main" val="3445866630"/>
                    </a:ext>
                  </a:extLst>
                </a:gridCol>
                <a:gridCol w="727143">
                  <a:extLst>
                    <a:ext uri="{9D8B030D-6E8A-4147-A177-3AD203B41FA5}">
                      <a16:colId xmlns:a16="http://schemas.microsoft.com/office/drawing/2014/main" val="540107076"/>
                    </a:ext>
                  </a:extLst>
                </a:gridCol>
                <a:gridCol w="727143">
                  <a:extLst>
                    <a:ext uri="{9D8B030D-6E8A-4147-A177-3AD203B41FA5}">
                      <a16:colId xmlns:a16="http://schemas.microsoft.com/office/drawing/2014/main" val="4132836995"/>
                    </a:ext>
                  </a:extLst>
                </a:gridCol>
                <a:gridCol w="727143">
                  <a:extLst>
                    <a:ext uri="{9D8B030D-6E8A-4147-A177-3AD203B41FA5}">
                      <a16:colId xmlns:a16="http://schemas.microsoft.com/office/drawing/2014/main" val="2382855052"/>
                    </a:ext>
                  </a:extLst>
                </a:gridCol>
                <a:gridCol w="662025">
                  <a:extLst>
                    <a:ext uri="{9D8B030D-6E8A-4147-A177-3AD203B41FA5}">
                      <a16:colId xmlns:a16="http://schemas.microsoft.com/office/drawing/2014/main" val="1443605796"/>
                    </a:ext>
                  </a:extLst>
                </a:gridCol>
                <a:gridCol w="651172">
                  <a:extLst>
                    <a:ext uri="{9D8B030D-6E8A-4147-A177-3AD203B41FA5}">
                      <a16:colId xmlns:a16="http://schemas.microsoft.com/office/drawing/2014/main" val="3988808272"/>
                    </a:ext>
                  </a:extLst>
                </a:gridCol>
              </a:tblGrid>
              <a:tr h="1066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664" marR="6664" marT="66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64" marR="6664" marT="66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033716"/>
                  </a:ext>
                </a:extLst>
              </a:tr>
              <a:tr h="3265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719153"/>
                  </a:ext>
                </a:extLst>
              </a:tr>
              <a:tr h="1399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239.832.987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-143.710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150.760.262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322069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239.975.697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235.276.819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-4.698.878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134.162.778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686778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550.277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432714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550.277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209400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139.544.161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139.214.161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107.369.174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75900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1.049.079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1.049.079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524.540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719570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4.357.980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4.357.980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06678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1.920.372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1.920.372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680158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8.240.242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8.240.242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4.120.121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208571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20.476.390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20.476.390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10.238.196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105983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2.499.165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2.499.165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1.249.582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296131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405.383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405.383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202.692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678140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4.170.420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4.170.420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4.170.410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562316"/>
                  </a:ext>
                </a:extLst>
              </a:tr>
              <a:tr h="213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16.568.151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16.568.151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15.739.743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517958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1.125.979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1.125.979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562.990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711389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78.401.000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70.560.900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075655"/>
                  </a:ext>
                </a:extLst>
              </a:tr>
              <a:tr h="113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99.645.426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95.276.548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-4.368.878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26.243.327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903204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39.929.100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38.018.714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-1.910.386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15.490.993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107514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14.253.727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14.253.727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1.088.754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50964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261.516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-130.758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130.758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71580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20.007.000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19.755.700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-251.300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8.002.800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41749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8.070.189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8.070.189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357.000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088304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4.930.262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2.853.828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-2.076.434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48.540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202554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3.514.791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3.514.791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452.710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636528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1.991.033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1.991.033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379.668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747123"/>
                  </a:ext>
                </a:extLst>
              </a:tr>
              <a:tr h="213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5.713.744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5.713.744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30.902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810517"/>
                  </a:ext>
                </a:extLst>
              </a:tr>
              <a:tr h="166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451.660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451.660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381651"/>
                  </a:ext>
                </a:extLst>
              </a:tr>
              <a:tr h="213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522.404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522.404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261.202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447519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12.041.994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910024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12.041.994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798816"/>
                  </a:ext>
                </a:extLst>
              </a:tr>
              <a:tr h="159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4.555.168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4.555.490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455549,0%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901981"/>
                  </a:ext>
                </a:extLst>
              </a:tr>
              <a:tr h="139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4.555.168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4.555.490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455549,0%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168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5426</TotalTime>
  <Words>5532</Words>
  <Application>Microsoft Office PowerPoint</Application>
  <PresentationFormat>Presentación en pantalla (4:3)</PresentationFormat>
  <Paragraphs>3181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Calibri</vt:lpstr>
      <vt:lpstr>2_Tema de Office</vt:lpstr>
      <vt:lpstr>EJECUCIÓN ACUMULADA DE GASTOS PRESUPUESTARIOS AL MES DE MAYO DE 2020 PARTIDA 21:  MINISTERIO DE DESARROLLO SOCIAL</vt:lpstr>
      <vt:lpstr>EJECUCIÓN ACUMULADA DE GASTOS A MAYO DE 2020  PARTIDA 21 MINISTERIO DE DESARROLLO SOCIAL</vt:lpstr>
      <vt:lpstr>Presentación de PowerPoint</vt:lpstr>
      <vt:lpstr>Presentación de PowerPoint</vt:lpstr>
      <vt:lpstr>EJECUCIÓN ACUMULADA DE GASTOS A MAYO DE 2020  PARTIDA 21 MINISTERIO DE DESARROLLO SOCIAL</vt:lpstr>
      <vt:lpstr>EJECUCIÓN ACUMULADA DE GASTOS A MAYO DE 2020  PARTIDA 2I RESUMEN POR CAPÍTULOS</vt:lpstr>
      <vt:lpstr>EJECUCIÓN ACUMULADA DE GASTOS A MAYO DE 2020  PARTIDA 21. CAPÍTULO 01. PROGRAMA 01:  SUBSECRETARÍA DE SERVICIOS SOCIALES</vt:lpstr>
      <vt:lpstr>EJECUCIÓN ACUMULADA DE GASTOS A MAYO DE 2020  PARTIDA 21. CAPÍTULO 01. PROGRAMA 01:  SUBSECRETARÍA DE SERVICIOS SOCIALES</vt:lpstr>
      <vt:lpstr>EJECUCIÓN ACUMULADA DE GASTOS A MAYO DE 2020  PARTIDA 21. CAPÍTULO 01. PROGRAMA 05:  INGRESO ÉTICO FAMILIAR Y SISTEMA CHILE SOLIDARIO</vt:lpstr>
      <vt:lpstr>EJECUCIÓN ACUMULADA DE GASTOS A MAYO DE 2020  PARTIDA 21. CAPÍTULO 02. PROGRAMA 01:  FONDO DE SOLIDARIDAD E INVERSIÓN SOCIAL</vt:lpstr>
      <vt:lpstr>EJECUCIÓN ACUMULADA DE GASTOS A MAYO DE 2020  PARTIDA 21. CAPÍTULO 05. PROGRAMA 01:  INSTITUTO NACIONAL DE LA JUVENTUD</vt:lpstr>
      <vt:lpstr>EJECUCIÓN ACUMULADA DE GASTOS A MAYO DE 2020  PARTIDA 21. CAPÍTULO 06. PROGRAMA 01:  CORPORACIÓN NACIONAL DE DESARROLLO INDÍGENA</vt:lpstr>
      <vt:lpstr>EJECUCIÓN ACUMULADA DE GASTOS A MAYO DE 2020  PARTIDA 21. CAPÍTULO 06. PROGRAMA 01:  CORPORACIÓN NACIONAL DE DESARROLLO INDÍGENA</vt:lpstr>
      <vt:lpstr>EJECUCIÓN ACUMULADA DE GASTOS A MAYO DE 2020  PARTIDA 21. CAPÍTULO 07. PROGRAMA 01:  SERVICIO NACIONAL DE LA DISCAPACIDAD</vt:lpstr>
      <vt:lpstr>EJECUCIÓN ACUMULADA DE GASTOS A MAYO DE 2020  PARTIDA 21. CAPÍTULO 08. PROGRAMA 01:  SERVICIO NACIONAL DEL ADULTO MAYOR</vt:lpstr>
      <vt:lpstr>EJECUCIÓN ACUMULADA DE GASTOS A MAYO DE 2020  PARTIDA 21. CAPÍTULO 08. PROGRAMA 01:  SERVICIO NACIONAL DEL ADULTO MAYOR</vt:lpstr>
      <vt:lpstr>EJECUCIÓN ACUMULADA DE GASTOS A MAYO DE 2020  PARTIDA 21. CAPÍTULO 09. PROGRAMA 01:  SUBSECRETARÍA DE EVALUACIÓN SOCIAL</vt:lpstr>
      <vt:lpstr>EJECUCIÓN ACUMULADA DE GASTOS A MAYO DE 2020  PARTIDA 21. CAPÍTULO 10. PROGRAMA 01:  SUBSECRETARÍA DE LA NIÑEZ</vt:lpstr>
      <vt:lpstr>EJECUCIÓN ACUMULADA DE GASTOS A MAYO DE 2020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319</cp:revision>
  <cp:lastPrinted>2019-10-14T14:51:48Z</cp:lastPrinted>
  <dcterms:created xsi:type="dcterms:W3CDTF">2016-06-23T13:38:47Z</dcterms:created>
  <dcterms:modified xsi:type="dcterms:W3CDTF">2020-07-10T03:54:35Z</dcterms:modified>
</cp:coreProperties>
</file>