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56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../embeddings/oleObject3.bin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../embeddings/oleObject4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Distribución Presupuesto Inicial por Subtítulos de Gasto</a:t>
            </a:r>
            <a:endParaRPr lang="es-CL" sz="1100">
              <a:effectLst/>
            </a:endParaRPr>
          </a:p>
        </c:rich>
      </c:tx>
      <c:layout>
        <c:manualLayout>
          <c:xMode val="edge"/>
          <c:yMode val="edge"/>
          <c:x val="0.18158303096125525"/>
          <c:y val="5.228757452351746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3402200116834922E-2"/>
          <c:y val="0.18318299855104406"/>
          <c:w val="0.97659779988316509"/>
          <c:h val="0.46417944327045185"/>
        </c:manualLayout>
      </c:layout>
      <c:pie3DChart>
        <c:varyColors val="1"/>
        <c:ser>
          <c:idx val="0"/>
          <c:order val="0"/>
          <c:tx>
            <c:strRef>
              <c:f>'[19.xlsx]Partida 19'!$D$61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5E2-4957-BB7B-B195013DFAC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55E2-4957-BB7B-B195013DFAC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55E2-4957-BB7B-B195013DFAC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55E2-4957-BB7B-B195013DFAC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A-3815-4256-BD0B-909E0FAC564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AEDB-4CF6-A49D-552E4B51F1DD}"/>
              </c:ext>
            </c:extLst>
          </c:dPt>
          <c:dLbls>
            <c:dLbl>
              <c:idx val="0"/>
              <c:layout>
                <c:manualLayout>
                  <c:x val="-1.3215511070520573E-3"/>
                  <c:y val="1.01813925951462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5E2-4957-BB7B-B195013DFACA}"/>
                </c:ext>
              </c:extLst>
            </c:dLbl>
            <c:dLbl>
              <c:idx val="1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55E2-4957-BB7B-B195013DFACA}"/>
                </c:ext>
              </c:extLst>
            </c:dLbl>
            <c:dLbl>
              <c:idx val="2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55E2-4957-BB7B-B195013DFACA}"/>
                </c:ext>
              </c:extLst>
            </c:dLbl>
            <c:dLbl>
              <c:idx val="4"/>
              <c:layout>
                <c:manualLayout>
                  <c:x val="7.8864829396325456E-3"/>
                  <c:y val="5.4961358996792071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815-4256-BD0B-909E0FAC5642}"/>
                </c:ext>
              </c:extLst>
            </c:dLbl>
            <c:dLbl>
              <c:idx val="5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B-AEDB-4CF6-A49D-552E4B51F1DD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'[19.xlsx]Partida 19'!$C$62:$C$67</c:f>
              <c:strCache>
                <c:ptCount val="6"/>
                <c:pt idx="0">
                  <c:v>GASTOS EN PERSONAL                                                              </c:v>
                </c:pt>
                <c:pt idx="1">
                  <c:v>TRANSFERENCIAS CORRIENTES                                                       </c:v>
                </c:pt>
                <c:pt idx="2">
                  <c:v>INICIATIVAS DE INVERSIÓN                                                        </c:v>
                </c:pt>
                <c:pt idx="3">
                  <c:v>PRÉSTAMOS                                                                       </c:v>
                </c:pt>
                <c:pt idx="4">
                  <c:v>TRANSFERENCIAS DE CAPITAL                                                       </c:v>
                </c:pt>
                <c:pt idx="5">
                  <c:v>OTROS</c:v>
                </c:pt>
              </c:strCache>
            </c:strRef>
          </c:cat>
          <c:val>
            <c:numRef>
              <c:f>'[19.xlsx]Partida 19'!$D$62:$D$67</c:f>
              <c:numCache>
                <c:formatCode>#,##0</c:formatCode>
                <c:ptCount val="6"/>
                <c:pt idx="0">
                  <c:v>44024807</c:v>
                </c:pt>
                <c:pt idx="1">
                  <c:v>799348553</c:v>
                </c:pt>
                <c:pt idx="2">
                  <c:v>69825831</c:v>
                </c:pt>
                <c:pt idx="3">
                  <c:v>17691318</c:v>
                </c:pt>
                <c:pt idx="4">
                  <c:v>169745807</c:v>
                </c:pt>
                <c:pt idx="5">
                  <c:v>74831675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C6-4925-A867-A91C505DCBC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30446819539407105"/>
          <c:y val="0.70288086694719887"/>
          <c:w val="0.38497878390201218"/>
          <c:h val="0.2210272496425751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Distribución Presupuesto Inicial por Capítulo</a:t>
            </a:r>
            <a:endParaRPr lang="es-CL" sz="1400">
              <a:effectLst/>
            </a:endParaRPr>
          </a:p>
        </c:rich>
      </c:tx>
      <c:layout>
        <c:manualLayout>
          <c:xMode val="edge"/>
          <c:yMode val="edge"/>
          <c:x val="0.22545849480413693"/>
          <c:y val="5.297086813047827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'[19.xlsx]Partida 19'!$L$61</c:f>
              <c:strCache>
                <c:ptCount val="1"/>
                <c:pt idx="0">
                  <c:v>Presupuesto Inicial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'[19.xlsx]Partida 19'!$K$62:$K$64</c:f>
              <c:strCache>
                <c:ptCount val="3"/>
                <c:pt idx="0">
                  <c:v>SEC. Y ADM. GRAL. DE TRAN</c:v>
                </c:pt>
                <c:pt idx="1">
                  <c:v>SUB. DE TELEC</c:v>
                </c:pt>
                <c:pt idx="2">
                  <c:v>JUNTA DE AERONÁUTICA CIVIL</c:v>
                </c:pt>
              </c:strCache>
            </c:strRef>
          </c:cat>
          <c:val>
            <c:numRef>
              <c:f>'[19.xlsx]Partida 19'!$L$62:$L$64</c:f>
              <c:numCache>
                <c:formatCode>#,##0</c:formatCode>
                <c:ptCount val="3"/>
                <c:pt idx="0">
                  <c:v>16322177</c:v>
                </c:pt>
                <c:pt idx="1">
                  <c:v>65964847</c:v>
                </c:pt>
                <c:pt idx="2">
                  <c:v>1206138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76-4C9C-9863-EBF6C57635B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480192712"/>
        <c:axId val="480197808"/>
      </c:barChart>
      <c:catAx>
        <c:axId val="480192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480197808"/>
        <c:crosses val="autoZero"/>
        <c:auto val="1"/>
        <c:lblAlgn val="ctr"/>
        <c:lblOffset val="100"/>
        <c:noMultiLvlLbl val="0"/>
      </c:catAx>
      <c:valAx>
        <c:axId val="480197808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4801927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ysClr val="window" lastClr="FFFFFF"/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9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900" b="1"/>
              <a:t>% Ejecución Mensual  2018 - 2019 - 2020</a:t>
            </a: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9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'[19.xlsx]Partida 19'!$C$28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'[19.xlsx]Partida 19'!$D$27:$O$27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'[19.xlsx]Partida 19'!$D$28:$O$28</c:f>
              <c:numCache>
                <c:formatCode>0.0%</c:formatCode>
                <c:ptCount val="12"/>
                <c:pt idx="0">
                  <c:v>5.2407244770723343E-3</c:v>
                </c:pt>
                <c:pt idx="1">
                  <c:v>7.3526678671776369E-2</c:v>
                </c:pt>
                <c:pt idx="2">
                  <c:v>8.9129304540418466E-2</c:v>
                </c:pt>
                <c:pt idx="3">
                  <c:v>9.0435502202660209E-2</c:v>
                </c:pt>
                <c:pt idx="4">
                  <c:v>6.7398394467530362E-2</c:v>
                </c:pt>
                <c:pt idx="5">
                  <c:v>8.0597572168019993E-2</c:v>
                </c:pt>
                <c:pt idx="6">
                  <c:v>6.9898710879534795E-2</c:v>
                </c:pt>
                <c:pt idx="7">
                  <c:v>6.7226411271847697E-2</c:v>
                </c:pt>
                <c:pt idx="8">
                  <c:v>0.12209019736443479</c:v>
                </c:pt>
                <c:pt idx="9">
                  <c:v>6.7952295897146159E-2</c:v>
                </c:pt>
                <c:pt idx="10">
                  <c:v>7.0517792721152578E-2</c:v>
                </c:pt>
                <c:pt idx="11">
                  <c:v>0.17440913071448971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444-47F2-83BA-39194F3BF6A4}"/>
            </c:ext>
          </c:extLst>
        </c:ser>
        <c:ser>
          <c:idx val="2"/>
          <c:order val="1"/>
          <c:tx>
            <c:strRef>
              <c:f>'[19.xlsx]Partida 19'!$C$29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'[19.xlsx]Partida 19'!$D$27:$O$27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'[19.xlsx]Partida 19'!$D$29:$O$29</c:f>
              <c:numCache>
                <c:formatCode>0.0%</c:formatCode>
                <c:ptCount val="12"/>
                <c:pt idx="0">
                  <c:v>5.8254143514526048E-2</c:v>
                </c:pt>
                <c:pt idx="1">
                  <c:v>6.0591102186217556E-2</c:v>
                </c:pt>
                <c:pt idx="2">
                  <c:v>5.2666627071718153E-2</c:v>
                </c:pt>
                <c:pt idx="3">
                  <c:v>9.2144472697434324E-2</c:v>
                </c:pt>
                <c:pt idx="4">
                  <c:v>6.7095666783963684E-2</c:v>
                </c:pt>
                <c:pt idx="5">
                  <c:v>7.108816207969372E-2</c:v>
                </c:pt>
                <c:pt idx="6">
                  <c:v>7.5721523717805064E-2</c:v>
                </c:pt>
                <c:pt idx="7">
                  <c:v>7.1902092763366759E-2</c:v>
                </c:pt>
                <c:pt idx="8">
                  <c:v>0.10979937727321905</c:v>
                </c:pt>
                <c:pt idx="9">
                  <c:v>7.5197312820908691E-2</c:v>
                </c:pt>
                <c:pt idx="10">
                  <c:v>8.3465250183976825E-2</c:v>
                </c:pt>
                <c:pt idx="11">
                  <c:v>0.18781852822619885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28A-4951-B589-9C05A79B4E14}"/>
            </c:ext>
          </c:extLst>
        </c:ser>
        <c:ser>
          <c:idx val="1"/>
          <c:order val="2"/>
          <c:tx>
            <c:strRef>
              <c:f>'[19.xlsx]Partida 19'!$C$30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'[19.xlsx]Partida 19'!$D$27:$O$27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'[19.xlsx]Partida 19'!$D$30:$H$30</c:f>
              <c:numCache>
                <c:formatCode>0.0%</c:formatCode>
                <c:ptCount val="5"/>
                <c:pt idx="0">
                  <c:v>9.4812575272963703E-2</c:v>
                </c:pt>
                <c:pt idx="1">
                  <c:v>6.1895570005217442E-2</c:v>
                </c:pt>
                <c:pt idx="2">
                  <c:v>7.3873503311175245E-2</c:v>
                </c:pt>
                <c:pt idx="3">
                  <c:v>6.9096100687083176E-2</c:v>
                </c:pt>
                <c:pt idx="4">
                  <c:v>5.5291306418133651E-2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28A-4951-B589-9C05A79B4E1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80194280"/>
        <c:axId val="480195064"/>
      </c:barChart>
      <c:catAx>
        <c:axId val="480194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80195064"/>
        <c:crosses val="autoZero"/>
        <c:auto val="1"/>
        <c:lblAlgn val="ctr"/>
        <c:lblOffset val="100"/>
        <c:noMultiLvlLbl val="0"/>
      </c:catAx>
      <c:valAx>
        <c:axId val="480195064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80194280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900"/>
              <a:t>% Ejecución Acumulada  2018 - 2019 -2020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'[19.xlsx]Partida 19'!$C$21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'[19.xlsx]Partida 19'!$D$20:$O$20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'[19.xlsx]Partida 19'!$D$21:$O$21</c:f>
              <c:numCache>
                <c:formatCode>0.0%</c:formatCode>
                <c:ptCount val="12"/>
                <c:pt idx="0">
                  <c:v>5.2407244770723343E-3</c:v>
                </c:pt>
                <c:pt idx="1">
                  <c:v>7.8766578492643485E-2</c:v>
                </c:pt>
                <c:pt idx="2">
                  <c:v>0.16664578429208379</c:v>
                </c:pt>
                <c:pt idx="3">
                  <c:v>0.2553096266554668</c:v>
                </c:pt>
                <c:pt idx="4">
                  <c:v>0.32270802112299718</c:v>
                </c:pt>
                <c:pt idx="5">
                  <c:v>0.4032925677354911</c:v>
                </c:pt>
                <c:pt idx="6">
                  <c:v>0.47633264064743197</c:v>
                </c:pt>
                <c:pt idx="7">
                  <c:v>0.54354023013170716</c:v>
                </c:pt>
                <c:pt idx="8">
                  <c:v>0.66563042749614199</c:v>
                </c:pt>
                <c:pt idx="9">
                  <c:v>0.73356882516130451</c:v>
                </c:pt>
                <c:pt idx="10">
                  <c:v>0.8039101248323075</c:v>
                </c:pt>
                <c:pt idx="11">
                  <c:v>0.98995159049860704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889-4252-8C0E-9712464EE9B3}"/>
            </c:ext>
          </c:extLst>
        </c:ser>
        <c:ser>
          <c:idx val="0"/>
          <c:order val="1"/>
          <c:tx>
            <c:strRef>
              <c:f>'[19.xlsx]Partida 19'!$C$22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'[19.xlsx]Partida 19'!$D$20:$O$20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'[19.xlsx]Partida 19'!$D$22:$O$22</c:f>
              <c:numCache>
                <c:formatCode>0.0%</c:formatCode>
                <c:ptCount val="12"/>
                <c:pt idx="0">
                  <c:v>5.8254143514526048E-2</c:v>
                </c:pt>
                <c:pt idx="1">
                  <c:v>0.1188452457007436</c:v>
                </c:pt>
                <c:pt idx="2">
                  <c:v>0.17149624961177792</c:v>
                </c:pt>
                <c:pt idx="3">
                  <c:v>0.25632959553173268</c:v>
                </c:pt>
                <c:pt idx="4">
                  <c:v>0.32342526231569635</c:v>
                </c:pt>
                <c:pt idx="5">
                  <c:v>0.39451342439539006</c:v>
                </c:pt>
                <c:pt idx="6">
                  <c:v>0.46972993291169934</c:v>
                </c:pt>
                <c:pt idx="7">
                  <c:v>0.54119900836142287</c:v>
                </c:pt>
                <c:pt idx="8">
                  <c:v>0.64097002736080655</c:v>
                </c:pt>
                <c:pt idx="9">
                  <c:v>0.71616734018171524</c:v>
                </c:pt>
                <c:pt idx="10">
                  <c:v>0.79752757953428799</c:v>
                </c:pt>
                <c:pt idx="11">
                  <c:v>0.96938186863210096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BFB-4DE6-8473-8264E860D06D}"/>
            </c:ext>
          </c:extLst>
        </c:ser>
        <c:ser>
          <c:idx val="1"/>
          <c:order val="2"/>
          <c:tx>
            <c:strRef>
              <c:f>'[19.xlsx]Partida 19'!$C$23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3.5306334371754955E-2"/>
                  <c:y val="-5.5992985445681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BFB-4DE6-8473-8264E860D06D}"/>
                </c:ext>
              </c:extLst>
            </c:dLbl>
            <c:dLbl>
              <c:idx val="1"/>
              <c:layout>
                <c:manualLayout>
                  <c:x val="-4.984423676012463E-2"/>
                  <c:y val="-5.5992985445681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BFB-4DE6-8473-8264E860D06D}"/>
                </c:ext>
              </c:extLst>
            </c:dLbl>
            <c:dLbl>
              <c:idx val="2"/>
              <c:layout>
                <c:manualLayout>
                  <c:x val="-4.9844236760124609E-2"/>
                  <c:y val="-5.24934238553265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BFB-4DE6-8473-8264E860D06D}"/>
                </c:ext>
              </c:extLst>
            </c:dLbl>
            <c:dLbl>
              <c:idx val="3"/>
              <c:layout>
                <c:manualLayout>
                  <c:x val="-4.9844236760124651E-2"/>
                  <c:y val="-5.24934238553265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BFB-4DE6-8473-8264E860D06D}"/>
                </c:ext>
              </c:extLst>
            </c:dLbl>
            <c:dLbl>
              <c:idx val="4"/>
              <c:layout>
                <c:manualLayout>
                  <c:x val="-6.230529595015584E-2"/>
                  <c:y val="-4.54943006746162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BFB-4DE6-8473-8264E860D06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'[19.xlsx]Partida 19'!$D$20:$O$20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'[19.xlsx]Partida 19'!$D$23:$H$23</c:f>
              <c:numCache>
                <c:formatCode>0.0%</c:formatCode>
                <c:ptCount val="5"/>
                <c:pt idx="0">
                  <c:v>9.4812575272963703E-2</c:v>
                </c:pt>
                <c:pt idx="1">
                  <c:v>0.15670814527818114</c:v>
                </c:pt>
                <c:pt idx="2">
                  <c:v>0.2305816485893564</c:v>
                </c:pt>
                <c:pt idx="3">
                  <c:v>0.28889986204449203</c:v>
                </c:pt>
                <c:pt idx="4">
                  <c:v>0.34827260800783216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EBFB-4DE6-8473-8264E860D0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76387160"/>
        <c:axId val="476393824"/>
      </c:lineChart>
      <c:catAx>
        <c:axId val="476387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76393824"/>
        <c:crosses val="autoZero"/>
        <c:auto val="1"/>
        <c:lblAlgn val="ctr"/>
        <c:lblOffset val="100"/>
        <c:noMultiLvlLbl val="0"/>
      </c:catAx>
      <c:valAx>
        <c:axId val="47639382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7638716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49B0BB-DAEA-4294-8F5D-644D9B6AA320}" type="datetimeFigureOut">
              <a:rPr lang="es-CL" smtClean="0"/>
              <a:t>14-09-2020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3B5AD7-33DB-4F9D-B183-4D2571C8C7D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07910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806B4-B249-4572-92FA-08D85FAE2870}" type="datetimeFigureOut">
              <a:rPr lang="es-CL" smtClean="0"/>
              <a:t>14-09-2020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86D3-1F3F-437A-94A2-E11E3C90C33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04370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806B4-B249-4572-92FA-08D85FAE2870}" type="datetimeFigureOut">
              <a:rPr lang="es-CL" smtClean="0"/>
              <a:t>14-09-2020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86D3-1F3F-437A-94A2-E11E3C90C33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88949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806B4-B249-4572-92FA-08D85FAE2870}" type="datetimeFigureOut">
              <a:rPr lang="es-CL" smtClean="0"/>
              <a:t>14-09-2020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86D3-1F3F-437A-94A2-E11E3C90C33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443767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14-09-2020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754436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806B4-B249-4572-92FA-08D85FAE2870}" type="datetimeFigureOut">
              <a:rPr lang="es-CL" smtClean="0"/>
              <a:t>14-09-2020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86D3-1F3F-437A-94A2-E11E3C90C33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87990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806B4-B249-4572-92FA-08D85FAE2870}" type="datetimeFigureOut">
              <a:rPr lang="es-CL" smtClean="0"/>
              <a:t>14-09-2020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86D3-1F3F-437A-94A2-E11E3C90C33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19140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806B4-B249-4572-92FA-08D85FAE2870}" type="datetimeFigureOut">
              <a:rPr lang="es-CL" smtClean="0"/>
              <a:t>14-09-2020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86D3-1F3F-437A-94A2-E11E3C90C33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86413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806B4-B249-4572-92FA-08D85FAE2870}" type="datetimeFigureOut">
              <a:rPr lang="es-CL" smtClean="0"/>
              <a:t>14-09-2020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86D3-1F3F-437A-94A2-E11E3C90C33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65702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806B4-B249-4572-92FA-08D85FAE2870}" type="datetimeFigureOut">
              <a:rPr lang="es-CL" smtClean="0"/>
              <a:t>14-09-2020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86D3-1F3F-437A-94A2-E11E3C90C33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89516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806B4-B249-4572-92FA-08D85FAE2870}" type="datetimeFigureOut">
              <a:rPr lang="es-CL" smtClean="0"/>
              <a:t>14-09-2020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86D3-1F3F-437A-94A2-E11E3C90C33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00608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806B4-B249-4572-92FA-08D85FAE2870}" type="datetimeFigureOut">
              <a:rPr lang="es-CL" smtClean="0"/>
              <a:t>14-09-2020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86D3-1F3F-437A-94A2-E11E3C90C33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43820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806B4-B249-4572-92FA-08D85FAE2870}" type="datetimeFigureOut">
              <a:rPr lang="es-CL" smtClean="0"/>
              <a:t>14-09-2020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86D3-1F3F-437A-94A2-E11E3C90C33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51705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806B4-B249-4572-92FA-08D85FAE2870}" type="datetimeFigureOut">
              <a:rPr lang="es-CL" smtClean="0"/>
              <a:t>14-09-2020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086D3-1F3F-437A-94A2-E11E3C90C33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5485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MAYO DE 2020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19:</a:t>
            </a:r>
            <a:br>
              <a:rPr lang="es-CL" sz="2400" b="1" cap="all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TRANSPORTES Y TELECOMUNICACIONES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42040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junio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pic>
        <p:nvPicPr>
          <p:cNvPr id="7310" name="Picture 14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678" y="548680"/>
            <a:ext cx="515670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930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1255" y="5304592"/>
            <a:ext cx="8096961" cy="284648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894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03: TRANSANTIAGO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2742841"/>
              </p:ext>
            </p:extLst>
          </p:nvPr>
        </p:nvGraphicFramePr>
        <p:xfrm>
          <a:off x="386225" y="1844828"/>
          <a:ext cx="8300577" cy="3240359"/>
        </p:xfrm>
        <a:graphic>
          <a:graphicData uri="http://schemas.openxmlformats.org/drawingml/2006/table">
            <a:tbl>
              <a:tblPr/>
              <a:tblGrid>
                <a:gridCol w="8316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834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16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6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16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3160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447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582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909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89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56.624.912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25.103.339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-31.521.573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3.173.805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8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4.179.024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3.948.402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-230.622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1.671.679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8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4.166.990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3.709.638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-457.352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932.757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58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164.160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143.060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-21.100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44.967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58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164.160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143.060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-21.100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44.967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58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48.014.138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16.678.237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-31.335.901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58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58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48.011.060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16.675.159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-31.335.901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58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623.002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523.402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524.402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58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58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58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524.402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523.402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524.402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74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97072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3794" y="5805264"/>
            <a:ext cx="8171666" cy="301523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04: UNIDAD OPERATIVA DE CONTROL DE TRÁNSITO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6653435"/>
              </p:ext>
            </p:extLst>
          </p:nvPr>
        </p:nvGraphicFramePr>
        <p:xfrm>
          <a:off x="386223" y="1963831"/>
          <a:ext cx="8219237" cy="3337373"/>
        </p:xfrm>
        <a:graphic>
          <a:graphicData uri="http://schemas.openxmlformats.org/drawingml/2006/table">
            <a:tbl>
              <a:tblPr/>
              <a:tblGrid>
                <a:gridCol w="8234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1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1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561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34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34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34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34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742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101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434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75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14.979.665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10.805.549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-4.174.116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1.284.127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10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2.978.900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2.906.346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-72.554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1.155.672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10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783.730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669.399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-114.331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118.993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10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10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10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66.690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-37.231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10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-3.078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10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17.442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-17.422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10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46.170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-16.731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10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11.141.609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7.191.609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-3.950.000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10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11.141.609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7.191.609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-3.950.000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10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10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23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23821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7697" y="5877272"/>
            <a:ext cx="8186654" cy="280986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05: FISCALIZACIÓN Y CONTROL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4271446"/>
              </p:ext>
            </p:extLst>
          </p:nvPr>
        </p:nvGraphicFramePr>
        <p:xfrm>
          <a:off x="414339" y="1835224"/>
          <a:ext cx="8210796" cy="3682000"/>
        </p:xfrm>
        <a:graphic>
          <a:graphicData uri="http://schemas.openxmlformats.org/drawingml/2006/table">
            <a:tbl>
              <a:tblPr/>
              <a:tblGrid>
                <a:gridCol w="8226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8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8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533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667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7175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600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42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11.751.343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10.769.277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-982.066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4.001.979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17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8.207.658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8.099.137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-108.521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3.264.682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17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2.669.150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2.448.596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-220.554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468.659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17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17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17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Observatorio de Seguridad Vial (SEGIB)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17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132.661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132.661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250.213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17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132.661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132.661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17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17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737.642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84.651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-652.991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17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45.144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17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465.752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17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-76.000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17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124.146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42.155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-81.991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17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17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24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51077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1784" y="6084292"/>
            <a:ext cx="8242408" cy="264184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4" y="125234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06: SUBSIDIO NACIONAL AL TRANSPORTE PÚBLICO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3257749"/>
              </p:ext>
            </p:extLst>
          </p:nvPr>
        </p:nvGraphicFramePr>
        <p:xfrm>
          <a:off x="428914" y="1608462"/>
          <a:ext cx="8196221" cy="4467952"/>
        </p:xfrm>
        <a:graphic>
          <a:graphicData uri="http://schemas.openxmlformats.org/drawingml/2006/table">
            <a:tbl>
              <a:tblPr/>
              <a:tblGrid>
                <a:gridCol w="8211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3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3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484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11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11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115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115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536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5145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83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87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862.718.053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955.633.068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92.915.015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365.384.794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14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3.643.387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3.494.387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-149.000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1.373.297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14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184.033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184.033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81.136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14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798.895.979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791.655.979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-7.240.000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270.158.072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14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798.895.979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791.655.979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-7.240.000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270.158.072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14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al Transporte Regional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16.473.374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15.833.374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-640.000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5.269.238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14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Nacional al Transporte Público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177.164.312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170.564.312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-6.600.000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60.903.890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14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Transitorio - Transantiago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221.367.306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221.367.306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14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Transporte Público - Transantiago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233.665.490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233.665.490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203.984.944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14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Especial Adicional - Transantiago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150.225.497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150.225.497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14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156.978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118.133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-38.845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14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43.092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-16.592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14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113.886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91.633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-22.253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14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6.668.999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3.668.999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-3.000.000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14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6.668.999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3.668.999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-3.000.000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09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53.166.677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62.766.677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9.600.000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14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6.912.701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6.912.701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14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Metro Regional de Valparaíso S.A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2.006.978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2.006.978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14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Trenes Metropolitanos S.A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1.077.504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1.077.504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14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FESUB Concepción S.A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3.828.219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3.828.219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514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46.253.976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55.853.976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9.600.000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514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Apoyo Regional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46.253.976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55.853.976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9.600.000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514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93.743.860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93.742.860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93.743.860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514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93.743.860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93.742.860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93.743.860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609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37757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6065" y="5658784"/>
            <a:ext cx="8119070" cy="308863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07: PROGRAMA DESARROLLO LOGÍSTICO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9910569"/>
              </p:ext>
            </p:extLst>
          </p:nvPr>
        </p:nvGraphicFramePr>
        <p:xfrm>
          <a:off x="419139" y="1868116"/>
          <a:ext cx="8267660" cy="3401960"/>
        </p:xfrm>
        <a:graphic>
          <a:graphicData uri="http://schemas.openxmlformats.org/drawingml/2006/table">
            <a:tbl>
              <a:tblPr/>
              <a:tblGrid>
                <a:gridCol w="8283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59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59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723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83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83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83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831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4177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451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07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217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1.144.778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1.060.614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-84.164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510.678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4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887.762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851.077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-36.685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340.803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4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230.376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184.747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-45.629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4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4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4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Interamericana de Puertos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4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4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-1.850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4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4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4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14.364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-1.850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4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4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60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21634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1140" y="5646300"/>
            <a:ext cx="8179767" cy="317774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894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456347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08: PROGRAMA DE VIALIDAD Y TRANSPORTE URBANO: SECTRA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9252413"/>
              </p:ext>
            </p:extLst>
          </p:nvPr>
        </p:nvGraphicFramePr>
        <p:xfrm>
          <a:off x="436053" y="1940647"/>
          <a:ext cx="8179770" cy="3432568"/>
        </p:xfrm>
        <a:graphic>
          <a:graphicData uri="http://schemas.openxmlformats.org/drawingml/2006/table">
            <a:tbl>
              <a:tblPr/>
              <a:tblGrid>
                <a:gridCol w="812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01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01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892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25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25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25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25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762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9338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223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38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6.594.515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5.725.281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-869.234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1.049.433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33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2.237.789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2.205.729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-32.060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901.978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33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811.237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739.651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-71.586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125.962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33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55.404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41.404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33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33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33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40.014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33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3.488.085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2.736.497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-751.588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33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1.999.427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1.537.839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-461.588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33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1.488.658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1.198.658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3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33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5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93685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9545" y="6186164"/>
            <a:ext cx="8163508" cy="279633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53308" y="1200918"/>
            <a:ext cx="8229600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02. PROGRAMA 01: SUBSECRETARÍA DE TELECOMUNICACIONES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1015203"/>
              </p:ext>
            </p:extLst>
          </p:nvPr>
        </p:nvGraphicFramePr>
        <p:xfrm>
          <a:off x="413074" y="1520312"/>
          <a:ext cx="8212061" cy="4486275"/>
        </p:xfrm>
        <a:graphic>
          <a:graphicData uri="http://schemas.openxmlformats.org/drawingml/2006/table">
            <a:tbl>
              <a:tblPr/>
              <a:tblGrid>
                <a:gridCol w="8227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9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9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537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27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274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274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274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678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524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672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65.964.847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61.957.806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-4.007.041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7.142.292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8.508.734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8.114.276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-394.458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3.265.544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894.368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824.607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-69.761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416.719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387.623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297.623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387.623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297.623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Digitaliza Chile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387.623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297.623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813.515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462.471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-351.044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124.962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92.340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92.340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92.333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564.300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-284.300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28.728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-10.244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119.016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71.016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-48.000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29.572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470.750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-42.250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39.292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470.750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-42.250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39.292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17.691.318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17.691.318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a Contratistas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17.691.318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17.691.318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37.154.279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34.093.083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-3.061.196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3.279.865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37.154.279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34.093.083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-3.061.196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3.279.865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Desarrollo de las Telecomunicaciones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37.154.279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34.093.083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-3.061.196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3.279.865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48734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3650" y="5445224"/>
            <a:ext cx="820148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03. PROGRAMA 01: JUNTA DE AERONÁUTICA CIVIL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D2685F6-5F8E-4B23-8F1A-C005D18582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7115061"/>
              </p:ext>
            </p:extLst>
          </p:nvPr>
        </p:nvGraphicFramePr>
        <p:xfrm>
          <a:off x="436698" y="1832239"/>
          <a:ext cx="8179128" cy="2800350"/>
        </p:xfrm>
        <a:graphic>
          <a:graphicData uri="http://schemas.openxmlformats.org/drawingml/2006/table">
            <a:tbl>
              <a:tblPr/>
              <a:tblGrid>
                <a:gridCol w="826860">
                  <a:extLst>
                    <a:ext uri="{9D8B030D-6E8A-4147-A177-3AD203B41FA5}">
                      <a16:colId xmlns:a16="http://schemas.microsoft.com/office/drawing/2014/main" val="285207637"/>
                    </a:ext>
                  </a:extLst>
                </a:gridCol>
                <a:gridCol w="305445">
                  <a:extLst>
                    <a:ext uri="{9D8B030D-6E8A-4147-A177-3AD203B41FA5}">
                      <a16:colId xmlns:a16="http://schemas.microsoft.com/office/drawing/2014/main" val="1490595554"/>
                    </a:ext>
                  </a:extLst>
                </a:gridCol>
                <a:gridCol w="305445">
                  <a:extLst>
                    <a:ext uri="{9D8B030D-6E8A-4147-A177-3AD203B41FA5}">
                      <a16:colId xmlns:a16="http://schemas.microsoft.com/office/drawing/2014/main" val="290843404"/>
                    </a:ext>
                  </a:extLst>
                </a:gridCol>
                <a:gridCol w="2693466">
                  <a:extLst>
                    <a:ext uri="{9D8B030D-6E8A-4147-A177-3AD203B41FA5}">
                      <a16:colId xmlns:a16="http://schemas.microsoft.com/office/drawing/2014/main" val="3145424463"/>
                    </a:ext>
                  </a:extLst>
                </a:gridCol>
                <a:gridCol w="826860">
                  <a:extLst>
                    <a:ext uri="{9D8B030D-6E8A-4147-A177-3AD203B41FA5}">
                      <a16:colId xmlns:a16="http://schemas.microsoft.com/office/drawing/2014/main" val="1480212965"/>
                    </a:ext>
                  </a:extLst>
                </a:gridCol>
                <a:gridCol w="826860">
                  <a:extLst>
                    <a:ext uri="{9D8B030D-6E8A-4147-A177-3AD203B41FA5}">
                      <a16:colId xmlns:a16="http://schemas.microsoft.com/office/drawing/2014/main" val="1314811192"/>
                    </a:ext>
                  </a:extLst>
                </a:gridCol>
                <a:gridCol w="826860">
                  <a:extLst>
                    <a:ext uri="{9D8B030D-6E8A-4147-A177-3AD203B41FA5}">
                      <a16:colId xmlns:a16="http://schemas.microsoft.com/office/drawing/2014/main" val="3179977236"/>
                    </a:ext>
                  </a:extLst>
                </a:gridCol>
                <a:gridCol w="826860">
                  <a:extLst>
                    <a:ext uri="{9D8B030D-6E8A-4147-A177-3AD203B41FA5}">
                      <a16:colId xmlns:a16="http://schemas.microsoft.com/office/drawing/2014/main" val="2869008656"/>
                    </a:ext>
                  </a:extLst>
                </a:gridCol>
                <a:gridCol w="740472">
                  <a:extLst>
                    <a:ext uri="{9D8B030D-6E8A-4147-A177-3AD203B41FA5}">
                      <a16:colId xmlns:a16="http://schemas.microsoft.com/office/drawing/2014/main" val="2443380110"/>
                    </a:ext>
                  </a:extLst>
                </a:gridCol>
              </a:tblGrid>
              <a:tr h="1524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793025"/>
                  </a:ext>
                </a:extLst>
              </a:tr>
              <a:tr h="46672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842598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1.206.138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1.124.412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-81.726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435.827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33083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965.150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887.344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-77.806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367.912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426489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184.690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183.690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38.721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392336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28.999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636251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28.999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932282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de Atención de Usuarios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28.999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506857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25.299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-2.920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929961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960792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515319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11.973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578672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15958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121953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883157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81872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642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55576" y="5605544"/>
            <a:ext cx="7869559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MAYO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52DDFA81-9B94-4E5F-989A-1115AA4239A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8646268"/>
              </p:ext>
            </p:extLst>
          </p:nvPr>
        </p:nvGraphicFramePr>
        <p:xfrm>
          <a:off x="414337" y="1607343"/>
          <a:ext cx="8210798" cy="39982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0986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083098" y="5944195"/>
            <a:ext cx="756084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MAYO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7BBF472B-4940-431F-99AC-6B3AC5D555A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7442388"/>
              </p:ext>
            </p:extLst>
          </p:nvPr>
        </p:nvGraphicFramePr>
        <p:xfrm>
          <a:off x="414336" y="1602580"/>
          <a:ext cx="8210799" cy="39764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31110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11323" y="5496645"/>
            <a:ext cx="7416824" cy="295454"/>
          </a:xfrm>
        </p:spPr>
        <p:txBody>
          <a:bodyPr/>
          <a:lstStyle/>
          <a:p>
            <a:pPr algn="ctr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MAYO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</a:p>
        </p:txBody>
      </p:sp>
      <p:graphicFrame>
        <p:nvGraphicFramePr>
          <p:cNvPr id="6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4550926"/>
              </p:ext>
            </p:extLst>
          </p:nvPr>
        </p:nvGraphicFramePr>
        <p:xfrm>
          <a:off x="414337" y="1895474"/>
          <a:ext cx="8210798" cy="34777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2642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83331" y="5669048"/>
            <a:ext cx="7272808" cy="365125"/>
          </a:xfrm>
        </p:spPr>
        <p:txBody>
          <a:bodyPr/>
          <a:lstStyle/>
          <a:p>
            <a:pPr algn="ctr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MAYO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</a:p>
        </p:txBody>
      </p:sp>
      <p:graphicFrame>
        <p:nvGraphicFramePr>
          <p:cNvPr id="6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9205523"/>
              </p:ext>
            </p:extLst>
          </p:nvPr>
        </p:nvGraphicFramePr>
        <p:xfrm>
          <a:off x="414336" y="1590654"/>
          <a:ext cx="8210799" cy="3803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32817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49642" y="5506501"/>
            <a:ext cx="8033281" cy="265534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5094886"/>
              </p:ext>
            </p:extLst>
          </p:nvPr>
        </p:nvGraphicFramePr>
        <p:xfrm>
          <a:off x="386222" y="2023914"/>
          <a:ext cx="8238916" cy="2945304"/>
        </p:xfrm>
        <a:graphic>
          <a:graphicData uri="http://schemas.openxmlformats.org/drawingml/2006/table">
            <a:tbl>
              <a:tblPr/>
              <a:tblGrid>
                <a:gridCol w="960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48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00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00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00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00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404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94731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6362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69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1.175.524.161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1.215.986.099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40.461.938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423.494.650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47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44.024.807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42.710.600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-1.314.207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17.264.847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47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13.093.670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11.578.457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-1.515.213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2.793.580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47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46.170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84.634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38.464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30.928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47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799.348.553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792.018.553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-7.330.000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270.188.482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47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143.727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145.395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636.782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438,0%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47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2.694.796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1.537.815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-1.156.981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343.028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47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69.825.831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30.746.092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-39.079.739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39.292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47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17.691.318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17.691.318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47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169.745.807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166.284.611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-3.461.196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17.806.933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47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58.899.482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153.178.624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94.279.142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114.390.778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47097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386224" y="5661248"/>
            <a:ext cx="8146217" cy="311150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 RESUMEN POR CAPÍTULOS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8656272"/>
              </p:ext>
            </p:extLst>
          </p:nvPr>
        </p:nvGraphicFramePr>
        <p:xfrm>
          <a:off x="414335" y="1845286"/>
          <a:ext cx="8210800" cy="3285705"/>
        </p:xfrm>
        <a:graphic>
          <a:graphicData uri="http://schemas.openxmlformats.org/drawingml/2006/table">
            <a:tbl>
              <a:tblPr/>
              <a:tblGrid>
                <a:gridCol w="340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08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57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34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34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34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34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0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8978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122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1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DE TRANSPORTES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1.108.353.176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1.152.903.881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44.550.705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415.916.531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0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de Transportes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16.322.177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15.589.020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-733.157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5.876.216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9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de los Ferrocarriles del Estado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138.217.733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128.217.733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-10.000.000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34.635.499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9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Transantiago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56.624.912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25.103.339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-31.521.573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3.173.805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9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Operativa de Control de Tránsito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14.979.665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10.805.549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-4.174.116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1.284.127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9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Fiscalización y Control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11.751.343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10.769.277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-982.066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4.001.979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9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Nacional al Transporte Público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862.718.053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955.633.068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92.915.015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365.384.794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90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Logístico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1.144.778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1.060.614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-84.164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510.678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9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Vialidad y Transporte Urbano: Sectra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6.594.515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5.725.281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-869.234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1.049.433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7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TELECOMUNICACIONES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65.964.847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61.957.806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-4.007.041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7.142.292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7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JUNTA DE AERONÁUTICA CIVIL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1.206.138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1.124.412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-81.726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435.827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51724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3771" y="5779783"/>
            <a:ext cx="8088098" cy="26498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456347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01: SECRETARÍA Y ADMINISTRACIÓN GENERAL DE TRANSPORTE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7033283"/>
              </p:ext>
            </p:extLst>
          </p:nvPr>
        </p:nvGraphicFramePr>
        <p:xfrm>
          <a:off x="563284" y="1834367"/>
          <a:ext cx="7962898" cy="3876675"/>
        </p:xfrm>
        <a:graphic>
          <a:graphicData uri="http://schemas.openxmlformats.org/drawingml/2006/table">
            <a:tbl>
              <a:tblPr/>
              <a:tblGrid>
                <a:gridCol w="7977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7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4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701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77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77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777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777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1442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524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672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16.322.177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15.589.020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-733.157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5.876.216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12.416.403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12.203.902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-212.501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4.923.280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3.169.096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2.634.096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-535.000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600.603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46.170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84.634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38.464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30.928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46.170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84.634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38.464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30.928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Foro Internacional de Transporte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Unión Internacional de Transporte Público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228.002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5277,8%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654.588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617.588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79.523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52.326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52.326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48.814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410.400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410.400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41.040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147.744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145.744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27.582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68890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75545" y="5445224"/>
            <a:ext cx="8240279" cy="277793"/>
          </a:xfrm>
        </p:spPr>
        <p:txBody>
          <a:bodyPr/>
          <a:lstStyle/>
          <a:p>
            <a:r>
              <a:rPr lang="es-CL" sz="1100" b="1" dirty="0"/>
              <a:t>Fuente</a:t>
            </a:r>
            <a:r>
              <a:rPr lang="es-CL" sz="110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02: EMPRESA DE LOS FERROCARRILES DEL ESTADO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6921129"/>
              </p:ext>
            </p:extLst>
          </p:nvPr>
        </p:nvGraphicFramePr>
        <p:xfrm>
          <a:off x="414340" y="1842318"/>
          <a:ext cx="8201484" cy="3386885"/>
        </p:xfrm>
        <a:graphic>
          <a:graphicData uri="http://schemas.openxmlformats.org/drawingml/2006/table">
            <a:tbl>
              <a:tblPr/>
              <a:tblGrid>
                <a:gridCol w="8216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5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5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501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16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16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16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168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583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9423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482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492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138.217.733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128.217.733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-10.000.000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34.635.499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42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42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42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79.424.851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69.424.851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-10.000.000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14.527.068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42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79.424.851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69.424.851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-10.000.000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14.527.068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42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Ferrocarril Arica La Paz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1.539.000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1.539.000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42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Inversiones  Plan Trienal 2020-2022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35.377.136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25.377.136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-10.000.000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42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Mantención Infraestructura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25.275.133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25.275.133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8.782.540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42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Inversiones en Infraestructura Existente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17.233.582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17.233.582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5.744.528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42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58.791.882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58.791.882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20.108.125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42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4.814.273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4.814.273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1.444.358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42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53.977.609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53.977.609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18.663.767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63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11682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3339</Words>
  <Application>Microsoft Office PowerPoint</Application>
  <PresentationFormat>Presentación en pantalla (4:3)</PresentationFormat>
  <Paragraphs>1859</Paragraphs>
  <Slides>17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0" baseType="lpstr">
      <vt:lpstr>Arial</vt:lpstr>
      <vt:lpstr>Calibri</vt:lpstr>
      <vt:lpstr>Tema de Office</vt:lpstr>
      <vt:lpstr>EJECUCIÓN ACUMULADA DE GASTOS PRESUPUESTARIOS AL MES DE MAYO DE 2020 PARTIDA 19: MINISTERIO DE TRANSPORTES Y TELECOMUNICACIONES</vt:lpstr>
      <vt:lpstr>Presentación de PowerPoint</vt:lpstr>
      <vt:lpstr>Presentación de PowerPoint</vt:lpstr>
      <vt:lpstr>Presentación de PowerPoint</vt:lpstr>
      <vt:lpstr>Presentación de PowerPoint</vt:lpstr>
      <vt:lpstr>EJECUCIÓN ACUMULADA DE GASTOS A MAYO DE 2020  PARTIDA 19 MINISTERIO DE TRANSPORTES Y TELECOMUNICACIONES</vt:lpstr>
      <vt:lpstr>EJECUCIÓN ACUMULADA DE GASTOS A MAYO DE 2020  PARTIDA 19 RESUMEN POR CAPÍTULOS</vt:lpstr>
      <vt:lpstr>EJECUCIÓN ACUMULADA DE GASTOS A MAYO DE 2020  PARTIDA 19. CAPÍTULO 01. PROGRAMA 01: SECRETARÍA Y ADMINISTRACIÓN GENERAL DE TRANSPORTE</vt:lpstr>
      <vt:lpstr>EJECUCIÓN ACUMULADA DE GASTOS A MAYO DE 2020  PARTIDA 19. CAPÍTULO 01. PROGRAMA 02: EMPRESA DE LOS FERROCARRILES DEL ESTADO</vt:lpstr>
      <vt:lpstr>EJECUCIÓN ACUMULADA DE GASTOS A MAYO DE 2020  PARTIDA 19. CAPÍTULO 01. PROGRAMA 03: TRANSANTIAGO</vt:lpstr>
      <vt:lpstr>EJECUCIÓN ACUMULADA DE GASTOS A MAYO DE 2020  PARTIDA 19. CAPÍTULO 01. PROGRAMA 04: UNIDAD OPERATIVA DE CONTROL DE TRÁNSITO</vt:lpstr>
      <vt:lpstr>EJECUCIÓN ACUMULADA DE GASTOS A MAYO DE 2020  PARTIDA 19. CAPÍTULO 01. PROGRAMA 05: FISCALIZACIÓN Y CONTROL</vt:lpstr>
      <vt:lpstr>EJECUCIÓN ACUMULADA DE GASTOS A MAYO DE 2020  PARTIDA 19. CAPÍTULO 01. PROGRAMA 06: SUBSIDIO NACIONAL AL TRANSPORTE PÚBLICO</vt:lpstr>
      <vt:lpstr>EJECUCIÓN ACUMULADA DE GASTOS A MAYO DE 2020  PARTIDA 19. CAPÍTULO 01. PROGRAMA 07: PROGRAMA DESARROLLO LOGÍSTICO</vt:lpstr>
      <vt:lpstr>EJECUCIÓN ACUMULADA DE GASTOS A MAYO DE 2020  PARTIDA 19. CAPÍTULO 01. PROGRAMA 08: PROGRAMA DE VIALIDAD Y TRANSPORTE URBANO: SECTRA</vt:lpstr>
      <vt:lpstr>EJECUCIÓN ACUMULADA DE GASTOS A MAYO DE 2020  PARTIDA 19. CAPÍTULO 02. PROGRAMA 01: SUBSECRETARÍA DE TELECOMUNICACIONES</vt:lpstr>
      <vt:lpstr>EJECUCIÓN ACUMULADA DE GASTOS A MAYO DE 2020  PARTIDA 19. CAPÍTULO 03. PROGRAMA 01: JUNTA DE AERONÁUTICA CIVIL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Presupuesto</cp:lastModifiedBy>
  <cp:revision>7</cp:revision>
  <dcterms:created xsi:type="dcterms:W3CDTF">2020-01-06T14:24:22Z</dcterms:created>
  <dcterms:modified xsi:type="dcterms:W3CDTF">2020-09-14T19:12:08Z</dcterms:modified>
</cp:coreProperties>
</file>