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Vigente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66-499E-AC3E-9DA12E742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66-499E-AC3E-9DA12E742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66-499E-AC3E-9DA12E7421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66-499E-AC3E-9DA12E7421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66-499E-AC3E-9DA12E7421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152970424</c:v>
                </c:pt>
                <c:pt idx="1">
                  <c:v>442669895</c:v>
                </c:pt>
                <c:pt idx="2">
                  <c:v>823918724</c:v>
                </c:pt>
                <c:pt idx="3">
                  <c:v>1557677212</c:v>
                </c:pt>
                <c:pt idx="4" formatCode="#,##0">
                  <c:v>38235973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66-499E-AC3E-9DA12E742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40821416014611E-2"/>
          <c:y val="0.81991478707437981"/>
          <c:w val="0.85970008421844468"/>
          <c:h val="0.15840499612345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3-49F5-B5BE-8702D02006BF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3-49F5-B5BE-8702D02006BF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3-49F5-B5BE-8702D02006BF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3-49F5-B5BE-8702D02006BF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3-49F5-B5BE-8702D02006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3-49F5-B5BE-8702D02006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2018- 2019 - 2020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4-4170-9BD4-69BDFF2D2729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4-4170-9BD4-69BDFF2D2729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54-4170-9BD4-69BDFF2D2729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54-4170-9BD4-69BDFF2D2729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54-4170-9BD4-69BDFF2D2729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54-4170-9BD4-69BDFF2D2729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54-4170-9BD4-69BDFF2D2729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54-4170-9BD4-69BDFF2D27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18'!$D$31:$H$31</c:f>
              <c:numCache>
                <c:formatCode>0.0%</c:formatCode>
                <c:ptCount val="5"/>
                <c:pt idx="0">
                  <c:v>3.7889061600072542E-2</c:v>
                </c:pt>
                <c:pt idx="1">
                  <c:v>6.1304216727145394E-2</c:v>
                </c:pt>
                <c:pt idx="2">
                  <c:v>8.4761043958671928E-2</c:v>
                </c:pt>
                <c:pt idx="3">
                  <c:v>6.9932576854724496E-2</c:v>
                </c:pt>
                <c:pt idx="4">
                  <c:v>7.6106367321852914E-2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54-4170-9BD4-69BDFF2D27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2018 - 2019 - 2020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303363242385387E-2"/>
          <c:y val="0.12279158739624951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8C-44AE-96CA-4AC5F2E1E6BF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8C-44AE-96CA-4AC5F2E1E6BF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7142051168837538E-2"/>
                  <c:y val="-4.084222058587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8C-44AE-96CA-4AC5F2E1E6BF}"/>
                </c:ext>
              </c:extLst>
            </c:dLbl>
            <c:dLbl>
              <c:idx val="1"/>
              <c:layout>
                <c:manualLayout>
                  <c:x val="-5.0186982441148324E-2"/>
                  <c:y val="-4.507032965888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8C-44AE-96CA-4AC5F2E1E6BF}"/>
                </c:ext>
              </c:extLst>
            </c:dLbl>
            <c:dLbl>
              <c:idx val="2"/>
              <c:layout>
                <c:manualLayout>
                  <c:x val="-4.7748031496063027E-2"/>
                  <c:y val="-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8C-44AE-96CA-4AC5F2E1E6BF}"/>
                </c:ext>
              </c:extLst>
            </c:dLbl>
            <c:dLbl>
              <c:idx val="3"/>
              <c:layout>
                <c:manualLayout>
                  <c:x val="-5.1679586563307456E-2"/>
                  <c:y val="-4.040405208970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8C-44AE-96CA-4AC5F2E1E6BF}"/>
                </c:ext>
              </c:extLst>
            </c:dLbl>
            <c:dLbl>
              <c:idx val="4"/>
              <c:layout>
                <c:manualLayout>
                  <c:x val="-7.2351421188630569E-2"/>
                  <c:y val="-2.2038573867110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8C-44AE-96CA-4AC5F2E1E6BF}"/>
                </c:ext>
              </c:extLst>
            </c:dLbl>
            <c:dLbl>
              <c:idx val="5"/>
              <c:layout>
                <c:manualLayout>
                  <c:x val="-3.7209302325581471E-2"/>
                  <c:y val="4.040405208970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8C-44AE-96CA-4AC5F2E1E6BF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8C-44AE-96CA-4AC5F2E1E6BF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8C-44AE-96CA-4AC5F2E1E6BF}"/>
                </c:ext>
              </c:extLst>
            </c:dLbl>
            <c:dLbl>
              <c:idx val="8"/>
              <c:layout>
                <c:manualLayout>
                  <c:x val="-3.514211886304925E-2"/>
                  <c:y val="3.673095644518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8C-44AE-96CA-4AC5F2E1E6BF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8C-44AE-96CA-4AC5F2E1E6BF}"/>
                </c:ext>
              </c:extLst>
            </c:dLbl>
            <c:dLbl>
              <c:idx val="10"/>
              <c:layout>
                <c:manualLayout>
                  <c:x val="-2.68733850129198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48C-44AE-96CA-4AC5F2E1E6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18'!$D$25:$H$25</c:f>
              <c:numCache>
                <c:formatCode>0.0%</c:formatCode>
                <c:ptCount val="5"/>
                <c:pt idx="0">
                  <c:v>3.7889061600072542E-2</c:v>
                </c:pt>
                <c:pt idx="1">
                  <c:v>9.9193278327217943E-2</c:v>
                </c:pt>
                <c:pt idx="2">
                  <c:v>0.18336291878350555</c:v>
                </c:pt>
                <c:pt idx="3">
                  <c:v>0.25347509633798904</c:v>
                </c:pt>
                <c:pt idx="4">
                  <c:v>0.36888009433878077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48C-44AE-96CA-4AC5F2E1E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06-07-2020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06-07-2020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MAYO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18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39551" y="1556792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8F2FA92-AABE-4F30-AE87-F8D3C6058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75794"/>
              </p:ext>
            </p:extLst>
          </p:nvPr>
        </p:nvGraphicFramePr>
        <p:xfrm>
          <a:off x="539552" y="1844824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11546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20630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0033949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734162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23664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920924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060356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921014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6826682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671505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3457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793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23.306.427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-6.082.819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2.295.268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102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1.821.175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959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-221.709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204.235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78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830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834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9.344.697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-5.809.916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81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9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6.388.856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-5.809.916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765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1.341.422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873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1.341.422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43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1.341.422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009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268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839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73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8AE760-0EE6-497A-9707-DA9E2E8FB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83423"/>
              </p:ext>
            </p:extLst>
          </p:nvPr>
        </p:nvGraphicFramePr>
        <p:xfrm>
          <a:off x="539551" y="1835957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846703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911369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1307843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969521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91610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220655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55182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3861150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521009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23044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125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550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38.573.292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10.111.798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10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6.614.829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-374.733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2.731.281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70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1.878.436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-193.835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14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037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60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59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87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028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029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55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4.375.457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482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4.375.457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212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240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39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948743-0644-4376-B675-7F4D6E807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008880"/>
              </p:ext>
            </p:extLst>
          </p:nvPr>
        </p:nvGraphicFramePr>
        <p:xfrm>
          <a:off x="549952" y="1639767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1003592942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1456991226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1145031263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1018795097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018068597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059982593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791508322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722300920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453914176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2381377656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84806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57716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89.692.915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-14.938.956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16.375.828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3275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3.502.459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-119.483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1.436.028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83114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217.452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128.617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61574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1047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61756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5286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30602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61.679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616790,0%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616790,0%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568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61.679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616790,0%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616790,0%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2055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0929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7144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18355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10.539.515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1.834.654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2.925.614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38142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10.539.515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1.834.654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2.925.614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7547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3.121.778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6425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3.121.778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17338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52.106.796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11.380.463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8.336.415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0876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52.066.796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11.340.463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8.336.415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9453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486.957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4426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15216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486.267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18101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44.118.829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11.340.463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6.726.595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56563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394.533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42922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199.016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0626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42.853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0932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0293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838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8676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92283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5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9805"/>
            <a:ext cx="797340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5CAE5F-EC16-49E7-A588-718D7714A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99459"/>
              </p:ext>
            </p:extLst>
          </p:nvPr>
        </p:nvGraphicFramePr>
        <p:xfrm>
          <a:off x="555696" y="1674762"/>
          <a:ext cx="7959654" cy="3975599"/>
        </p:xfrm>
        <a:graphic>
          <a:graphicData uri="http://schemas.openxmlformats.org/drawingml/2006/table">
            <a:tbl>
              <a:tblPr/>
              <a:tblGrid>
                <a:gridCol w="266745">
                  <a:extLst>
                    <a:ext uri="{9D8B030D-6E8A-4147-A177-3AD203B41FA5}">
                      <a16:colId xmlns:a16="http://schemas.microsoft.com/office/drawing/2014/main" val="3952214221"/>
                    </a:ext>
                  </a:extLst>
                </a:gridCol>
                <a:gridCol w="266745">
                  <a:extLst>
                    <a:ext uri="{9D8B030D-6E8A-4147-A177-3AD203B41FA5}">
                      <a16:colId xmlns:a16="http://schemas.microsoft.com/office/drawing/2014/main" val="552648141"/>
                    </a:ext>
                  </a:extLst>
                </a:gridCol>
                <a:gridCol w="266745">
                  <a:extLst>
                    <a:ext uri="{9D8B030D-6E8A-4147-A177-3AD203B41FA5}">
                      <a16:colId xmlns:a16="http://schemas.microsoft.com/office/drawing/2014/main" val="8623337"/>
                    </a:ext>
                  </a:extLst>
                </a:gridCol>
                <a:gridCol w="3008876">
                  <a:extLst>
                    <a:ext uri="{9D8B030D-6E8A-4147-A177-3AD203B41FA5}">
                      <a16:colId xmlns:a16="http://schemas.microsoft.com/office/drawing/2014/main" val="836708404"/>
                    </a:ext>
                  </a:extLst>
                </a:gridCol>
                <a:gridCol w="714875">
                  <a:extLst>
                    <a:ext uri="{9D8B030D-6E8A-4147-A177-3AD203B41FA5}">
                      <a16:colId xmlns:a16="http://schemas.microsoft.com/office/drawing/2014/main" val="1817632184"/>
                    </a:ext>
                  </a:extLst>
                </a:gridCol>
                <a:gridCol w="714875">
                  <a:extLst>
                    <a:ext uri="{9D8B030D-6E8A-4147-A177-3AD203B41FA5}">
                      <a16:colId xmlns:a16="http://schemas.microsoft.com/office/drawing/2014/main" val="4121839288"/>
                    </a:ext>
                  </a:extLst>
                </a:gridCol>
                <a:gridCol w="714875">
                  <a:extLst>
                    <a:ext uri="{9D8B030D-6E8A-4147-A177-3AD203B41FA5}">
                      <a16:colId xmlns:a16="http://schemas.microsoft.com/office/drawing/2014/main" val="1705955213"/>
                    </a:ext>
                  </a:extLst>
                </a:gridCol>
                <a:gridCol w="714875">
                  <a:extLst>
                    <a:ext uri="{9D8B030D-6E8A-4147-A177-3AD203B41FA5}">
                      <a16:colId xmlns:a16="http://schemas.microsoft.com/office/drawing/2014/main" val="2996638286"/>
                    </a:ext>
                  </a:extLst>
                </a:gridCol>
                <a:gridCol w="650856">
                  <a:extLst>
                    <a:ext uri="{9D8B030D-6E8A-4147-A177-3AD203B41FA5}">
                      <a16:colId xmlns:a16="http://schemas.microsoft.com/office/drawing/2014/main" val="993403376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31477173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462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539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74.464.472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-4.742.881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22.393.671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17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3.617.055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7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99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4.692.320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38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4.692.320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977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45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231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819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74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34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25.324.968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2.601.093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8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25.324.968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2.601.093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507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77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060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86777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13.417.675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12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13.417.675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0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5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9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73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130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21.281.791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12.056.917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14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601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459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75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520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6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5698" y="740883"/>
            <a:ext cx="787738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A907C2-417F-4735-8AF1-0208D8EE7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68219"/>
              </p:ext>
            </p:extLst>
          </p:nvPr>
        </p:nvGraphicFramePr>
        <p:xfrm>
          <a:off x="585698" y="1680896"/>
          <a:ext cx="7886701" cy="423408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012519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008140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6025110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821922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97854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947571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6962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635960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7881993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9556742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15627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3788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52.767.352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-3.877.862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23.592.771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295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2.778.426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9412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405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17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69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001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37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734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18.075.017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4.095.520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674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18.075.017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4.095.520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83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7.041.985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39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7.041.985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249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7.041.985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429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14.045.598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-4.450.646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11.092.874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07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14.005.598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-4.490.646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11.092.874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008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714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450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95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079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2.417.600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32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6.117.325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-4.500.197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4.763.195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72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77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940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658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2.974.543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50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86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44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31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28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EAD3BAB-FE09-447D-94DC-22B0345AE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33599"/>
              </p:ext>
            </p:extLst>
          </p:nvPr>
        </p:nvGraphicFramePr>
        <p:xfrm>
          <a:off x="557673" y="1701635"/>
          <a:ext cx="7886701" cy="42166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42723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799911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5042851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973864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57592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12544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04096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760337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6598325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03848724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9436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964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127.307.684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-19.502.695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38.929.704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893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3.507.309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-192.011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1.496.981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96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64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19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10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93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929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17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4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0346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14.908.322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4.690.523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88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14.908.322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4.690.523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77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18.303.615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42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18.303.615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44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18.303.615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29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59.214.109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-18.851.881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14.299.745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82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59.134.109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-18.931.881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14.299.745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68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84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4.120.217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20.837.464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-18.931.881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2.962.598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438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95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780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4.561.441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3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1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11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65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231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17064"/>
            <a:ext cx="7718407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4DFB5F3-CC3C-452B-86C8-19D1161E7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92182"/>
              </p:ext>
            </p:extLst>
          </p:nvPr>
        </p:nvGraphicFramePr>
        <p:xfrm>
          <a:off x="530596" y="1583273"/>
          <a:ext cx="7713810" cy="4351325"/>
        </p:xfrm>
        <a:graphic>
          <a:graphicData uri="http://schemas.openxmlformats.org/drawingml/2006/table">
            <a:tbl>
              <a:tblPr/>
              <a:tblGrid>
                <a:gridCol w="258506">
                  <a:extLst>
                    <a:ext uri="{9D8B030D-6E8A-4147-A177-3AD203B41FA5}">
                      <a16:colId xmlns:a16="http://schemas.microsoft.com/office/drawing/2014/main" val="1910982548"/>
                    </a:ext>
                  </a:extLst>
                </a:gridCol>
                <a:gridCol w="258506">
                  <a:extLst>
                    <a:ext uri="{9D8B030D-6E8A-4147-A177-3AD203B41FA5}">
                      <a16:colId xmlns:a16="http://schemas.microsoft.com/office/drawing/2014/main" val="3846239566"/>
                    </a:ext>
                  </a:extLst>
                </a:gridCol>
                <a:gridCol w="258506">
                  <a:extLst>
                    <a:ext uri="{9D8B030D-6E8A-4147-A177-3AD203B41FA5}">
                      <a16:colId xmlns:a16="http://schemas.microsoft.com/office/drawing/2014/main" val="1499412776"/>
                    </a:ext>
                  </a:extLst>
                </a:gridCol>
                <a:gridCol w="2915944">
                  <a:extLst>
                    <a:ext uri="{9D8B030D-6E8A-4147-A177-3AD203B41FA5}">
                      <a16:colId xmlns:a16="http://schemas.microsoft.com/office/drawing/2014/main" val="628309634"/>
                    </a:ext>
                  </a:extLst>
                </a:gridCol>
                <a:gridCol w="692795">
                  <a:extLst>
                    <a:ext uri="{9D8B030D-6E8A-4147-A177-3AD203B41FA5}">
                      <a16:colId xmlns:a16="http://schemas.microsoft.com/office/drawing/2014/main" val="12199645"/>
                    </a:ext>
                  </a:extLst>
                </a:gridCol>
                <a:gridCol w="692795">
                  <a:extLst>
                    <a:ext uri="{9D8B030D-6E8A-4147-A177-3AD203B41FA5}">
                      <a16:colId xmlns:a16="http://schemas.microsoft.com/office/drawing/2014/main" val="892260010"/>
                    </a:ext>
                  </a:extLst>
                </a:gridCol>
                <a:gridCol w="692795">
                  <a:extLst>
                    <a:ext uri="{9D8B030D-6E8A-4147-A177-3AD203B41FA5}">
                      <a16:colId xmlns:a16="http://schemas.microsoft.com/office/drawing/2014/main" val="228154492"/>
                    </a:ext>
                  </a:extLst>
                </a:gridCol>
                <a:gridCol w="692795">
                  <a:extLst>
                    <a:ext uri="{9D8B030D-6E8A-4147-A177-3AD203B41FA5}">
                      <a16:colId xmlns:a16="http://schemas.microsoft.com/office/drawing/2014/main" val="909488043"/>
                    </a:ext>
                  </a:extLst>
                </a:gridCol>
                <a:gridCol w="630754">
                  <a:extLst>
                    <a:ext uri="{9D8B030D-6E8A-4147-A177-3AD203B41FA5}">
                      <a16:colId xmlns:a16="http://schemas.microsoft.com/office/drawing/2014/main" val="2497270973"/>
                    </a:ext>
                  </a:extLst>
                </a:gridCol>
                <a:gridCol w="620414">
                  <a:extLst>
                    <a:ext uri="{9D8B030D-6E8A-4147-A177-3AD203B41FA5}">
                      <a16:colId xmlns:a16="http://schemas.microsoft.com/office/drawing/2014/main" val="872794698"/>
                    </a:ext>
                  </a:extLst>
                </a:gridCol>
              </a:tblGrid>
              <a:tr h="119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273119"/>
                  </a:ext>
                </a:extLst>
              </a:tr>
              <a:tr h="366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75859"/>
                  </a:ext>
                </a:extLst>
              </a:tr>
              <a:tr h="1570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195.792.536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-33.396.668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91.561.955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9128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7.553.194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-88.148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3.403.243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27387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727.155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-141.092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361.735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56001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65.061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65.061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36079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65.061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65.061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428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137.710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1377100,0%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38252,8%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9633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5736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137.710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1377100,0%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1377100,0%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36620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-89.444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8254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-82.669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3190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0069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3904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34.938.757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1.576.592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9.300.130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47120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34.938.757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1.576.592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9.300.130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5468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42.177.205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-28.095.407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29.885.406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6740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42.177.205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-28.095.407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29.885.406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90596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42.177.205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-28.095.407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29.885.406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9262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110.239.868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-6.624.580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48.429.778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0876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109.714.065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-7.150.383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48.429.778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80048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71.594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4189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10.440.780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62631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25.337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7966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16.354.820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-7.150.383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9.210.476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1675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17.528.623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2217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54.312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01564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1.386.474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2254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1.032.582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63885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8.679.600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9247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8158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5452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63150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9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7" y="702289"/>
            <a:ext cx="764422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34FAC22-9564-4A05-A311-5AEEA4EC3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15741"/>
              </p:ext>
            </p:extLst>
          </p:nvPr>
        </p:nvGraphicFramePr>
        <p:xfrm>
          <a:off x="528176" y="1584656"/>
          <a:ext cx="7622490" cy="4351346"/>
        </p:xfrm>
        <a:graphic>
          <a:graphicData uri="http://schemas.openxmlformats.org/drawingml/2006/table">
            <a:tbl>
              <a:tblPr/>
              <a:tblGrid>
                <a:gridCol w="255445">
                  <a:extLst>
                    <a:ext uri="{9D8B030D-6E8A-4147-A177-3AD203B41FA5}">
                      <a16:colId xmlns:a16="http://schemas.microsoft.com/office/drawing/2014/main" val="3687528514"/>
                    </a:ext>
                  </a:extLst>
                </a:gridCol>
                <a:gridCol w="255445">
                  <a:extLst>
                    <a:ext uri="{9D8B030D-6E8A-4147-A177-3AD203B41FA5}">
                      <a16:colId xmlns:a16="http://schemas.microsoft.com/office/drawing/2014/main" val="2301313224"/>
                    </a:ext>
                  </a:extLst>
                </a:gridCol>
                <a:gridCol w="255445">
                  <a:extLst>
                    <a:ext uri="{9D8B030D-6E8A-4147-A177-3AD203B41FA5}">
                      <a16:colId xmlns:a16="http://schemas.microsoft.com/office/drawing/2014/main" val="3830854306"/>
                    </a:ext>
                  </a:extLst>
                </a:gridCol>
                <a:gridCol w="2881423">
                  <a:extLst>
                    <a:ext uri="{9D8B030D-6E8A-4147-A177-3AD203B41FA5}">
                      <a16:colId xmlns:a16="http://schemas.microsoft.com/office/drawing/2014/main" val="1003054052"/>
                    </a:ext>
                  </a:extLst>
                </a:gridCol>
                <a:gridCol w="684594">
                  <a:extLst>
                    <a:ext uri="{9D8B030D-6E8A-4147-A177-3AD203B41FA5}">
                      <a16:colId xmlns:a16="http://schemas.microsoft.com/office/drawing/2014/main" val="2259107024"/>
                    </a:ext>
                  </a:extLst>
                </a:gridCol>
                <a:gridCol w="684594">
                  <a:extLst>
                    <a:ext uri="{9D8B030D-6E8A-4147-A177-3AD203B41FA5}">
                      <a16:colId xmlns:a16="http://schemas.microsoft.com/office/drawing/2014/main" val="2303000820"/>
                    </a:ext>
                  </a:extLst>
                </a:gridCol>
                <a:gridCol w="684594">
                  <a:extLst>
                    <a:ext uri="{9D8B030D-6E8A-4147-A177-3AD203B41FA5}">
                      <a16:colId xmlns:a16="http://schemas.microsoft.com/office/drawing/2014/main" val="179166774"/>
                    </a:ext>
                  </a:extLst>
                </a:gridCol>
                <a:gridCol w="684594">
                  <a:extLst>
                    <a:ext uri="{9D8B030D-6E8A-4147-A177-3AD203B41FA5}">
                      <a16:colId xmlns:a16="http://schemas.microsoft.com/office/drawing/2014/main" val="3401254918"/>
                    </a:ext>
                  </a:extLst>
                </a:gridCol>
                <a:gridCol w="623287">
                  <a:extLst>
                    <a:ext uri="{9D8B030D-6E8A-4147-A177-3AD203B41FA5}">
                      <a16:colId xmlns:a16="http://schemas.microsoft.com/office/drawing/2014/main" val="3225253420"/>
                    </a:ext>
                  </a:extLst>
                </a:gridCol>
                <a:gridCol w="613069">
                  <a:extLst>
                    <a:ext uri="{9D8B030D-6E8A-4147-A177-3AD203B41FA5}">
                      <a16:colId xmlns:a16="http://schemas.microsoft.com/office/drawing/2014/main" val="788948539"/>
                    </a:ext>
                  </a:extLst>
                </a:gridCol>
              </a:tblGrid>
              <a:tr h="116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022398"/>
                  </a:ext>
                </a:extLst>
              </a:tr>
              <a:tr h="356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51964"/>
                  </a:ext>
                </a:extLst>
              </a:tr>
              <a:tr h="152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98.779.274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-15.286.399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46.635.060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8619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4.552.858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16194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395.983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-76.833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156.189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47726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2299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89883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32580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4616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1.620.999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-1.621.678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5368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7528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1.173.549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-1.615.543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9237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70870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66507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15.345.095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2.706.264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3.165.833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19545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15.345.095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2.706.264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3.165.833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5993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25.844.867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-7.365.618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17.967.197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2840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25.844.867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-7.365.618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17.967.197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5107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17.967.197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5602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50.974.865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-8.892.020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23.438.752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88444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50.934.865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-8.932.020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23.438.752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3870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79931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47867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5.551.281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24594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3664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11.276.657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-4.432.020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7.223.049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89231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16.704.890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8.305.690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8346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1792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45.498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72349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249.621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13403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7.088.335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2.060.765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45534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38566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45949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45633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6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05635A7-307B-4C51-B83B-B1BC2F9B2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38428"/>
              </p:ext>
            </p:extLst>
          </p:nvPr>
        </p:nvGraphicFramePr>
        <p:xfrm>
          <a:off x="518864" y="1628800"/>
          <a:ext cx="7996485" cy="4107221"/>
        </p:xfrm>
        <a:graphic>
          <a:graphicData uri="http://schemas.openxmlformats.org/drawingml/2006/table">
            <a:tbl>
              <a:tblPr/>
              <a:tblGrid>
                <a:gridCol w="267979">
                  <a:extLst>
                    <a:ext uri="{9D8B030D-6E8A-4147-A177-3AD203B41FA5}">
                      <a16:colId xmlns:a16="http://schemas.microsoft.com/office/drawing/2014/main" val="1850062602"/>
                    </a:ext>
                  </a:extLst>
                </a:gridCol>
                <a:gridCol w="267979">
                  <a:extLst>
                    <a:ext uri="{9D8B030D-6E8A-4147-A177-3AD203B41FA5}">
                      <a16:colId xmlns:a16="http://schemas.microsoft.com/office/drawing/2014/main" val="52925992"/>
                    </a:ext>
                  </a:extLst>
                </a:gridCol>
                <a:gridCol w="267979">
                  <a:extLst>
                    <a:ext uri="{9D8B030D-6E8A-4147-A177-3AD203B41FA5}">
                      <a16:colId xmlns:a16="http://schemas.microsoft.com/office/drawing/2014/main" val="2634675284"/>
                    </a:ext>
                  </a:extLst>
                </a:gridCol>
                <a:gridCol w="3022799">
                  <a:extLst>
                    <a:ext uri="{9D8B030D-6E8A-4147-A177-3AD203B41FA5}">
                      <a16:colId xmlns:a16="http://schemas.microsoft.com/office/drawing/2014/main" val="1360717052"/>
                    </a:ext>
                  </a:extLst>
                </a:gridCol>
                <a:gridCol w="718183">
                  <a:extLst>
                    <a:ext uri="{9D8B030D-6E8A-4147-A177-3AD203B41FA5}">
                      <a16:colId xmlns:a16="http://schemas.microsoft.com/office/drawing/2014/main" val="1965720357"/>
                    </a:ext>
                  </a:extLst>
                </a:gridCol>
                <a:gridCol w="718183">
                  <a:extLst>
                    <a:ext uri="{9D8B030D-6E8A-4147-A177-3AD203B41FA5}">
                      <a16:colId xmlns:a16="http://schemas.microsoft.com/office/drawing/2014/main" val="456518591"/>
                    </a:ext>
                  </a:extLst>
                </a:gridCol>
                <a:gridCol w="718183">
                  <a:extLst>
                    <a:ext uri="{9D8B030D-6E8A-4147-A177-3AD203B41FA5}">
                      <a16:colId xmlns:a16="http://schemas.microsoft.com/office/drawing/2014/main" val="3314558134"/>
                    </a:ext>
                  </a:extLst>
                </a:gridCol>
                <a:gridCol w="718183">
                  <a:extLst>
                    <a:ext uri="{9D8B030D-6E8A-4147-A177-3AD203B41FA5}">
                      <a16:colId xmlns:a16="http://schemas.microsoft.com/office/drawing/2014/main" val="427673104"/>
                    </a:ext>
                  </a:extLst>
                </a:gridCol>
                <a:gridCol w="653868">
                  <a:extLst>
                    <a:ext uri="{9D8B030D-6E8A-4147-A177-3AD203B41FA5}">
                      <a16:colId xmlns:a16="http://schemas.microsoft.com/office/drawing/2014/main" val="3880914509"/>
                    </a:ext>
                  </a:extLst>
                </a:gridCol>
                <a:gridCol w="643149">
                  <a:extLst>
                    <a:ext uri="{9D8B030D-6E8A-4147-A177-3AD203B41FA5}">
                      <a16:colId xmlns:a16="http://schemas.microsoft.com/office/drawing/2014/main" val="14290024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813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821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194.615.337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-29.334.502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106.381.741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94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5.021.741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-180.663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2.054.846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9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-161.299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342.228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393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2316820,0%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2316820,0%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1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2316820,0%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2316820,0%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05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286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414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05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29.046.589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10.845.707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838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29.046.589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10.845.707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1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917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17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59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91.616.670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-29.211.599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46.633.627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289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91.536.670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-29.291.599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46.633.627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126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81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12.546.435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25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167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8.678.160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77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19.473.708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-15.291.599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39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253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2.639.957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02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72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7.824.332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96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539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129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6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95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B629455-5893-48A3-A6BA-DFA8C4BD2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26033"/>
              </p:ext>
            </p:extLst>
          </p:nvPr>
        </p:nvGraphicFramePr>
        <p:xfrm>
          <a:off x="547816" y="1703540"/>
          <a:ext cx="7967535" cy="4234085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1382915635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1731521383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1269747406"/>
                    </a:ext>
                  </a:extLst>
                </a:gridCol>
                <a:gridCol w="3011855">
                  <a:extLst>
                    <a:ext uri="{9D8B030D-6E8A-4147-A177-3AD203B41FA5}">
                      <a16:colId xmlns:a16="http://schemas.microsoft.com/office/drawing/2014/main" val="1501567730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898616472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320634349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1803921469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584281628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369269946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3468934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2064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5274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318.184.999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-69.665.233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116.270.418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030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12.277.031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5.082.367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47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69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3329100,0%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3329100,0%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743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3329100,0%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3329100,0%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72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675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550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27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33.885.894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-355.602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7.531.178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76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33.885.894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-355.602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7.531.178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88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53.539.756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-46.222.983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16.470.314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86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53.539.756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-46.222.983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16.470.314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05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53.539.756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-46.222.983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16.470.314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217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217.966.327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-22.816.141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86.578.232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35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217.874.783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-22.907.685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86.578.232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85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66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41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17.300.555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293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700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10.670.638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41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74.410.075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-9.442.672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44.244.347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02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965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3.327.212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38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94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35.648.927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-13.465.013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9.837.425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954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8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46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977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33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70607"/>
              </p:ext>
            </p:extLst>
          </p:nvPr>
        </p:nvGraphicFramePr>
        <p:xfrm>
          <a:off x="413996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383254"/>
              </p:ext>
            </p:extLst>
          </p:nvPr>
        </p:nvGraphicFramePr>
        <p:xfrm>
          <a:off x="4644004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32070"/>
            <a:ext cx="798717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28176" y="1325936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9C6338-E560-4986-A181-3DFC33169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94666"/>
              </p:ext>
            </p:extLst>
          </p:nvPr>
        </p:nvGraphicFramePr>
        <p:xfrm>
          <a:off x="528176" y="1660667"/>
          <a:ext cx="7987174" cy="4234085"/>
        </p:xfrm>
        <a:graphic>
          <a:graphicData uri="http://schemas.openxmlformats.org/drawingml/2006/table">
            <a:tbl>
              <a:tblPr/>
              <a:tblGrid>
                <a:gridCol w="267667">
                  <a:extLst>
                    <a:ext uri="{9D8B030D-6E8A-4147-A177-3AD203B41FA5}">
                      <a16:colId xmlns:a16="http://schemas.microsoft.com/office/drawing/2014/main" val="4074283585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3022523896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2851039599"/>
                    </a:ext>
                  </a:extLst>
                </a:gridCol>
                <a:gridCol w="3019279">
                  <a:extLst>
                    <a:ext uri="{9D8B030D-6E8A-4147-A177-3AD203B41FA5}">
                      <a16:colId xmlns:a16="http://schemas.microsoft.com/office/drawing/2014/main" val="350649392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516082457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56297564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2759861442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1577972296"/>
                    </a:ext>
                  </a:extLst>
                </a:gridCol>
                <a:gridCol w="653106">
                  <a:extLst>
                    <a:ext uri="{9D8B030D-6E8A-4147-A177-3AD203B41FA5}">
                      <a16:colId xmlns:a16="http://schemas.microsoft.com/office/drawing/2014/main" val="369908612"/>
                    </a:ext>
                  </a:extLst>
                </a:gridCol>
                <a:gridCol w="642400">
                  <a:extLst>
                    <a:ext uri="{9D8B030D-6E8A-4147-A177-3AD203B41FA5}">
                      <a16:colId xmlns:a16="http://schemas.microsoft.com/office/drawing/2014/main" val="382645423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5635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5529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223.690.129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-45.930.237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72.063.664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484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1.822.419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417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66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98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57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798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865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674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524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1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43.629.375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11.703.321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9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43.629.375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11.703.321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77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-57.909.319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9.360.490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748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-57.909.319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9.360.490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07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-57.909.319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9.360.490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031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166.038.266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4.943.716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47.615.482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371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165.918.266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4.823.716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47.615.482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58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76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245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46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72.501.062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4.823.716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18.391.856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55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486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6.994.916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86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60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6.571.654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556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369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16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89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37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19516"/>
            <a:ext cx="802865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2A6013-2097-495F-AB67-DCB52353B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24780"/>
              </p:ext>
            </p:extLst>
          </p:nvPr>
        </p:nvGraphicFramePr>
        <p:xfrm>
          <a:off x="557672" y="1683027"/>
          <a:ext cx="8028652" cy="4107221"/>
        </p:xfrm>
        <a:graphic>
          <a:graphicData uri="http://schemas.openxmlformats.org/drawingml/2006/table">
            <a:tbl>
              <a:tblPr/>
              <a:tblGrid>
                <a:gridCol w="269057">
                  <a:extLst>
                    <a:ext uri="{9D8B030D-6E8A-4147-A177-3AD203B41FA5}">
                      <a16:colId xmlns:a16="http://schemas.microsoft.com/office/drawing/2014/main" val="4267648854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3307654304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1636258535"/>
                    </a:ext>
                  </a:extLst>
                </a:gridCol>
                <a:gridCol w="3034959">
                  <a:extLst>
                    <a:ext uri="{9D8B030D-6E8A-4147-A177-3AD203B41FA5}">
                      <a16:colId xmlns:a16="http://schemas.microsoft.com/office/drawing/2014/main" val="3257508355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2074498149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1786817239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2696270583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2816555121"/>
                    </a:ext>
                  </a:extLst>
                </a:gridCol>
                <a:gridCol w="656498">
                  <a:extLst>
                    <a:ext uri="{9D8B030D-6E8A-4147-A177-3AD203B41FA5}">
                      <a16:colId xmlns:a16="http://schemas.microsoft.com/office/drawing/2014/main" val="1865192465"/>
                    </a:ext>
                  </a:extLst>
                </a:gridCol>
                <a:gridCol w="645736">
                  <a:extLst>
                    <a:ext uri="{9D8B030D-6E8A-4147-A177-3AD203B41FA5}">
                      <a16:colId xmlns:a16="http://schemas.microsoft.com/office/drawing/2014/main" val="5055737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2808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476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150.758.106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-31.242.339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62.545.991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37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4.683.091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-169.417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746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593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304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73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3340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13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1.378.105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78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645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77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27.069.236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921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27.069.236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52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17.813.103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-27.328.567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17.812.869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280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17.813.103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-27.328.567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17.812.869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267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17.813.103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-27.328.567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17.812.869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09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99.529.060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-4.491.041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36.217.943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53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99.527.327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-4.492.774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36.217.943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591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6.056.394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72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5.990.745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073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20.240.369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150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92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17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15.338.349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-4.492.774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42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6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6485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318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20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BCBC015-EFE5-4C4A-ACE6-E217DDA38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3453"/>
              </p:ext>
            </p:extLst>
          </p:nvPr>
        </p:nvGraphicFramePr>
        <p:xfrm>
          <a:off x="557672" y="1625790"/>
          <a:ext cx="7957681" cy="3726629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814624196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3096815535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583241560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2414254285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286417998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88097914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4193839941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929512926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534906274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273054167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88744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703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31.548.614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-4.911.645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14.056.955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4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3.004.660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028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10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323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986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9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440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145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193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7.050.307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2.864.447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87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7.050.307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2.864.447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58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-3.440.823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360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-3.440.823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622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-3.440.823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722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17.275.359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-762.720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9.870.262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327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17.275.359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-762.720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9.870.262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289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5.100.218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357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096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7.391.526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-762.720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228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56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91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133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42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13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92A774F-7F81-4504-B71F-29920AFE0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90433"/>
              </p:ext>
            </p:extLst>
          </p:nvPr>
        </p:nvGraphicFramePr>
        <p:xfrm>
          <a:off x="553353" y="1633885"/>
          <a:ext cx="7957681" cy="4107221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3908665101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2599268119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3732592803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3341070390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097504103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4180727194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198836964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950401099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2732693542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10777328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2326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227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58.248.974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15.634.234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640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2.847.916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-148.627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90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175.982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6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971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810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09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88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190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387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500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12.837.885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28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12.837.885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965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3.499.924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92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3.499.924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93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3.499.924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822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15.359.466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-2.725.174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7.291.526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598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15.319.466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-2.765.174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7.291.526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58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534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98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51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9.767.796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-2.765.174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4.532.364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2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35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65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058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85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60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00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31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42952"/>
            <a:ext cx="772525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12784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5A14E06-784D-4DB2-8079-C978ECE1D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20727"/>
              </p:ext>
            </p:extLst>
          </p:nvPr>
        </p:nvGraphicFramePr>
        <p:xfrm>
          <a:off x="529336" y="1625366"/>
          <a:ext cx="7787050" cy="4459027"/>
        </p:xfrm>
        <a:graphic>
          <a:graphicData uri="http://schemas.openxmlformats.org/drawingml/2006/table">
            <a:tbl>
              <a:tblPr/>
              <a:tblGrid>
                <a:gridCol w="260961">
                  <a:extLst>
                    <a:ext uri="{9D8B030D-6E8A-4147-A177-3AD203B41FA5}">
                      <a16:colId xmlns:a16="http://schemas.microsoft.com/office/drawing/2014/main" val="3174410724"/>
                    </a:ext>
                  </a:extLst>
                </a:gridCol>
                <a:gridCol w="260961">
                  <a:extLst>
                    <a:ext uri="{9D8B030D-6E8A-4147-A177-3AD203B41FA5}">
                      <a16:colId xmlns:a16="http://schemas.microsoft.com/office/drawing/2014/main" val="880200136"/>
                    </a:ext>
                  </a:extLst>
                </a:gridCol>
                <a:gridCol w="260961">
                  <a:extLst>
                    <a:ext uri="{9D8B030D-6E8A-4147-A177-3AD203B41FA5}">
                      <a16:colId xmlns:a16="http://schemas.microsoft.com/office/drawing/2014/main" val="308833274"/>
                    </a:ext>
                  </a:extLst>
                </a:gridCol>
                <a:gridCol w="2943629">
                  <a:extLst>
                    <a:ext uri="{9D8B030D-6E8A-4147-A177-3AD203B41FA5}">
                      <a16:colId xmlns:a16="http://schemas.microsoft.com/office/drawing/2014/main" val="2368350549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2656617099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633938820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3461463623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2579013674"/>
                    </a:ext>
                  </a:extLst>
                </a:gridCol>
                <a:gridCol w="636742">
                  <a:extLst>
                    <a:ext uri="{9D8B030D-6E8A-4147-A177-3AD203B41FA5}">
                      <a16:colId xmlns:a16="http://schemas.microsoft.com/office/drawing/2014/main" val="1323465725"/>
                    </a:ext>
                  </a:extLst>
                </a:gridCol>
                <a:gridCol w="626304">
                  <a:extLst>
                    <a:ext uri="{9D8B030D-6E8A-4147-A177-3AD203B41FA5}">
                      <a16:colId xmlns:a16="http://schemas.microsoft.com/office/drawing/2014/main" val="3697420581"/>
                    </a:ext>
                  </a:extLst>
                </a:gridCol>
              </a:tblGrid>
              <a:tr h="110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87603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97596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545.786.943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-74.018.621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160.479.664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7271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18.781.273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-444.128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7.943.517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18737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2.039.329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-286.519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652.919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02987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005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648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31067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2009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1.281.291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12812910,0%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12812910,0%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1114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1.281.291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12812910,0%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12812910,0%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6785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-40.458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92282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-18.162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31931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-22.296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12975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75.620.186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6.684.874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13.104.189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18785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75.620.186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6.684.874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13.104.189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73856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44.305.962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91775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44.305.962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792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44.305.962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4768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5647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71926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243.944.710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-80.004.628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85.160.651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69455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243.574.710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-80.374.628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85.160.651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65825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624.243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0649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7242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28.346.293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41620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303.827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50641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47.038.163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13.607.104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7176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101.778.915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-69.374.628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34.725.109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1323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34831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211.309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0048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185.636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0880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28.492.064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7.157.130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9343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7315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06916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31373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4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76592"/>
            <a:ext cx="800542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8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68FB30E-FB23-4A78-BBAE-25DD451D1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74314"/>
              </p:ext>
            </p:extLst>
          </p:nvPr>
        </p:nvGraphicFramePr>
        <p:xfrm>
          <a:off x="566359" y="1628800"/>
          <a:ext cx="8011280" cy="4351327"/>
        </p:xfrm>
        <a:graphic>
          <a:graphicData uri="http://schemas.openxmlformats.org/drawingml/2006/table">
            <a:tbl>
              <a:tblPr/>
              <a:tblGrid>
                <a:gridCol w="268474">
                  <a:extLst>
                    <a:ext uri="{9D8B030D-6E8A-4147-A177-3AD203B41FA5}">
                      <a16:colId xmlns:a16="http://schemas.microsoft.com/office/drawing/2014/main" val="83285531"/>
                    </a:ext>
                  </a:extLst>
                </a:gridCol>
                <a:gridCol w="268474">
                  <a:extLst>
                    <a:ext uri="{9D8B030D-6E8A-4147-A177-3AD203B41FA5}">
                      <a16:colId xmlns:a16="http://schemas.microsoft.com/office/drawing/2014/main" val="2100413879"/>
                    </a:ext>
                  </a:extLst>
                </a:gridCol>
                <a:gridCol w="268474">
                  <a:extLst>
                    <a:ext uri="{9D8B030D-6E8A-4147-A177-3AD203B41FA5}">
                      <a16:colId xmlns:a16="http://schemas.microsoft.com/office/drawing/2014/main" val="2340204960"/>
                    </a:ext>
                  </a:extLst>
                </a:gridCol>
                <a:gridCol w="3028393">
                  <a:extLst>
                    <a:ext uri="{9D8B030D-6E8A-4147-A177-3AD203B41FA5}">
                      <a16:colId xmlns:a16="http://schemas.microsoft.com/office/drawing/2014/main" val="3763021874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3048944101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721813605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2262581226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2050042026"/>
                    </a:ext>
                  </a:extLst>
                </a:gridCol>
                <a:gridCol w="655078">
                  <a:extLst>
                    <a:ext uri="{9D8B030D-6E8A-4147-A177-3AD203B41FA5}">
                      <a16:colId xmlns:a16="http://schemas.microsoft.com/office/drawing/2014/main" val="1507553519"/>
                    </a:ext>
                  </a:extLst>
                </a:gridCol>
                <a:gridCol w="644339">
                  <a:extLst>
                    <a:ext uri="{9D8B030D-6E8A-4147-A177-3AD203B41FA5}">
                      <a16:colId xmlns:a16="http://schemas.microsoft.com/office/drawing/2014/main" val="2642187354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017994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67486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72.709.318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-13.096.110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22.877.653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1966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2.365.361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-45.069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1.040.106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6889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307.250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148.611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0459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4566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0440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6824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402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8337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-154.993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49013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148.401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-150.771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99063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9516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65891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3.549.426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5865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3.549.426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5500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3.988.813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-11.137.283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565.181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8815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3.988.813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-11.137.283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565.181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0272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3.988.813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-11.137.283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565.181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9131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54.705.121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3.526.821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17.560.433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384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54.416.884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3.238.584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17.560.433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4454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50561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4.461.985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8271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929.372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1114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29.867.766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5.220.296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7.512.946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16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7386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7.362.377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4.355.268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0532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300.862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3694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25352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9216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9115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56D527-0FDD-43CB-882C-6E4797557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7063"/>
              </p:ext>
            </p:extLst>
          </p:nvPr>
        </p:nvGraphicFramePr>
        <p:xfrm>
          <a:off x="558842" y="1716123"/>
          <a:ext cx="7957681" cy="3980357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3676029307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1007648677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1820522984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3824424740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630406280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030535463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816943040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836988840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1312910697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265572426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7919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28776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58.494.001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-13.030.812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37.076.851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30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2.396.718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07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57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99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85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77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64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223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759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1.223.891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635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1.223.891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101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3.513.465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668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3.513.465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81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3.513.465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925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38.894.198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31.231.868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641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38.894.198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31.231.868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448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44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67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15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35.243.252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30.136.072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69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951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90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278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07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7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86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1FC2E9C-592F-40BC-AB7F-1701FED36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52925"/>
              </p:ext>
            </p:extLst>
          </p:nvPr>
        </p:nvGraphicFramePr>
        <p:xfrm>
          <a:off x="557673" y="1685311"/>
          <a:ext cx="7854809" cy="3726629"/>
        </p:xfrm>
        <a:graphic>
          <a:graphicData uri="http://schemas.openxmlformats.org/drawingml/2006/table">
            <a:tbl>
              <a:tblPr/>
              <a:tblGrid>
                <a:gridCol w="263231">
                  <a:extLst>
                    <a:ext uri="{9D8B030D-6E8A-4147-A177-3AD203B41FA5}">
                      <a16:colId xmlns:a16="http://schemas.microsoft.com/office/drawing/2014/main" val="774651400"/>
                    </a:ext>
                  </a:extLst>
                </a:gridCol>
                <a:gridCol w="263231">
                  <a:extLst>
                    <a:ext uri="{9D8B030D-6E8A-4147-A177-3AD203B41FA5}">
                      <a16:colId xmlns:a16="http://schemas.microsoft.com/office/drawing/2014/main" val="2477057779"/>
                    </a:ext>
                  </a:extLst>
                </a:gridCol>
                <a:gridCol w="263231">
                  <a:extLst>
                    <a:ext uri="{9D8B030D-6E8A-4147-A177-3AD203B41FA5}">
                      <a16:colId xmlns:a16="http://schemas.microsoft.com/office/drawing/2014/main" val="2284010879"/>
                    </a:ext>
                  </a:extLst>
                </a:gridCol>
                <a:gridCol w="2969243">
                  <a:extLst>
                    <a:ext uri="{9D8B030D-6E8A-4147-A177-3AD203B41FA5}">
                      <a16:colId xmlns:a16="http://schemas.microsoft.com/office/drawing/2014/main" val="498251334"/>
                    </a:ext>
                  </a:extLst>
                </a:gridCol>
                <a:gridCol w="705459">
                  <a:extLst>
                    <a:ext uri="{9D8B030D-6E8A-4147-A177-3AD203B41FA5}">
                      <a16:colId xmlns:a16="http://schemas.microsoft.com/office/drawing/2014/main" val="931653672"/>
                    </a:ext>
                  </a:extLst>
                </a:gridCol>
                <a:gridCol w="705459">
                  <a:extLst>
                    <a:ext uri="{9D8B030D-6E8A-4147-A177-3AD203B41FA5}">
                      <a16:colId xmlns:a16="http://schemas.microsoft.com/office/drawing/2014/main" val="4040505432"/>
                    </a:ext>
                  </a:extLst>
                </a:gridCol>
                <a:gridCol w="705459">
                  <a:extLst>
                    <a:ext uri="{9D8B030D-6E8A-4147-A177-3AD203B41FA5}">
                      <a16:colId xmlns:a16="http://schemas.microsoft.com/office/drawing/2014/main" val="3393424771"/>
                    </a:ext>
                  </a:extLst>
                </a:gridCol>
                <a:gridCol w="705459">
                  <a:extLst>
                    <a:ext uri="{9D8B030D-6E8A-4147-A177-3AD203B41FA5}">
                      <a16:colId xmlns:a16="http://schemas.microsoft.com/office/drawing/2014/main" val="1685794866"/>
                    </a:ext>
                  </a:extLst>
                </a:gridCol>
                <a:gridCol w="642283">
                  <a:extLst>
                    <a:ext uri="{9D8B030D-6E8A-4147-A177-3AD203B41FA5}">
                      <a16:colId xmlns:a16="http://schemas.microsoft.com/office/drawing/2014/main" val="1346844431"/>
                    </a:ext>
                  </a:extLst>
                </a:gridCol>
                <a:gridCol w="631754">
                  <a:extLst>
                    <a:ext uri="{9D8B030D-6E8A-4147-A177-3AD203B41FA5}">
                      <a16:colId xmlns:a16="http://schemas.microsoft.com/office/drawing/2014/main" val="248831476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7951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1341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29.309.773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-3.175.249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10.278.802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63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-491.185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70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43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68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51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425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334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22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10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54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1.906.446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86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1.906.446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47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5.714.862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8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5.714.862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5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10.162.182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-3.209.043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1.811.659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37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10.122.182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-3.249.043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1.811.659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248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13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-2.249.043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51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52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778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44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765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511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11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91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750964"/>
              </p:ext>
            </p:extLst>
          </p:nvPr>
        </p:nvGraphicFramePr>
        <p:xfrm>
          <a:off x="1403647" y="1916832"/>
          <a:ext cx="6548400" cy="343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730153"/>
              </p:ext>
            </p:extLst>
          </p:nvPr>
        </p:nvGraphicFramePr>
        <p:xfrm>
          <a:off x="1297800" y="1844824"/>
          <a:ext cx="6548400" cy="343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4EC107-F065-4919-A097-6B895C791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87146"/>
              </p:ext>
            </p:extLst>
          </p:nvPr>
        </p:nvGraphicFramePr>
        <p:xfrm>
          <a:off x="539551" y="1855075"/>
          <a:ext cx="7886701" cy="2170811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3697802170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803093231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186521804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3503068906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123342376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667155991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866880781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111189489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494055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69714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2.623.798.166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-391.674.062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967.866.915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0989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148.095.871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-4.874.553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60.422.170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73070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19.730.960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-4.146.453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5.973.615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15414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647.762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647.752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3258710,0%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2585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352.650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71943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15.528.170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110552,3%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110552,3%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8453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2.334.077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35303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6.908.481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-1.987.878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1.508.291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9283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451.362.578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8.692.683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107.651.039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46219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579.418.724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-244.500.000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223.834.250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312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1.412.171.599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-145.505.613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546.240.981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60686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3.695.801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7102,0%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7102,0%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20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9DE789C-E342-4596-B34D-C5B13AE57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773225"/>
              </p:ext>
            </p:extLst>
          </p:nvPr>
        </p:nvGraphicFramePr>
        <p:xfrm>
          <a:off x="484630" y="1779401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2804654885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3827232962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2413889030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808845538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77375738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60570033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940254550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3573445930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3514469924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065498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1494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263.074.447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-12.816.735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100.600.155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55286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221.957.768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-5.179.779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95.458.943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980661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17.810.252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-1.554.137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2.845.944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73433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23.306.427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-6.082.819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2.295.268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3683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38.573.292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-645.412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10.111.798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8715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89.692.915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-14.938.956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16.375.828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87908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74.464.472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-4.742.881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22.393.671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3983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52.767.352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-3.877.862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23.592.771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97377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127.307.684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-19.502.695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38.929.704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33585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195.792.536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-33.396.668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91.561.955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65630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98.779.274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-15.286.399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46.635.060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6617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194.615.337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-29.334.502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106.381.741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148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318.184.999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-69.665.233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116.270.418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98240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223.690.129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-45.930.237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72.063.664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2702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150.758.106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-31.242.339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62.545.991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0404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31.548.614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-4.911.645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14.056.955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56146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58.248.974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-2.061.706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15.634.234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8285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545.786.943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-74.018.621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160.479.664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3274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72.709.318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-13.096.110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22.877.653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3289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58.494.001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-13.030.812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37.076.851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9044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29.309.773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-3.175.249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10.278.802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176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8DD2D1-E5DD-4A20-9BC8-03A629BB0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59950"/>
              </p:ext>
            </p:extLst>
          </p:nvPr>
        </p:nvGraphicFramePr>
        <p:xfrm>
          <a:off x="539549" y="1711885"/>
          <a:ext cx="7886701" cy="383761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701696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824748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533622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881776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085382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636445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547534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483066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8357251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548005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41950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296430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221.957.768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-5.179.779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95.458.943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3382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56.096.345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-1.786.067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21.823.156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090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9.012.528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-2.321.755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1.875.061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961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2549220,0%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56431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8491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744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174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0838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714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3257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47119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785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0543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77142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9763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1880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4.380.938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1085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4.380.938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92384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3.490.652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-1.293.036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6566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3136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9965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317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928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1.427.276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7366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14.129.290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5062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771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14.129.290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592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537C15-F836-4581-B7A7-B70176D7F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65546"/>
              </p:ext>
            </p:extLst>
          </p:nvPr>
        </p:nvGraphicFramePr>
        <p:xfrm>
          <a:off x="525904" y="1772816"/>
          <a:ext cx="7886701" cy="24563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000045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779897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8131254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870455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054974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08703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01051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467814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8218863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63550844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1529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42422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53.501.361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0246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53.501.361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94326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4014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2335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797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69304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2396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99697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4620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5.942.323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28511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35.228.930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5115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10.466.876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73887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9374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1309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964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36712"/>
            <a:ext cx="783527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05215" y="1539672"/>
            <a:ext cx="7835274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6B30829-F1E2-4FAF-B6F7-E596136C4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8503"/>
              </p:ext>
            </p:extLst>
          </p:nvPr>
        </p:nvGraphicFramePr>
        <p:xfrm>
          <a:off x="539551" y="1859059"/>
          <a:ext cx="7886701" cy="15699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138079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535142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623208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037998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6852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606251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423943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898725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274993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950982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1787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9208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17.810.252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-1.554.137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2.845.944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231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75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63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601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924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16.756.152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-1.381.937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2.411.276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3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16.756.152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-1.381.937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2.411.276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014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16.756.152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-1.381.937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2.411.276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72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10034</Words>
  <Application>Microsoft Office PowerPoint</Application>
  <PresentationFormat>Presentación en pantalla (4:3)</PresentationFormat>
  <Paragraphs>6167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Diseño personalizado</vt:lpstr>
      <vt:lpstr>EJECUCIÓN ACUMULADA DE GASTOS PRESUPUESTARIOS AL MES DE MAYO DE 2020 PARTIDA 18: MINISTERIO DEL VIVIENDA Y URBANISMO</vt:lpstr>
      <vt:lpstr>Presentación de PowerPoint</vt:lpstr>
      <vt:lpstr>Presentación de PowerPoint</vt:lpstr>
      <vt:lpstr>Presentación de PowerPoint</vt:lpstr>
      <vt:lpstr>EJECUCIÓN ACUMULADA DE GASTOS A MAYO DE 2020  PARTIDA 18 MINISTERIO DE VIVIENDA Y URBANISMO</vt:lpstr>
      <vt:lpstr>EJECUCIÓN ACUMULADA DE GASTOS A MAYO DE 2020  PARTIDA 18 RESUMEN POR CAPÍTULOS</vt:lpstr>
      <vt:lpstr>EJECUCIÓN ACUMULADA DE GASTOS A MAYO DE 2020  PARTIDA 18. CAPÍTULO 01. PROGRAMA 01: SUBSECRETARÍA DE VIVIENDA Y URBANISMO</vt:lpstr>
      <vt:lpstr>EJECUCIÓN ACUMULADA DE GASTOS A MAYO DE 2020  PARTIDA 18. CAPÍTULO 01. PROGRAMA 01: SUBSECRETARÍA DE VIVIENDA Y URBANISMO</vt:lpstr>
      <vt:lpstr>EJECUCIÓN ACUMULADA DE GASTOS A MAYO DE 2020  PARTIDA 18. CAPÍTULO 01. PROGRAMA 02: ASENTAMIENTOS PRECARIOS</vt:lpstr>
      <vt:lpstr>EJECUCIÓN ACUMULADA DE GASTOS A MAYO DE 2020  PARTIDA 18. CAPÍTULO 01. PROGRAMA 04: RECUPERACIÓN DE BARRIOS</vt:lpstr>
      <vt:lpstr>EJECUCIÓN ACUMULADA DE GASTOS A MAYO DE 2020  PARTIDA 18. CAPÍTULO 02. PROGRAMA 01: PARQUE METROPOLITANO</vt:lpstr>
      <vt:lpstr>EJECUCIÓN ACUMULADA DE GASTOS A MAYO DE 2020  PARTIDA 18. CAPÍTULO 21. PROGRAMA 01: SERVIU I REGIÓN</vt:lpstr>
      <vt:lpstr>EJECUCIÓN ACUMULADA DE GASTOS A MAYO DE 2020  PARTIDA 18. CAPÍTULO 22. PROGRAMA 01: SERVIU II REGIÓN</vt:lpstr>
      <vt:lpstr>EJECUCIÓN ACUMULADA DE GASTOS A MAYO DE 2020  PARTIDA 18. CAPÍTULO 23. PROGRAMA 01: SERVIU III REGIÓN</vt:lpstr>
      <vt:lpstr>EJECUCIÓN ACUMULADA DE GASTOS A MAYO DE 2020  PARTIDA 18. CAPÍTULO 24. PROGRAMA 01: SERVIU IV REGIÓN</vt:lpstr>
      <vt:lpstr>EJECUCIÓN ACUMULADA DE GASTOS A MAYO DE 2020  PARTIDA 18. CAPÍTULO 25. PROGRAMA 01: SERVIU V REGIÓN</vt:lpstr>
      <vt:lpstr>EJECUCIÓN ACUMULADA DE GASTOS A MAYO DE 2020  PARTIDA 18. CAPÍTULO 26. PROGRAMA 01: SERVIU VI REGIÓN</vt:lpstr>
      <vt:lpstr>EJECUCIÓN ACUMULADA DE GASTOS A MAYO DE 2020  PARTIDA 18. CAPÍTULO 27. PROGRAMA 01: SERVIU VII REGIÓN</vt:lpstr>
      <vt:lpstr>EJECUCIÓN ACUMULADA DE GASTOS A MAYO DE 2020  PARTIDA 18. CAPÍTULO 28. PROGRAMA 01: SERVIU VIII REGIÓN</vt:lpstr>
      <vt:lpstr>EJECUCIÓN ACUMULADA DE GASTOS A MAYO DE 2020  PARTIDA 18. CAPÍTULO 29. PROGRAMA 01: SERVIU IX REGIÓN</vt:lpstr>
      <vt:lpstr>EJECUCIÓN ACUMULADA DE GASTOS A MAYO DE 2020  PARTIDA 18. CAPÍTULO 30. PROGRAMA 01: SERVIU X REGIÓN</vt:lpstr>
      <vt:lpstr>EJECUCIÓN ACUMULADA DE GASTOS A MAYO DE 2020  PARTIDA 18. CAPÍTULO 31. PROGRAMA 01: SERVIU XI REGIÓN</vt:lpstr>
      <vt:lpstr>EJECUCIÓN ACUMULADA DE GASTOS A MAYO DE 2020  PARTIDA 18. CAPÍTULO 32. PROGRAMA 01: SERVIU XII REGIÓN</vt:lpstr>
      <vt:lpstr>EJECUCIÓN ACUMULADA DE GASTOS A MAYO DE 2020  PARTIDA 18. CAPÍTULO 33. PROGRAMA 01: SERVIU REGIÓN METROPOLITANA</vt:lpstr>
      <vt:lpstr>EJECUCIÓN ACUMULADA DE GASTOS A MAYO DE 2020  PARTIDA 18. CAPÍTULO 34. PROGRAMA 01: SERVIU XIV REGIÓN</vt:lpstr>
      <vt:lpstr>EJECUCIÓN ACUMULADA DE GASTOS A MAYO DE 2020  PARTIDA 18. CAPÍTULO 35. PROGRAMA 01: SERVIU XV REGIÓN</vt:lpstr>
      <vt:lpstr>EJECUCIÓN ACUMULADA DE GASTOS A MAYO DE 2020  PARTIDA 18. CAPÍTULO 36. PROGRAMA 01: SERVIU XVI REGIÓN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38</cp:revision>
  <dcterms:created xsi:type="dcterms:W3CDTF">2019-12-13T17:53:17Z</dcterms:created>
  <dcterms:modified xsi:type="dcterms:W3CDTF">2020-07-06T21:10:18Z</dcterms:modified>
</cp:coreProperties>
</file>