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5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 i="0" baseline="0">
                <a:effectLst/>
              </a:rPr>
              <a:t>Distribución presupuesto inicial por Subtítulo de gasto</a:t>
            </a:r>
            <a:endParaRPr lang="es-CL" sz="14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F70-44A7-BA6C-7787BE0EE28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F70-44A7-BA6C-7787BE0EE28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F70-44A7-BA6C-7787BE0EE28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F70-44A7-BA6C-7787BE0EE28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F70-44A7-BA6C-7787BE0EE28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F70-44A7-BA6C-7787BE0EE28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7F70-44A7-BA6C-7787BE0EE28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7F70-44A7-BA6C-7787BE0EE282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7F70-44A7-BA6C-7787BE0EE282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'Partida 15'!$B$54:$C$62</c:f>
              <c:multiLvlStrCache>
                <c:ptCount val="9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PRESTACIONES DE SEGURIDAD SOCIAL</c:v>
                  </c:pt>
                  <c:pt idx="3">
                    <c:v>TRANSFERENCIAS CORRIENTES</c:v>
                  </c:pt>
                  <c:pt idx="4">
                    <c:v>INTEGROS AL FISCO</c:v>
                  </c:pt>
                  <c:pt idx="5">
                    <c:v>ADQUISICIÓN DE ACTIVOS NO FINANCIEROS</c:v>
                  </c:pt>
                  <c:pt idx="6">
                    <c:v>ADQUISICIÓN DE ACTIVOS FINANCIEROS</c:v>
                  </c:pt>
                  <c:pt idx="7">
                    <c:v>PRÉSTAMOS</c:v>
                  </c:pt>
                  <c:pt idx="8">
                    <c:v>SERVICIO DE LA DEUDA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23</c:v>
                  </c:pt>
                  <c:pt idx="3">
                    <c:v>24</c:v>
                  </c:pt>
                  <c:pt idx="4">
                    <c:v>25</c:v>
                  </c:pt>
                  <c:pt idx="5">
                    <c:v>29</c:v>
                  </c:pt>
                  <c:pt idx="6">
                    <c:v>30</c:v>
                  </c:pt>
                  <c:pt idx="7">
                    <c:v>32</c:v>
                  </c:pt>
                  <c:pt idx="8">
                    <c:v>34</c:v>
                  </c:pt>
                </c:lvl>
              </c:multiLvlStrCache>
            </c:multiLvlStrRef>
          </c:cat>
          <c:val>
            <c:numRef>
              <c:f>'Partida 15'!$D$54:$D$62</c:f>
              <c:numCache>
                <c:formatCode>0.0%</c:formatCode>
                <c:ptCount val="9"/>
                <c:pt idx="0">
                  <c:v>2.4065138729882529E-2</c:v>
                </c:pt>
                <c:pt idx="1">
                  <c:v>1.4882969323008838E-2</c:v>
                </c:pt>
                <c:pt idx="2">
                  <c:v>0.77180471748746926</c:v>
                </c:pt>
                <c:pt idx="3">
                  <c:v>0.16351386548223662</c:v>
                </c:pt>
                <c:pt idx="4">
                  <c:v>1.9912066245899488E-5</c:v>
                </c:pt>
                <c:pt idx="5">
                  <c:v>0</c:v>
                </c:pt>
                <c:pt idx="6">
                  <c:v>1.0339627169340631E-3</c:v>
                </c:pt>
                <c:pt idx="7">
                  <c:v>9.6010424324414999E-3</c:v>
                </c:pt>
                <c:pt idx="8">
                  <c:v>1.3501579393308889E-2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7F70-44A7-BA6C-7787BE0EE2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409986235558904"/>
          <c:y val="0.18773289575459531"/>
          <c:w val="0.31278949433453501"/>
          <c:h val="0.77323648152387781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 i="0" baseline="0">
                <a:effectLst/>
              </a:rPr>
              <a:t>% de Ejecución Mensual 2018 - 2019 - 2020 </a:t>
            </a:r>
            <a:endParaRPr lang="es-CL" sz="14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15'!$C$28</c:f>
              <c:strCache>
                <c:ptCount val="1"/>
                <c:pt idx="0">
                  <c:v>GASTOS 2018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cat>
            <c:strRef>
              <c:f>'Partida 15'!$D$25:$O$25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15'!$D$28:$O$28</c:f>
              <c:numCache>
                <c:formatCode>0.0%</c:formatCode>
                <c:ptCount val="12"/>
                <c:pt idx="0">
                  <c:v>7.837183696429191E-2</c:v>
                </c:pt>
                <c:pt idx="1">
                  <c:v>7.6883845031952169E-2</c:v>
                </c:pt>
                <c:pt idx="2">
                  <c:v>9.7417739331395262E-2</c:v>
                </c:pt>
                <c:pt idx="3">
                  <c:v>7.8382485187010714E-2</c:v>
                </c:pt>
                <c:pt idx="4">
                  <c:v>8.7295112231233235E-2</c:v>
                </c:pt>
                <c:pt idx="5">
                  <c:v>8.1892884491471973E-2</c:v>
                </c:pt>
                <c:pt idx="6">
                  <c:v>7.880680280956856E-2</c:v>
                </c:pt>
                <c:pt idx="7">
                  <c:v>9.3913695538875921E-2</c:v>
                </c:pt>
                <c:pt idx="8">
                  <c:v>8.6807342943868979E-2</c:v>
                </c:pt>
                <c:pt idx="9">
                  <c:v>8.1093304812691072E-2</c:v>
                </c:pt>
                <c:pt idx="10">
                  <c:v>7.9995164285164164E-2</c:v>
                </c:pt>
                <c:pt idx="11">
                  <c:v>0.10379985026202497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9C-4995-8048-8EDB3443B050}"/>
            </c:ext>
          </c:extLst>
        </c:ser>
        <c:ser>
          <c:idx val="1"/>
          <c:order val="1"/>
          <c:tx>
            <c:strRef>
              <c:f>'Partida 15'!$C$27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cat>
            <c:strRef>
              <c:f>'Partida 15'!$D$25:$O$25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15'!$D$27:$O$27</c:f>
              <c:numCache>
                <c:formatCode>0.0%</c:formatCode>
                <c:ptCount val="12"/>
                <c:pt idx="0">
                  <c:v>7.8423376923033875E-2</c:v>
                </c:pt>
                <c:pt idx="1">
                  <c:v>8.2650430080738579E-2</c:v>
                </c:pt>
                <c:pt idx="2">
                  <c:v>9.1285689290615105E-2</c:v>
                </c:pt>
                <c:pt idx="3">
                  <c:v>7.8521643894309837E-2</c:v>
                </c:pt>
                <c:pt idx="4">
                  <c:v>8.8293065638009427E-2</c:v>
                </c:pt>
                <c:pt idx="5">
                  <c:v>8.0370643042380605E-2</c:v>
                </c:pt>
                <c:pt idx="6">
                  <c:v>7.9066923465858988E-2</c:v>
                </c:pt>
                <c:pt idx="7">
                  <c:v>9.0644318280493741E-2</c:v>
                </c:pt>
                <c:pt idx="8">
                  <c:v>8.4702666686255534E-2</c:v>
                </c:pt>
                <c:pt idx="9">
                  <c:v>7.8809370234264667E-2</c:v>
                </c:pt>
                <c:pt idx="10">
                  <c:v>7.8818035976230161E-2</c:v>
                </c:pt>
                <c:pt idx="11">
                  <c:v>0.12375627577781001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9C-4995-8048-8EDB3443B050}"/>
            </c:ext>
          </c:extLst>
        </c:ser>
        <c:ser>
          <c:idx val="2"/>
          <c:order val="2"/>
          <c:tx>
            <c:strRef>
              <c:f>'Partida 15'!$C$26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rgbClr val="9BBB59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15'!$D$25:$O$25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15'!$D$26:$H$26</c:f>
              <c:numCache>
                <c:formatCode>0.0%</c:formatCode>
                <c:ptCount val="5"/>
                <c:pt idx="0">
                  <c:v>8.0071807007647516E-2</c:v>
                </c:pt>
                <c:pt idx="1">
                  <c:v>8.7001446749213271E-2</c:v>
                </c:pt>
                <c:pt idx="2">
                  <c:v>9.2947591987014577E-2</c:v>
                </c:pt>
                <c:pt idx="3">
                  <c:v>9.7236751061931567E-2</c:v>
                </c:pt>
                <c:pt idx="4">
                  <c:v>8.9770029510656921E-2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69C-4995-8048-8EDB3443B0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100"/>
        <c:axId val="203589504"/>
        <c:axId val="203591040"/>
      </c:barChart>
      <c:catAx>
        <c:axId val="203589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03591040"/>
        <c:crosses val="autoZero"/>
        <c:auto val="1"/>
        <c:lblAlgn val="ctr"/>
        <c:lblOffset val="100"/>
        <c:noMultiLvlLbl val="0"/>
      </c:catAx>
      <c:valAx>
        <c:axId val="203591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0358950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>
      <a:softEdge rad="0"/>
    </a:effectLst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/>
              <a:t>% de Ejecución</a:t>
            </a:r>
            <a:r>
              <a:rPr lang="es-CL" sz="1400" b="1" baseline="0"/>
              <a:t> Acumulada 2018 - 2019 - 2020 </a:t>
            </a:r>
            <a:endParaRPr lang="es-CL" sz="1400" b="1"/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15'!$C$22</c:f>
              <c:strCache>
                <c:ptCount val="1"/>
                <c:pt idx="0">
                  <c:v>GASTOS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val>
            <c:numRef>
              <c:f>'Partida 15'!$D$22:$O$22</c:f>
              <c:numCache>
                <c:formatCode>0.0%</c:formatCode>
                <c:ptCount val="12"/>
                <c:pt idx="0">
                  <c:v>7.837183696429191E-2</c:v>
                </c:pt>
                <c:pt idx="1">
                  <c:v>0.15496113292872177</c:v>
                </c:pt>
                <c:pt idx="2">
                  <c:v>0.25228677182283649</c:v>
                </c:pt>
                <c:pt idx="3">
                  <c:v>0.33050455886015273</c:v>
                </c:pt>
                <c:pt idx="4">
                  <c:v>0.41668684933770556</c:v>
                </c:pt>
                <c:pt idx="5">
                  <c:v>0.49854764345065222</c:v>
                </c:pt>
                <c:pt idx="6">
                  <c:v>0.57726923571416422</c:v>
                </c:pt>
                <c:pt idx="7">
                  <c:v>0.67071746402428911</c:v>
                </c:pt>
                <c:pt idx="8">
                  <c:v>0.75747938538166204</c:v>
                </c:pt>
                <c:pt idx="9">
                  <c:v>0.83813728154680045</c:v>
                </c:pt>
                <c:pt idx="10">
                  <c:v>0.91811378293724633</c:v>
                </c:pt>
                <c:pt idx="11">
                  <c:v>0.99539824344701122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27D-4C6E-8134-E73069BBB3BA}"/>
            </c:ext>
          </c:extLst>
        </c:ser>
        <c:ser>
          <c:idx val="1"/>
          <c:order val="1"/>
          <c:tx>
            <c:strRef>
              <c:f>'Partida 15'!$C$21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val>
            <c:numRef>
              <c:f>'Partida 15'!$D$21:$O$21</c:f>
              <c:numCache>
                <c:formatCode>0.0%</c:formatCode>
                <c:ptCount val="12"/>
                <c:pt idx="0">
                  <c:v>7.8423376923033875E-2</c:v>
                </c:pt>
                <c:pt idx="1">
                  <c:v>0.16078050897129081</c:v>
                </c:pt>
                <c:pt idx="2">
                  <c:v>0.25193486281034483</c:v>
                </c:pt>
                <c:pt idx="3">
                  <c:v>0.33044208331804903</c:v>
                </c:pt>
                <c:pt idx="4">
                  <c:v>0.41858713731120833</c:v>
                </c:pt>
                <c:pt idx="5">
                  <c:v>0.4984707902827844</c:v>
                </c:pt>
                <c:pt idx="6">
                  <c:v>0.56381297681070963</c:v>
                </c:pt>
                <c:pt idx="7">
                  <c:v>0.65377578414949189</c:v>
                </c:pt>
                <c:pt idx="8">
                  <c:v>0.73798561005411956</c:v>
                </c:pt>
                <c:pt idx="9">
                  <c:v>0.81679498028838426</c:v>
                </c:pt>
                <c:pt idx="10">
                  <c:v>0.89557673270365101</c:v>
                </c:pt>
                <c:pt idx="11">
                  <c:v>0.99116982920401264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27D-4C6E-8134-E73069BBB3BA}"/>
            </c:ext>
          </c:extLst>
        </c:ser>
        <c:ser>
          <c:idx val="2"/>
          <c:order val="2"/>
          <c:tx>
            <c:strRef>
              <c:f>'Partida 15'!$C$20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'Partida 15'!$D$20:$H$20</c:f>
              <c:numCache>
                <c:formatCode>0.0%</c:formatCode>
                <c:ptCount val="5"/>
                <c:pt idx="0">
                  <c:v>8.0071807007647516E-2</c:v>
                </c:pt>
                <c:pt idx="1">
                  <c:v>0.16695667431686415</c:v>
                </c:pt>
                <c:pt idx="2">
                  <c:v>0.25984524780400037</c:v>
                </c:pt>
                <c:pt idx="3">
                  <c:v>0.35244026175692766</c:v>
                </c:pt>
                <c:pt idx="4">
                  <c:v>0.44289610671063456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27D-4C6E-8134-E73069BBB3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4300160"/>
        <c:axId val="194310144"/>
      </c:lineChart>
      <c:catAx>
        <c:axId val="194300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4310144"/>
        <c:crosses val="autoZero"/>
        <c:auto val="1"/>
        <c:lblAlgn val="ctr"/>
        <c:lblOffset val="100"/>
        <c:noMultiLvlLbl val="0"/>
      </c:catAx>
      <c:valAx>
        <c:axId val="194310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430016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E7684-AF66-4E81-8EAA-5D79CA3506C9}" type="datetimeFigureOut">
              <a:rPr lang="es-CL" smtClean="0"/>
              <a:t>28-07-2020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5993-5356-4E85-89FB-69CAF2114D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885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1614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492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6693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096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28-07-2020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5165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70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970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6020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55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1870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397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0603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5933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524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60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38944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MAYO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15: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DEL TRABAJO Y PREVISIÓN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742638" y="5661248"/>
            <a:ext cx="3402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Junio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112060" y="0"/>
            <a:ext cx="288894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0448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764704"/>
            <a:ext cx="80740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03. PROGRAMA 01: SUBSECRETARÍA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26618"/>
            <a:ext cx="6129212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4520649-7778-4CCB-9C58-EB12387F09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475841"/>
              </p:ext>
            </p:extLst>
          </p:nvPr>
        </p:nvGraphicFramePr>
        <p:xfrm>
          <a:off x="525856" y="1726296"/>
          <a:ext cx="8052306" cy="3285850"/>
        </p:xfrm>
        <a:graphic>
          <a:graphicData uri="http://schemas.openxmlformats.org/drawingml/2006/table">
            <a:tbl>
              <a:tblPr/>
              <a:tblGrid>
                <a:gridCol w="722450">
                  <a:extLst>
                    <a:ext uri="{9D8B030D-6E8A-4147-A177-3AD203B41FA5}">
                      <a16:colId xmlns:a16="http://schemas.microsoft.com/office/drawing/2014/main" val="420046596"/>
                    </a:ext>
                  </a:extLst>
                </a:gridCol>
                <a:gridCol w="270919">
                  <a:extLst>
                    <a:ext uri="{9D8B030D-6E8A-4147-A177-3AD203B41FA5}">
                      <a16:colId xmlns:a16="http://schemas.microsoft.com/office/drawing/2014/main" val="4279732675"/>
                    </a:ext>
                  </a:extLst>
                </a:gridCol>
                <a:gridCol w="279949">
                  <a:extLst>
                    <a:ext uri="{9D8B030D-6E8A-4147-A177-3AD203B41FA5}">
                      <a16:colId xmlns:a16="http://schemas.microsoft.com/office/drawing/2014/main" val="3869713985"/>
                    </a:ext>
                  </a:extLst>
                </a:gridCol>
                <a:gridCol w="2444288">
                  <a:extLst>
                    <a:ext uri="{9D8B030D-6E8A-4147-A177-3AD203B41FA5}">
                      <a16:colId xmlns:a16="http://schemas.microsoft.com/office/drawing/2014/main" val="1283310652"/>
                    </a:ext>
                  </a:extLst>
                </a:gridCol>
                <a:gridCol w="722450">
                  <a:extLst>
                    <a:ext uri="{9D8B030D-6E8A-4147-A177-3AD203B41FA5}">
                      <a16:colId xmlns:a16="http://schemas.microsoft.com/office/drawing/2014/main" val="1470668029"/>
                    </a:ext>
                  </a:extLst>
                </a:gridCol>
                <a:gridCol w="722450">
                  <a:extLst>
                    <a:ext uri="{9D8B030D-6E8A-4147-A177-3AD203B41FA5}">
                      <a16:colId xmlns:a16="http://schemas.microsoft.com/office/drawing/2014/main" val="747453391"/>
                    </a:ext>
                  </a:extLst>
                </a:gridCol>
                <a:gridCol w="722450">
                  <a:extLst>
                    <a:ext uri="{9D8B030D-6E8A-4147-A177-3AD203B41FA5}">
                      <a16:colId xmlns:a16="http://schemas.microsoft.com/office/drawing/2014/main" val="1734965062"/>
                    </a:ext>
                  </a:extLst>
                </a:gridCol>
                <a:gridCol w="722450">
                  <a:extLst>
                    <a:ext uri="{9D8B030D-6E8A-4147-A177-3AD203B41FA5}">
                      <a16:colId xmlns:a16="http://schemas.microsoft.com/office/drawing/2014/main" val="2037540102"/>
                    </a:ext>
                  </a:extLst>
                </a:gridCol>
                <a:gridCol w="722450">
                  <a:extLst>
                    <a:ext uri="{9D8B030D-6E8A-4147-A177-3AD203B41FA5}">
                      <a16:colId xmlns:a16="http://schemas.microsoft.com/office/drawing/2014/main" val="3092141874"/>
                    </a:ext>
                  </a:extLst>
                </a:gridCol>
                <a:gridCol w="722450">
                  <a:extLst>
                    <a:ext uri="{9D8B030D-6E8A-4147-A177-3AD203B41FA5}">
                      <a16:colId xmlns:a16="http://schemas.microsoft.com/office/drawing/2014/main" val="1807944770"/>
                    </a:ext>
                  </a:extLst>
                </a:gridCol>
              </a:tblGrid>
              <a:tr h="14851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1133089"/>
                  </a:ext>
                </a:extLst>
              </a:tr>
              <a:tr h="45482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720629"/>
                  </a:ext>
                </a:extLst>
              </a:tr>
              <a:tr h="157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7.074.048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5.527.175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-1.546.873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1.719.872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580762"/>
                  </a:ext>
                </a:extLst>
              </a:tr>
              <a:tr h="148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3.329.235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3.262.214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-67.021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1.300.721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576887"/>
                  </a:ext>
                </a:extLst>
              </a:tr>
              <a:tr h="148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1.733.635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1.330.359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-403.276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377.764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396844"/>
                  </a:ext>
                </a:extLst>
              </a:tr>
              <a:tr h="148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1.841.868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-1.041.868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021586"/>
                  </a:ext>
                </a:extLst>
              </a:tr>
              <a:tr h="148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1.570.876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548.723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-1.022.153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951717"/>
                  </a:ext>
                </a:extLst>
              </a:tr>
              <a:tr h="148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Previsional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1.570.876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548.723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-1.022.153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022119"/>
                  </a:ext>
                </a:extLst>
              </a:tr>
              <a:tr h="148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251.277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251.277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5114019"/>
                  </a:ext>
                </a:extLst>
              </a:tr>
              <a:tr h="148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Previsional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251.277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251.277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053019"/>
                  </a:ext>
                </a:extLst>
              </a:tr>
              <a:tr h="148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19.715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-19.715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9593473"/>
                  </a:ext>
                </a:extLst>
              </a:tr>
              <a:tr h="148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19.715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-19.715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1224262"/>
                  </a:ext>
                </a:extLst>
              </a:tr>
              <a:tr h="148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167.810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107.467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-60.343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15.253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463216"/>
                  </a:ext>
                </a:extLst>
              </a:tr>
              <a:tr h="148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139317"/>
                  </a:ext>
                </a:extLst>
              </a:tr>
              <a:tr h="148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58.681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28.338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-30.343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110357"/>
                  </a:ext>
                </a:extLst>
              </a:tr>
              <a:tr h="148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21.997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14.997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13.918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876533"/>
                  </a:ext>
                </a:extLst>
              </a:tr>
              <a:tr h="148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85.696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62.696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0715183"/>
                  </a:ext>
                </a:extLst>
              </a:tr>
              <a:tr h="148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26.134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5226,8%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457567"/>
                  </a:ext>
                </a:extLst>
              </a:tr>
              <a:tr h="148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26.134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5226,8%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8861058"/>
                  </a:ext>
                </a:extLst>
              </a:tr>
              <a:tr h="148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447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113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6001" y="701954"/>
            <a:ext cx="80519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04. PROGRAMA 01: DIRECCIÓN DE CRÉDITO PRENDARIO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02" y="1364865"/>
            <a:ext cx="8073646" cy="2706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6C8ABF7-C25A-4966-AE10-74420149F0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994340"/>
              </p:ext>
            </p:extLst>
          </p:nvPr>
        </p:nvGraphicFramePr>
        <p:xfrm>
          <a:off x="550375" y="1650417"/>
          <a:ext cx="8043250" cy="3660656"/>
        </p:xfrm>
        <a:graphic>
          <a:graphicData uri="http://schemas.openxmlformats.org/drawingml/2006/table">
            <a:tbl>
              <a:tblPr/>
              <a:tblGrid>
                <a:gridCol w="733427">
                  <a:extLst>
                    <a:ext uri="{9D8B030D-6E8A-4147-A177-3AD203B41FA5}">
                      <a16:colId xmlns:a16="http://schemas.microsoft.com/office/drawing/2014/main" val="1491952013"/>
                    </a:ext>
                  </a:extLst>
                </a:gridCol>
                <a:gridCol w="256700">
                  <a:extLst>
                    <a:ext uri="{9D8B030D-6E8A-4147-A177-3AD203B41FA5}">
                      <a16:colId xmlns:a16="http://schemas.microsoft.com/office/drawing/2014/main" val="3422989654"/>
                    </a:ext>
                  </a:extLst>
                </a:gridCol>
                <a:gridCol w="256700">
                  <a:extLst>
                    <a:ext uri="{9D8B030D-6E8A-4147-A177-3AD203B41FA5}">
                      <a16:colId xmlns:a16="http://schemas.microsoft.com/office/drawing/2014/main" val="1020283284"/>
                    </a:ext>
                  </a:extLst>
                </a:gridCol>
                <a:gridCol w="2261399">
                  <a:extLst>
                    <a:ext uri="{9D8B030D-6E8A-4147-A177-3AD203B41FA5}">
                      <a16:colId xmlns:a16="http://schemas.microsoft.com/office/drawing/2014/main" val="4110813469"/>
                    </a:ext>
                  </a:extLst>
                </a:gridCol>
                <a:gridCol w="770099">
                  <a:extLst>
                    <a:ext uri="{9D8B030D-6E8A-4147-A177-3AD203B41FA5}">
                      <a16:colId xmlns:a16="http://schemas.microsoft.com/office/drawing/2014/main" val="3111881317"/>
                    </a:ext>
                  </a:extLst>
                </a:gridCol>
                <a:gridCol w="770099">
                  <a:extLst>
                    <a:ext uri="{9D8B030D-6E8A-4147-A177-3AD203B41FA5}">
                      <a16:colId xmlns:a16="http://schemas.microsoft.com/office/drawing/2014/main" val="3010103749"/>
                    </a:ext>
                  </a:extLst>
                </a:gridCol>
                <a:gridCol w="770099">
                  <a:extLst>
                    <a:ext uri="{9D8B030D-6E8A-4147-A177-3AD203B41FA5}">
                      <a16:colId xmlns:a16="http://schemas.microsoft.com/office/drawing/2014/main" val="1881199727"/>
                    </a:ext>
                  </a:extLst>
                </a:gridCol>
                <a:gridCol w="745650">
                  <a:extLst>
                    <a:ext uri="{9D8B030D-6E8A-4147-A177-3AD203B41FA5}">
                      <a16:colId xmlns:a16="http://schemas.microsoft.com/office/drawing/2014/main" val="3603542982"/>
                    </a:ext>
                  </a:extLst>
                </a:gridCol>
                <a:gridCol w="745650">
                  <a:extLst>
                    <a:ext uri="{9D8B030D-6E8A-4147-A177-3AD203B41FA5}">
                      <a16:colId xmlns:a16="http://schemas.microsoft.com/office/drawing/2014/main" val="2720855367"/>
                    </a:ext>
                  </a:extLst>
                </a:gridCol>
                <a:gridCol w="733427">
                  <a:extLst>
                    <a:ext uri="{9D8B030D-6E8A-4147-A177-3AD203B41FA5}">
                      <a16:colId xmlns:a16="http://schemas.microsoft.com/office/drawing/2014/main" val="835710383"/>
                    </a:ext>
                  </a:extLst>
                </a:gridCol>
              </a:tblGrid>
              <a:tr h="15173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7626358"/>
                  </a:ext>
                </a:extLst>
              </a:tr>
              <a:tr h="46469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758609"/>
                  </a:ext>
                </a:extLst>
              </a:tr>
              <a:tr h="161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54.312.432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54.312.432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15.118.149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894107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8.029.620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7.795.496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-234.124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2.953.964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8204016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4.104.963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3.465.984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-638.979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220432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044899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098883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2349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395765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5311772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895.021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-561.764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3292365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027361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629.210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-488.506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330719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145.943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-73.258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7332167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993678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979.942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2.416.409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1.436.467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421909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979.942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2.416.409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1.436.467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248876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39.989.515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39.989.515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10.376.138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716576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Pignoraticios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39.989.515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39.989.515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10.376.138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642971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38488,9%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38488,9%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584074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38488,9%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38488,9%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997047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3135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81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5299" y="715041"/>
            <a:ext cx="7996323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CAPACITACIÓN Y 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536115" y="1562864"/>
            <a:ext cx="7996323" cy="3264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B624A2A-FAC2-4A9F-8526-E317C4665B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629737"/>
              </p:ext>
            </p:extLst>
          </p:nvPr>
        </p:nvGraphicFramePr>
        <p:xfrm>
          <a:off x="505298" y="1889336"/>
          <a:ext cx="7996322" cy="4096369"/>
        </p:xfrm>
        <a:graphic>
          <a:graphicData uri="http://schemas.openxmlformats.org/drawingml/2006/table">
            <a:tbl>
              <a:tblPr/>
              <a:tblGrid>
                <a:gridCol w="668449">
                  <a:extLst>
                    <a:ext uri="{9D8B030D-6E8A-4147-A177-3AD203B41FA5}">
                      <a16:colId xmlns:a16="http://schemas.microsoft.com/office/drawing/2014/main" val="2976375948"/>
                    </a:ext>
                  </a:extLst>
                </a:gridCol>
                <a:gridCol w="250668">
                  <a:extLst>
                    <a:ext uri="{9D8B030D-6E8A-4147-A177-3AD203B41FA5}">
                      <a16:colId xmlns:a16="http://schemas.microsoft.com/office/drawing/2014/main" val="1980717199"/>
                    </a:ext>
                  </a:extLst>
                </a:gridCol>
                <a:gridCol w="259024">
                  <a:extLst>
                    <a:ext uri="{9D8B030D-6E8A-4147-A177-3AD203B41FA5}">
                      <a16:colId xmlns:a16="http://schemas.microsoft.com/office/drawing/2014/main" val="542681779"/>
                    </a:ext>
                  </a:extLst>
                </a:gridCol>
                <a:gridCol w="2662656">
                  <a:extLst>
                    <a:ext uri="{9D8B030D-6E8A-4147-A177-3AD203B41FA5}">
                      <a16:colId xmlns:a16="http://schemas.microsoft.com/office/drawing/2014/main" val="2786383580"/>
                    </a:ext>
                  </a:extLst>
                </a:gridCol>
                <a:gridCol w="668449">
                  <a:extLst>
                    <a:ext uri="{9D8B030D-6E8A-4147-A177-3AD203B41FA5}">
                      <a16:colId xmlns:a16="http://schemas.microsoft.com/office/drawing/2014/main" val="3686138595"/>
                    </a:ext>
                  </a:extLst>
                </a:gridCol>
                <a:gridCol w="646167">
                  <a:extLst>
                    <a:ext uri="{9D8B030D-6E8A-4147-A177-3AD203B41FA5}">
                      <a16:colId xmlns:a16="http://schemas.microsoft.com/office/drawing/2014/main" val="1113664521"/>
                    </a:ext>
                  </a:extLst>
                </a:gridCol>
                <a:gridCol w="746435">
                  <a:extLst>
                    <a:ext uri="{9D8B030D-6E8A-4147-A177-3AD203B41FA5}">
                      <a16:colId xmlns:a16="http://schemas.microsoft.com/office/drawing/2014/main" val="1707228104"/>
                    </a:ext>
                  </a:extLst>
                </a:gridCol>
                <a:gridCol w="746435">
                  <a:extLst>
                    <a:ext uri="{9D8B030D-6E8A-4147-A177-3AD203B41FA5}">
                      <a16:colId xmlns:a16="http://schemas.microsoft.com/office/drawing/2014/main" val="3464029052"/>
                    </a:ext>
                  </a:extLst>
                </a:gridCol>
                <a:gridCol w="679590">
                  <a:extLst>
                    <a:ext uri="{9D8B030D-6E8A-4147-A177-3AD203B41FA5}">
                      <a16:colId xmlns:a16="http://schemas.microsoft.com/office/drawing/2014/main" val="2653040651"/>
                    </a:ext>
                  </a:extLst>
                </a:gridCol>
                <a:gridCol w="668449">
                  <a:extLst>
                    <a:ext uri="{9D8B030D-6E8A-4147-A177-3AD203B41FA5}">
                      <a16:colId xmlns:a16="http://schemas.microsoft.com/office/drawing/2014/main" val="3077819525"/>
                    </a:ext>
                  </a:extLst>
                </a:gridCol>
              </a:tblGrid>
              <a:tr h="14125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2704744"/>
                  </a:ext>
                </a:extLst>
              </a:tr>
              <a:tr h="42376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1509405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230.813.110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211.399.407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-19.413.703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49.251.459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6399451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17.693.953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17.356.868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-337.085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7.240.397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1335636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9.759.659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8.313.200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-1.446.459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2.302.188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3798489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200.540.910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182.441.134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-18.099.776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31.615.545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01728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196.756.700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178.667.984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-18.088.716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27.834.035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892830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1.071.294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1.071.294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522.395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5218839"/>
                  </a:ext>
                </a:extLst>
              </a:tr>
              <a:tr h="282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Capacitación para Micro y Pequeños Empresarios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5.425.766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2.561.923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-2.863.843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668.512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75727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Más Capaz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1.219.971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1.219.971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243.554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36352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Capacitación en Oficios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34.034.010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23.578.728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-10.455.282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7.003.514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6466230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Formación en el Puesto de Trabajo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2.637.999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1.846.599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-791.400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647.666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104896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Intermediación Laboral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7.815.764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7.344.895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-470.869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3.503.963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536011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de Competencias Laborales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1.418.095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1.418.095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485.931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026316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189.549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189.549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90.795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6439027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Empleo, Ley N° 20.338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61.418.664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59.168.664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-2.250.000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6.734.485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069165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Empleo a la Mujer, Ley N° 20.595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78.731.000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78.401.000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-330.000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7.797.066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476222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Reconversión Laboral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2.794.588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1.867.266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-927.322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136.154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121943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3.773.150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3.773.150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3.773.150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259392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Becas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3.311.450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3.311.450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3.311.450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57769"/>
                  </a:ext>
                </a:extLst>
              </a:tr>
              <a:tr h="282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del Sistema Nacional de Certificación de Competencias Laborales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461.700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461.700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461.700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0268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11.060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-11.060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8.360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5868914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11.060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-11.060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8.360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235808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5.695.323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946434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5.695.323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0201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817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9368" y="838689"/>
            <a:ext cx="805794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CPACITACIÓN Y 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29368" y="1534262"/>
            <a:ext cx="805794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5F2A36A-8C79-4946-B54A-37178270E7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554659"/>
              </p:ext>
            </p:extLst>
          </p:nvPr>
        </p:nvGraphicFramePr>
        <p:xfrm>
          <a:off x="529369" y="1851704"/>
          <a:ext cx="8057943" cy="1977557"/>
        </p:xfrm>
        <a:graphic>
          <a:graphicData uri="http://schemas.openxmlformats.org/drawingml/2006/table">
            <a:tbl>
              <a:tblPr/>
              <a:tblGrid>
                <a:gridCol w="673600">
                  <a:extLst>
                    <a:ext uri="{9D8B030D-6E8A-4147-A177-3AD203B41FA5}">
                      <a16:colId xmlns:a16="http://schemas.microsoft.com/office/drawing/2014/main" val="2767455374"/>
                    </a:ext>
                  </a:extLst>
                </a:gridCol>
                <a:gridCol w="252600">
                  <a:extLst>
                    <a:ext uri="{9D8B030D-6E8A-4147-A177-3AD203B41FA5}">
                      <a16:colId xmlns:a16="http://schemas.microsoft.com/office/drawing/2014/main" val="3943547223"/>
                    </a:ext>
                  </a:extLst>
                </a:gridCol>
                <a:gridCol w="261020">
                  <a:extLst>
                    <a:ext uri="{9D8B030D-6E8A-4147-A177-3AD203B41FA5}">
                      <a16:colId xmlns:a16="http://schemas.microsoft.com/office/drawing/2014/main" val="243379132"/>
                    </a:ext>
                  </a:extLst>
                </a:gridCol>
                <a:gridCol w="2683175">
                  <a:extLst>
                    <a:ext uri="{9D8B030D-6E8A-4147-A177-3AD203B41FA5}">
                      <a16:colId xmlns:a16="http://schemas.microsoft.com/office/drawing/2014/main" val="1583602580"/>
                    </a:ext>
                  </a:extLst>
                </a:gridCol>
                <a:gridCol w="673600">
                  <a:extLst>
                    <a:ext uri="{9D8B030D-6E8A-4147-A177-3AD203B41FA5}">
                      <a16:colId xmlns:a16="http://schemas.microsoft.com/office/drawing/2014/main" val="844612244"/>
                    </a:ext>
                  </a:extLst>
                </a:gridCol>
                <a:gridCol w="651147">
                  <a:extLst>
                    <a:ext uri="{9D8B030D-6E8A-4147-A177-3AD203B41FA5}">
                      <a16:colId xmlns:a16="http://schemas.microsoft.com/office/drawing/2014/main" val="2072392634"/>
                    </a:ext>
                  </a:extLst>
                </a:gridCol>
                <a:gridCol w="752187">
                  <a:extLst>
                    <a:ext uri="{9D8B030D-6E8A-4147-A177-3AD203B41FA5}">
                      <a16:colId xmlns:a16="http://schemas.microsoft.com/office/drawing/2014/main" val="2707280948"/>
                    </a:ext>
                  </a:extLst>
                </a:gridCol>
                <a:gridCol w="752187">
                  <a:extLst>
                    <a:ext uri="{9D8B030D-6E8A-4147-A177-3AD203B41FA5}">
                      <a16:colId xmlns:a16="http://schemas.microsoft.com/office/drawing/2014/main" val="603971017"/>
                    </a:ext>
                  </a:extLst>
                </a:gridCol>
                <a:gridCol w="684827">
                  <a:extLst>
                    <a:ext uri="{9D8B030D-6E8A-4147-A177-3AD203B41FA5}">
                      <a16:colId xmlns:a16="http://schemas.microsoft.com/office/drawing/2014/main" val="1234143465"/>
                    </a:ext>
                  </a:extLst>
                </a:gridCol>
                <a:gridCol w="673600">
                  <a:extLst>
                    <a:ext uri="{9D8B030D-6E8A-4147-A177-3AD203B41FA5}">
                      <a16:colId xmlns:a16="http://schemas.microsoft.com/office/drawing/2014/main" val="1781987884"/>
                    </a:ext>
                  </a:extLst>
                </a:gridCol>
              </a:tblGrid>
              <a:tr h="14125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9230584"/>
                  </a:ext>
                </a:extLst>
              </a:tr>
              <a:tr h="28250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404894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1.346.821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496.387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-850.434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162.498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827222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54.296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-54.296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622979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71.317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-41.317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969342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212.792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106.396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-106.396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876871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155.138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19.908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-135.230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16.034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790046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853.278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340.083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-513.195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140.023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664946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1.461.767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2.781.818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1.320.051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2.235.508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152,9%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42578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1.392.857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1.392.857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918.729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172981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66.910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66.910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38.565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099556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1.322.051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1.320.051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1.278.214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63910,7%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496918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3413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628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1338" y="719550"/>
            <a:ext cx="80579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06. PROGRAMA 01: SUPERINTENDENCIA DE SEGURIDAD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1335" y="1389484"/>
            <a:ext cx="8057941" cy="3648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D8F1A4D-11A9-4C3A-834C-25ACFE3A49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633884"/>
              </p:ext>
            </p:extLst>
          </p:nvPr>
        </p:nvGraphicFramePr>
        <p:xfrm>
          <a:off x="539071" y="1700808"/>
          <a:ext cx="8048859" cy="2827612"/>
        </p:xfrm>
        <a:graphic>
          <a:graphicData uri="http://schemas.openxmlformats.org/drawingml/2006/table">
            <a:tbl>
              <a:tblPr/>
              <a:tblGrid>
                <a:gridCol w="730055">
                  <a:extLst>
                    <a:ext uri="{9D8B030D-6E8A-4147-A177-3AD203B41FA5}">
                      <a16:colId xmlns:a16="http://schemas.microsoft.com/office/drawing/2014/main" val="918556617"/>
                    </a:ext>
                  </a:extLst>
                </a:gridCol>
                <a:gridCol w="264645">
                  <a:extLst>
                    <a:ext uri="{9D8B030D-6E8A-4147-A177-3AD203B41FA5}">
                      <a16:colId xmlns:a16="http://schemas.microsoft.com/office/drawing/2014/main" val="573428347"/>
                    </a:ext>
                  </a:extLst>
                </a:gridCol>
                <a:gridCol w="264645">
                  <a:extLst>
                    <a:ext uri="{9D8B030D-6E8A-4147-A177-3AD203B41FA5}">
                      <a16:colId xmlns:a16="http://schemas.microsoft.com/office/drawing/2014/main" val="3070598521"/>
                    </a:ext>
                  </a:extLst>
                </a:gridCol>
                <a:gridCol w="2299674">
                  <a:extLst>
                    <a:ext uri="{9D8B030D-6E8A-4147-A177-3AD203B41FA5}">
                      <a16:colId xmlns:a16="http://schemas.microsoft.com/office/drawing/2014/main" val="392712013"/>
                    </a:ext>
                  </a:extLst>
                </a:gridCol>
                <a:gridCol w="766558">
                  <a:extLst>
                    <a:ext uri="{9D8B030D-6E8A-4147-A177-3AD203B41FA5}">
                      <a16:colId xmlns:a16="http://schemas.microsoft.com/office/drawing/2014/main" val="2014453096"/>
                    </a:ext>
                  </a:extLst>
                </a:gridCol>
                <a:gridCol w="766558">
                  <a:extLst>
                    <a:ext uri="{9D8B030D-6E8A-4147-A177-3AD203B41FA5}">
                      <a16:colId xmlns:a16="http://schemas.microsoft.com/office/drawing/2014/main" val="2098708284"/>
                    </a:ext>
                  </a:extLst>
                </a:gridCol>
                <a:gridCol w="742223">
                  <a:extLst>
                    <a:ext uri="{9D8B030D-6E8A-4147-A177-3AD203B41FA5}">
                      <a16:colId xmlns:a16="http://schemas.microsoft.com/office/drawing/2014/main" val="217023403"/>
                    </a:ext>
                  </a:extLst>
                </a:gridCol>
                <a:gridCol w="742223">
                  <a:extLst>
                    <a:ext uri="{9D8B030D-6E8A-4147-A177-3AD203B41FA5}">
                      <a16:colId xmlns:a16="http://schemas.microsoft.com/office/drawing/2014/main" val="4089029050"/>
                    </a:ext>
                  </a:extLst>
                </a:gridCol>
                <a:gridCol w="742223">
                  <a:extLst>
                    <a:ext uri="{9D8B030D-6E8A-4147-A177-3AD203B41FA5}">
                      <a16:colId xmlns:a16="http://schemas.microsoft.com/office/drawing/2014/main" val="3822556428"/>
                    </a:ext>
                  </a:extLst>
                </a:gridCol>
                <a:gridCol w="730055">
                  <a:extLst>
                    <a:ext uri="{9D8B030D-6E8A-4147-A177-3AD203B41FA5}">
                      <a16:colId xmlns:a16="http://schemas.microsoft.com/office/drawing/2014/main" val="1739148706"/>
                    </a:ext>
                  </a:extLst>
                </a:gridCol>
              </a:tblGrid>
              <a:tr h="15030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184675"/>
                  </a:ext>
                </a:extLst>
              </a:tr>
              <a:tr h="46030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102136"/>
                  </a:ext>
                </a:extLst>
              </a:tr>
              <a:tr h="159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14.825.195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14.387.883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-437.312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6.761.517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36304"/>
                  </a:ext>
                </a:extLst>
              </a:tr>
              <a:tr h="150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11.790.258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11.636.967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-153.291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4.780.502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271587"/>
                  </a:ext>
                </a:extLst>
              </a:tr>
              <a:tr h="159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2.917.202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2.675.202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091879"/>
                  </a:ext>
                </a:extLst>
              </a:tr>
              <a:tr h="159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492066"/>
                  </a:ext>
                </a:extLst>
              </a:tr>
              <a:tr h="159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4248945"/>
                  </a:ext>
                </a:extLst>
              </a:tr>
              <a:tr h="159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75897"/>
                  </a:ext>
                </a:extLst>
              </a:tr>
              <a:tr h="159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74.714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419788"/>
                  </a:ext>
                </a:extLst>
              </a:tr>
              <a:tr h="159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442769"/>
                  </a:ext>
                </a:extLst>
              </a:tr>
              <a:tr h="159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89803"/>
                  </a:ext>
                </a:extLst>
              </a:tr>
              <a:tr h="159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700346"/>
                  </a:ext>
                </a:extLst>
              </a:tr>
              <a:tr h="159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-23.441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488530"/>
                  </a:ext>
                </a:extLst>
              </a:tr>
              <a:tr h="159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214690,0%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214690,0%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2583495"/>
                  </a:ext>
                </a:extLst>
              </a:tr>
              <a:tr h="159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214690,0%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214690,0%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293852"/>
                  </a:ext>
                </a:extLst>
              </a:tr>
              <a:tr h="150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5153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1262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7686" y="648285"/>
            <a:ext cx="80470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07. PROGRAMA 01: SUPERINTENDENCIA DE PENSIONES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7686" y="1286408"/>
            <a:ext cx="7831782" cy="2747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F24C7E2-A3B5-4067-AF46-620B370191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9034"/>
              </p:ext>
            </p:extLst>
          </p:nvPr>
        </p:nvGraphicFramePr>
        <p:xfrm>
          <a:off x="547686" y="1588767"/>
          <a:ext cx="8047039" cy="3583430"/>
        </p:xfrm>
        <a:graphic>
          <a:graphicData uri="http://schemas.openxmlformats.org/drawingml/2006/table">
            <a:tbl>
              <a:tblPr/>
              <a:tblGrid>
                <a:gridCol w="724959">
                  <a:extLst>
                    <a:ext uri="{9D8B030D-6E8A-4147-A177-3AD203B41FA5}">
                      <a16:colId xmlns:a16="http://schemas.microsoft.com/office/drawing/2014/main" val="3238483808"/>
                    </a:ext>
                  </a:extLst>
                </a:gridCol>
                <a:gridCol w="344355">
                  <a:extLst>
                    <a:ext uri="{9D8B030D-6E8A-4147-A177-3AD203B41FA5}">
                      <a16:colId xmlns:a16="http://schemas.microsoft.com/office/drawing/2014/main" val="2569084803"/>
                    </a:ext>
                  </a:extLst>
                </a:gridCol>
                <a:gridCol w="344355">
                  <a:extLst>
                    <a:ext uri="{9D8B030D-6E8A-4147-A177-3AD203B41FA5}">
                      <a16:colId xmlns:a16="http://schemas.microsoft.com/office/drawing/2014/main" val="341176128"/>
                    </a:ext>
                  </a:extLst>
                </a:gridCol>
                <a:gridCol w="2319865">
                  <a:extLst>
                    <a:ext uri="{9D8B030D-6E8A-4147-A177-3AD203B41FA5}">
                      <a16:colId xmlns:a16="http://schemas.microsoft.com/office/drawing/2014/main" val="2468557751"/>
                    </a:ext>
                  </a:extLst>
                </a:gridCol>
                <a:gridCol w="724959">
                  <a:extLst>
                    <a:ext uri="{9D8B030D-6E8A-4147-A177-3AD203B41FA5}">
                      <a16:colId xmlns:a16="http://schemas.microsoft.com/office/drawing/2014/main" val="1968824491"/>
                    </a:ext>
                  </a:extLst>
                </a:gridCol>
                <a:gridCol w="688710">
                  <a:extLst>
                    <a:ext uri="{9D8B030D-6E8A-4147-A177-3AD203B41FA5}">
                      <a16:colId xmlns:a16="http://schemas.microsoft.com/office/drawing/2014/main" val="3353440051"/>
                    </a:ext>
                  </a:extLst>
                </a:gridCol>
                <a:gridCol w="724959">
                  <a:extLst>
                    <a:ext uri="{9D8B030D-6E8A-4147-A177-3AD203B41FA5}">
                      <a16:colId xmlns:a16="http://schemas.microsoft.com/office/drawing/2014/main" val="660103092"/>
                    </a:ext>
                  </a:extLst>
                </a:gridCol>
                <a:gridCol w="724959">
                  <a:extLst>
                    <a:ext uri="{9D8B030D-6E8A-4147-A177-3AD203B41FA5}">
                      <a16:colId xmlns:a16="http://schemas.microsoft.com/office/drawing/2014/main" val="2797578862"/>
                    </a:ext>
                  </a:extLst>
                </a:gridCol>
                <a:gridCol w="724959">
                  <a:extLst>
                    <a:ext uri="{9D8B030D-6E8A-4147-A177-3AD203B41FA5}">
                      <a16:colId xmlns:a16="http://schemas.microsoft.com/office/drawing/2014/main" val="399220593"/>
                    </a:ext>
                  </a:extLst>
                </a:gridCol>
                <a:gridCol w="724959">
                  <a:extLst>
                    <a:ext uri="{9D8B030D-6E8A-4147-A177-3AD203B41FA5}">
                      <a16:colId xmlns:a16="http://schemas.microsoft.com/office/drawing/2014/main" val="3586779995"/>
                    </a:ext>
                  </a:extLst>
                </a:gridCol>
              </a:tblGrid>
              <a:tr h="14853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198843"/>
                  </a:ext>
                </a:extLst>
              </a:tr>
              <a:tr h="45489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505481"/>
                  </a:ext>
                </a:extLst>
              </a:tr>
              <a:tr h="157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16.607.145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16.148.996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-458.149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6.581.239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222608"/>
                  </a:ext>
                </a:extLst>
              </a:tr>
              <a:tr h="148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9.999.770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9.959.341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-40.429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4.132.652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2589468"/>
                  </a:ext>
                </a:extLst>
              </a:tr>
              <a:tr h="148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1.730.170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1.625.170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661.657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518357"/>
                  </a:ext>
                </a:extLst>
              </a:tr>
              <a:tr h="148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4.685.120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4.441.870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-243.250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1.750.984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8042124"/>
                  </a:ext>
                </a:extLst>
              </a:tr>
              <a:tr h="148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179238"/>
                  </a:ext>
                </a:extLst>
              </a:tr>
              <a:tr h="148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Peritajes Ley N° 19.404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6030894"/>
                  </a:ext>
                </a:extLst>
              </a:tr>
              <a:tr h="148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4.600.662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4.373.062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-227.600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1.714.486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531444"/>
                  </a:ext>
                </a:extLst>
              </a:tr>
              <a:tr h="148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Comisiones Médicas, D.L. N° 3.500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4.600.662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4.373.062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-227.600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1.714.486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685760"/>
                  </a:ext>
                </a:extLst>
              </a:tr>
              <a:tr h="148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73.890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-15.650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861598"/>
                  </a:ext>
                </a:extLst>
              </a:tr>
              <a:tr h="148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73.890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-15.650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929064"/>
                  </a:ext>
                </a:extLst>
              </a:tr>
              <a:tr h="148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7450034"/>
                  </a:ext>
                </a:extLst>
              </a:tr>
              <a:tr h="148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133315"/>
                  </a:ext>
                </a:extLst>
              </a:tr>
              <a:tr h="148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190.564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121.094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-69.470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602550"/>
                  </a:ext>
                </a:extLst>
              </a:tr>
              <a:tr h="148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764545"/>
                  </a:ext>
                </a:extLst>
              </a:tr>
              <a:tr h="148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727590"/>
                  </a:ext>
                </a:extLst>
              </a:tr>
              <a:tr h="148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698952"/>
                  </a:ext>
                </a:extLst>
              </a:tr>
              <a:tr h="148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-60.650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984849"/>
                  </a:ext>
                </a:extLst>
              </a:tr>
              <a:tr h="148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468987"/>
                  </a:ext>
                </a:extLst>
              </a:tr>
              <a:tr h="148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7839847"/>
                  </a:ext>
                </a:extLst>
              </a:tr>
              <a:tr h="148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8086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626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753340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30185"/>
            <a:ext cx="8064896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4B13A61-C6E0-4342-AC89-8A3B403264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1542"/>
              </p:ext>
            </p:extLst>
          </p:nvPr>
        </p:nvGraphicFramePr>
        <p:xfrm>
          <a:off x="568161" y="1801871"/>
          <a:ext cx="8036287" cy="3908928"/>
        </p:xfrm>
        <a:graphic>
          <a:graphicData uri="http://schemas.openxmlformats.org/drawingml/2006/table">
            <a:tbl>
              <a:tblPr/>
              <a:tblGrid>
                <a:gridCol w="598792">
                  <a:extLst>
                    <a:ext uri="{9D8B030D-6E8A-4147-A177-3AD203B41FA5}">
                      <a16:colId xmlns:a16="http://schemas.microsoft.com/office/drawing/2014/main" val="2754059110"/>
                    </a:ext>
                  </a:extLst>
                </a:gridCol>
                <a:gridCol w="224547">
                  <a:extLst>
                    <a:ext uri="{9D8B030D-6E8A-4147-A177-3AD203B41FA5}">
                      <a16:colId xmlns:a16="http://schemas.microsoft.com/office/drawing/2014/main" val="3791105195"/>
                    </a:ext>
                  </a:extLst>
                </a:gridCol>
                <a:gridCol w="232033">
                  <a:extLst>
                    <a:ext uri="{9D8B030D-6E8A-4147-A177-3AD203B41FA5}">
                      <a16:colId xmlns:a16="http://schemas.microsoft.com/office/drawing/2014/main" val="413102034"/>
                    </a:ext>
                  </a:extLst>
                </a:gridCol>
                <a:gridCol w="2836778">
                  <a:extLst>
                    <a:ext uri="{9D8B030D-6E8A-4147-A177-3AD203B41FA5}">
                      <a16:colId xmlns:a16="http://schemas.microsoft.com/office/drawing/2014/main" val="3108032352"/>
                    </a:ext>
                  </a:extLst>
                </a:gridCol>
                <a:gridCol w="748489">
                  <a:extLst>
                    <a:ext uri="{9D8B030D-6E8A-4147-A177-3AD203B41FA5}">
                      <a16:colId xmlns:a16="http://schemas.microsoft.com/office/drawing/2014/main" val="1203010924"/>
                    </a:ext>
                  </a:extLst>
                </a:gridCol>
                <a:gridCol w="748489">
                  <a:extLst>
                    <a:ext uri="{9D8B030D-6E8A-4147-A177-3AD203B41FA5}">
                      <a16:colId xmlns:a16="http://schemas.microsoft.com/office/drawing/2014/main" val="2259050155"/>
                    </a:ext>
                  </a:extLst>
                </a:gridCol>
                <a:gridCol w="748489">
                  <a:extLst>
                    <a:ext uri="{9D8B030D-6E8A-4147-A177-3AD203B41FA5}">
                      <a16:colId xmlns:a16="http://schemas.microsoft.com/office/drawing/2014/main" val="519746466"/>
                    </a:ext>
                  </a:extLst>
                </a:gridCol>
                <a:gridCol w="678631">
                  <a:extLst>
                    <a:ext uri="{9D8B030D-6E8A-4147-A177-3AD203B41FA5}">
                      <a16:colId xmlns:a16="http://schemas.microsoft.com/office/drawing/2014/main" val="2621867227"/>
                    </a:ext>
                  </a:extLst>
                </a:gridCol>
                <a:gridCol w="621247">
                  <a:extLst>
                    <a:ext uri="{9D8B030D-6E8A-4147-A177-3AD203B41FA5}">
                      <a16:colId xmlns:a16="http://schemas.microsoft.com/office/drawing/2014/main" val="1642595926"/>
                    </a:ext>
                  </a:extLst>
                </a:gridCol>
                <a:gridCol w="598792">
                  <a:extLst>
                    <a:ext uri="{9D8B030D-6E8A-4147-A177-3AD203B41FA5}">
                      <a16:colId xmlns:a16="http://schemas.microsoft.com/office/drawing/2014/main" val="3811340623"/>
                    </a:ext>
                  </a:extLst>
                </a:gridCol>
              </a:tblGrid>
              <a:tr h="12970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060014"/>
                  </a:ext>
                </a:extLst>
              </a:tr>
              <a:tr h="3972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84024"/>
                  </a:ext>
                </a:extLst>
              </a:tr>
              <a:tr h="137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5.568.195.402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5.708.069.107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139.873.705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2.664.561.503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003414"/>
                  </a:ext>
                </a:extLst>
              </a:tr>
              <a:tr h="129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59.290.952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58.496.937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-794.015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23.799.109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508870"/>
                  </a:ext>
                </a:extLst>
              </a:tr>
              <a:tr h="129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74.058.336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73.418.347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-639.989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22.975.878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176475"/>
                  </a:ext>
                </a:extLst>
              </a:tr>
              <a:tr h="129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4.462.908.350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4.462.908.350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2.054.901.733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022736"/>
                  </a:ext>
                </a:extLst>
              </a:tr>
              <a:tr h="129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3.018.465.988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3.018.465.988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1.293.454.836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1721329"/>
                  </a:ext>
                </a:extLst>
              </a:tr>
              <a:tr h="129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2.431.945.879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2.431.945.879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1.069.407.835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710210"/>
                  </a:ext>
                </a:extLst>
              </a:tr>
              <a:tr h="129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244.975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244.975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86.342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697670"/>
                  </a:ext>
                </a:extLst>
              </a:tr>
              <a:tr h="129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405.061.775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405.061.775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158.946.763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209517"/>
                  </a:ext>
                </a:extLst>
              </a:tr>
              <a:tr h="129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24.200.278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24.200.278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6.624.274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34092"/>
                  </a:ext>
                </a:extLst>
              </a:tr>
              <a:tr h="129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28.220.830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28.220.830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10.739.864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991901"/>
                  </a:ext>
                </a:extLst>
              </a:tr>
              <a:tr h="129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 de Vida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24.706.244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24.706.244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6.664.287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243080"/>
                  </a:ext>
                </a:extLst>
              </a:tr>
              <a:tr h="129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294.722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12.384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582164"/>
                  </a:ext>
                </a:extLst>
              </a:tr>
              <a:tr h="129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Hijo para las Mujeres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103.791.285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103.791.285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40.973.087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939690"/>
                  </a:ext>
                </a:extLst>
              </a:tr>
              <a:tr h="129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1.444.442.362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1.444.442.362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759.857.963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137628"/>
                  </a:ext>
                </a:extLst>
              </a:tr>
              <a:tr h="129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28.100.283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28.100.283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13.062.028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5591253"/>
                  </a:ext>
                </a:extLst>
              </a:tr>
              <a:tr h="129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Cesantía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192432"/>
                  </a:ext>
                </a:extLst>
              </a:tr>
              <a:tr h="129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Básicas Solidarias de Vejez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654.284.037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654.284.037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327.420.472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3229644"/>
                  </a:ext>
                </a:extLst>
              </a:tr>
              <a:tr h="129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Básicas Solidarias de Invalidez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296.295.153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296.295.153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126.180.947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449742"/>
                  </a:ext>
                </a:extLst>
              </a:tr>
              <a:tr h="129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Discapacidad Mental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16.947.407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16.947.407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7.284.250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417517"/>
                  </a:ext>
                </a:extLst>
              </a:tr>
              <a:tr h="129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para Cónyuges que cumplan cincuenta años de matrimonio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6.482.135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6.482.135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2.134.918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4888336"/>
                  </a:ext>
                </a:extLst>
              </a:tr>
              <a:tr h="129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Ley N° 20.531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287.156.446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287.156.446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133.110.800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452496"/>
                  </a:ext>
                </a:extLst>
              </a:tr>
              <a:tr h="129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Familiar Permanente de Marzo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155.172.379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155.172.379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148.256.129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377917"/>
                  </a:ext>
                </a:extLst>
              </a:tr>
              <a:tr h="129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Artículo 82 D.L. N° 3.500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2.405.782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74456"/>
                  </a:ext>
                </a:extLst>
              </a:tr>
              <a:tr h="129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1.588.934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365548"/>
                  </a:ext>
                </a:extLst>
              </a:tr>
              <a:tr h="129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926.538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832563"/>
                  </a:ext>
                </a:extLst>
              </a:tr>
              <a:tr h="129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662.396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1461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3101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6920" y="770878"/>
            <a:ext cx="809752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920" y="1465827"/>
            <a:ext cx="8097528" cy="3069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A23C0FC-6CC8-4599-B9B3-814A2C8F2B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474832"/>
              </p:ext>
            </p:extLst>
          </p:nvPr>
        </p:nvGraphicFramePr>
        <p:xfrm>
          <a:off x="503514" y="1772816"/>
          <a:ext cx="8097526" cy="3747495"/>
        </p:xfrm>
        <a:graphic>
          <a:graphicData uri="http://schemas.openxmlformats.org/drawingml/2006/table">
            <a:tbl>
              <a:tblPr/>
              <a:tblGrid>
                <a:gridCol w="603355">
                  <a:extLst>
                    <a:ext uri="{9D8B030D-6E8A-4147-A177-3AD203B41FA5}">
                      <a16:colId xmlns:a16="http://schemas.microsoft.com/office/drawing/2014/main" val="212812071"/>
                    </a:ext>
                  </a:extLst>
                </a:gridCol>
                <a:gridCol w="226257">
                  <a:extLst>
                    <a:ext uri="{9D8B030D-6E8A-4147-A177-3AD203B41FA5}">
                      <a16:colId xmlns:a16="http://schemas.microsoft.com/office/drawing/2014/main" val="130559798"/>
                    </a:ext>
                  </a:extLst>
                </a:gridCol>
                <a:gridCol w="233801">
                  <a:extLst>
                    <a:ext uri="{9D8B030D-6E8A-4147-A177-3AD203B41FA5}">
                      <a16:colId xmlns:a16="http://schemas.microsoft.com/office/drawing/2014/main" val="1001015491"/>
                    </a:ext>
                  </a:extLst>
                </a:gridCol>
                <a:gridCol w="2858395">
                  <a:extLst>
                    <a:ext uri="{9D8B030D-6E8A-4147-A177-3AD203B41FA5}">
                      <a16:colId xmlns:a16="http://schemas.microsoft.com/office/drawing/2014/main" val="1981728116"/>
                    </a:ext>
                  </a:extLst>
                </a:gridCol>
                <a:gridCol w="754193">
                  <a:extLst>
                    <a:ext uri="{9D8B030D-6E8A-4147-A177-3AD203B41FA5}">
                      <a16:colId xmlns:a16="http://schemas.microsoft.com/office/drawing/2014/main" val="1772292787"/>
                    </a:ext>
                  </a:extLst>
                </a:gridCol>
                <a:gridCol w="754193">
                  <a:extLst>
                    <a:ext uri="{9D8B030D-6E8A-4147-A177-3AD203B41FA5}">
                      <a16:colId xmlns:a16="http://schemas.microsoft.com/office/drawing/2014/main" val="1850595471"/>
                    </a:ext>
                  </a:extLst>
                </a:gridCol>
                <a:gridCol w="754193">
                  <a:extLst>
                    <a:ext uri="{9D8B030D-6E8A-4147-A177-3AD203B41FA5}">
                      <a16:colId xmlns:a16="http://schemas.microsoft.com/office/drawing/2014/main" val="3884702656"/>
                    </a:ext>
                  </a:extLst>
                </a:gridCol>
                <a:gridCol w="683803">
                  <a:extLst>
                    <a:ext uri="{9D8B030D-6E8A-4147-A177-3AD203B41FA5}">
                      <a16:colId xmlns:a16="http://schemas.microsoft.com/office/drawing/2014/main" val="606160483"/>
                    </a:ext>
                  </a:extLst>
                </a:gridCol>
                <a:gridCol w="625981">
                  <a:extLst>
                    <a:ext uri="{9D8B030D-6E8A-4147-A177-3AD203B41FA5}">
                      <a16:colId xmlns:a16="http://schemas.microsoft.com/office/drawing/2014/main" val="660222823"/>
                    </a:ext>
                  </a:extLst>
                </a:gridCol>
                <a:gridCol w="603355">
                  <a:extLst>
                    <a:ext uri="{9D8B030D-6E8A-4147-A177-3AD203B41FA5}">
                      <a16:colId xmlns:a16="http://schemas.microsoft.com/office/drawing/2014/main" val="1480871481"/>
                    </a:ext>
                  </a:extLst>
                </a:gridCol>
              </a:tblGrid>
              <a:tr h="12551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2969223"/>
                  </a:ext>
                </a:extLst>
              </a:tr>
              <a:tr h="25103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286320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899.701.608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1.041.320.965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141.619.357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562.200.489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435394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889.397.870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1.031.021.870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141.624.000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557.081.069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309915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188.010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141.812.010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141.624.000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147.243.133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78316,6%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057641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Previsional Solidario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885.832.009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885.832.009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408.736.297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27693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Traslados y Hospedajes Pensiones Básicas Solidarias de Invalidez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175.274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175.274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36.358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798511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Previsional a los Trabajadores Jóvenes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3.142.341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3.142.341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1.049.391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219151"/>
                  </a:ext>
                </a:extLst>
              </a:tr>
              <a:tr h="251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Derechos Previsionales y de Seguridad Social para mujeres en territorios rurales de difícil conectividad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60.236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15.890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6782552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10.299.095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10.299.095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5.119.420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895831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Revalorizadora de Pensiones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6.414.117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6.414.117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3.768.503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9994619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Comisiones Médicas, D.L. N° 3.500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3.884.978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3.884.978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1.350.917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474032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2867886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7143541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129.760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282606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129.760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773649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556.919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245.271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-311.648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22.688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301875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106.376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-66.376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664264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77.489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77.489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22.688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14760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373.054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127.782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-245.272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504646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60.650.215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60.650.215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2892230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60.650.215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60.650.215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929033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19.022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267462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19.022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653100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418498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234532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535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2140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677667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10. PROGRAMA 01: INSTITUTO  DE SEGURIDAD LABORAL 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7888" y="1268760"/>
            <a:ext cx="8064896" cy="2491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A7653D4-8542-4931-B048-805292E020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771582"/>
              </p:ext>
            </p:extLst>
          </p:nvPr>
        </p:nvGraphicFramePr>
        <p:xfrm>
          <a:off x="539552" y="1563766"/>
          <a:ext cx="8064896" cy="4745563"/>
        </p:xfrm>
        <a:graphic>
          <a:graphicData uri="http://schemas.openxmlformats.org/drawingml/2006/table">
            <a:tbl>
              <a:tblPr/>
              <a:tblGrid>
                <a:gridCol w="767505">
                  <a:extLst>
                    <a:ext uri="{9D8B030D-6E8A-4147-A177-3AD203B41FA5}">
                      <a16:colId xmlns:a16="http://schemas.microsoft.com/office/drawing/2014/main" val="534255025"/>
                    </a:ext>
                  </a:extLst>
                </a:gridCol>
                <a:gridCol w="274110">
                  <a:extLst>
                    <a:ext uri="{9D8B030D-6E8A-4147-A177-3AD203B41FA5}">
                      <a16:colId xmlns:a16="http://schemas.microsoft.com/office/drawing/2014/main" val="3446083183"/>
                    </a:ext>
                  </a:extLst>
                </a:gridCol>
                <a:gridCol w="283245">
                  <a:extLst>
                    <a:ext uri="{9D8B030D-6E8A-4147-A177-3AD203B41FA5}">
                      <a16:colId xmlns:a16="http://schemas.microsoft.com/office/drawing/2014/main" val="991659839"/>
                    </a:ext>
                  </a:extLst>
                </a:gridCol>
                <a:gridCol w="2183734">
                  <a:extLst>
                    <a:ext uri="{9D8B030D-6E8A-4147-A177-3AD203B41FA5}">
                      <a16:colId xmlns:a16="http://schemas.microsoft.com/office/drawing/2014/main" val="2053818573"/>
                    </a:ext>
                  </a:extLst>
                </a:gridCol>
                <a:gridCol w="779689">
                  <a:extLst>
                    <a:ext uri="{9D8B030D-6E8A-4147-A177-3AD203B41FA5}">
                      <a16:colId xmlns:a16="http://schemas.microsoft.com/office/drawing/2014/main" val="2617779395"/>
                    </a:ext>
                  </a:extLst>
                </a:gridCol>
                <a:gridCol w="779689">
                  <a:extLst>
                    <a:ext uri="{9D8B030D-6E8A-4147-A177-3AD203B41FA5}">
                      <a16:colId xmlns:a16="http://schemas.microsoft.com/office/drawing/2014/main" val="4259385616"/>
                    </a:ext>
                  </a:extLst>
                </a:gridCol>
                <a:gridCol w="779689">
                  <a:extLst>
                    <a:ext uri="{9D8B030D-6E8A-4147-A177-3AD203B41FA5}">
                      <a16:colId xmlns:a16="http://schemas.microsoft.com/office/drawing/2014/main" val="2884831475"/>
                    </a:ext>
                  </a:extLst>
                </a:gridCol>
                <a:gridCol w="755323">
                  <a:extLst>
                    <a:ext uri="{9D8B030D-6E8A-4147-A177-3AD203B41FA5}">
                      <a16:colId xmlns:a16="http://schemas.microsoft.com/office/drawing/2014/main" val="1146633393"/>
                    </a:ext>
                  </a:extLst>
                </a:gridCol>
                <a:gridCol w="730956">
                  <a:extLst>
                    <a:ext uri="{9D8B030D-6E8A-4147-A177-3AD203B41FA5}">
                      <a16:colId xmlns:a16="http://schemas.microsoft.com/office/drawing/2014/main" val="1515135171"/>
                    </a:ext>
                  </a:extLst>
                </a:gridCol>
                <a:gridCol w="730956">
                  <a:extLst>
                    <a:ext uri="{9D8B030D-6E8A-4147-A177-3AD203B41FA5}">
                      <a16:colId xmlns:a16="http://schemas.microsoft.com/office/drawing/2014/main" val="3303693642"/>
                    </a:ext>
                  </a:extLst>
                </a:gridCol>
              </a:tblGrid>
              <a:tr h="13486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29" marR="7729" marT="7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29" marR="7729" marT="7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8393570"/>
                  </a:ext>
                </a:extLst>
              </a:tr>
              <a:tr h="4130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104586"/>
                  </a:ext>
                </a:extLst>
              </a:tr>
              <a:tr h="143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121.140.560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121.140.560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38.458.645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583484"/>
                  </a:ext>
                </a:extLst>
              </a:tr>
              <a:tr h="1348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13.901.522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12.407.746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-1.493.776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4.862.972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023990"/>
                  </a:ext>
                </a:extLst>
              </a:tr>
              <a:tr h="1348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8.995.594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7.739.857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-1.255.737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2.140.968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893714"/>
                  </a:ext>
                </a:extLst>
              </a:tr>
              <a:tr h="1348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83.307.826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83.307.826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30.790.079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7165389"/>
                  </a:ext>
                </a:extLst>
              </a:tr>
              <a:tr h="1348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82.723.458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82.723.458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30.534.285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795197"/>
                  </a:ext>
                </a:extLst>
              </a:tr>
              <a:tr h="1348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23.064.329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23.064.329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11.083.558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8450135"/>
                  </a:ext>
                </a:extLst>
              </a:tr>
              <a:tr h="1348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1.095.039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1.095.039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238.666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677673"/>
                  </a:ext>
                </a:extLst>
              </a:tr>
              <a:tr h="143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8.351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028338"/>
                  </a:ext>
                </a:extLst>
              </a:tr>
              <a:tr h="1348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1.226.485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1.226.485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15.843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407580"/>
                  </a:ext>
                </a:extLst>
              </a:tr>
              <a:tr h="1348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44.214.018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44.214.018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11.709.675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414156"/>
                  </a:ext>
                </a:extLst>
              </a:tr>
              <a:tr h="1348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por Accidentes del Trabajo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13.115.236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13.115.236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7.485.961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459957"/>
                  </a:ext>
                </a:extLst>
              </a:tr>
              <a:tr h="1348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584.368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584.368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255.794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054209"/>
                  </a:ext>
                </a:extLst>
              </a:tr>
              <a:tr h="1348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246.847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246.847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116.773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3718648"/>
                  </a:ext>
                </a:extLst>
              </a:tr>
              <a:tr h="1348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Asistenciales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337.521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337.521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139.021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896670"/>
                  </a:ext>
                </a:extLst>
              </a:tr>
              <a:tr h="1348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6.033.589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6.027.631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-5.958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603.102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101839"/>
                  </a:ext>
                </a:extLst>
              </a:tr>
              <a:tr h="1348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1.028.596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1.028.596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599.808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09734"/>
                  </a:ext>
                </a:extLst>
              </a:tr>
              <a:tr h="1348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Concurrencias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1.028.596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1.028.596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599.808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734720"/>
                  </a:ext>
                </a:extLst>
              </a:tr>
              <a:tr h="1348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4.999.035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4.999.035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883624"/>
                  </a:ext>
                </a:extLst>
              </a:tr>
              <a:tr h="1348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4.999.035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4.999.035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384898"/>
                  </a:ext>
                </a:extLst>
              </a:tr>
              <a:tr h="1348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5.958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-5.958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512223"/>
                  </a:ext>
                </a:extLst>
              </a:tr>
              <a:tr h="1348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5.958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-5.958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6706173"/>
                  </a:ext>
                </a:extLst>
              </a:tr>
              <a:tr h="1348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332.308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332.308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19.685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4668799"/>
                  </a:ext>
                </a:extLst>
              </a:tr>
              <a:tr h="1348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64.543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64.543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918488"/>
                  </a:ext>
                </a:extLst>
              </a:tr>
              <a:tr h="1348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21.451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21.451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33891"/>
                  </a:ext>
                </a:extLst>
              </a:tr>
              <a:tr h="1348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6.464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699260"/>
                  </a:ext>
                </a:extLst>
              </a:tr>
              <a:tr h="1348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239.850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239.850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12.331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065738"/>
                  </a:ext>
                </a:extLst>
              </a:tr>
              <a:tr h="1348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8.404.490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11.159.961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2.755.471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844046"/>
                  </a:ext>
                </a:extLst>
              </a:tr>
              <a:tr h="1348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8.404.490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11.159.961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2.755.471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2466850"/>
                  </a:ext>
                </a:extLst>
              </a:tr>
              <a:tr h="1348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41.839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2010307"/>
                  </a:ext>
                </a:extLst>
              </a:tr>
              <a:tr h="1348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41.839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7000583"/>
                  </a:ext>
                </a:extLst>
              </a:tr>
              <a:tr h="1348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115.231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115.231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078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1059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3548" y="701472"/>
            <a:ext cx="813690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01: CAJA DE PREVISIÓN DE LA DEFENSA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3548" y="1359040"/>
            <a:ext cx="8136904" cy="2515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84972B8-987C-4BFC-AE00-6C1009FF7A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3063903"/>
              </p:ext>
            </p:extLst>
          </p:nvPr>
        </p:nvGraphicFramePr>
        <p:xfrm>
          <a:off x="503548" y="1690763"/>
          <a:ext cx="8136904" cy="3733943"/>
        </p:xfrm>
        <a:graphic>
          <a:graphicData uri="http://schemas.openxmlformats.org/drawingml/2006/table">
            <a:tbl>
              <a:tblPr/>
              <a:tblGrid>
                <a:gridCol w="707557">
                  <a:extLst>
                    <a:ext uri="{9D8B030D-6E8A-4147-A177-3AD203B41FA5}">
                      <a16:colId xmlns:a16="http://schemas.microsoft.com/office/drawing/2014/main" val="2682813629"/>
                    </a:ext>
                  </a:extLst>
                </a:gridCol>
                <a:gridCol w="269831">
                  <a:extLst>
                    <a:ext uri="{9D8B030D-6E8A-4147-A177-3AD203B41FA5}">
                      <a16:colId xmlns:a16="http://schemas.microsoft.com/office/drawing/2014/main" val="2356807679"/>
                    </a:ext>
                  </a:extLst>
                </a:gridCol>
                <a:gridCol w="278825">
                  <a:extLst>
                    <a:ext uri="{9D8B030D-6E8A-4147-A177-3AD203B41FA5}">
                      <a16:colId xmlns:a16="http://schemas.microsoft.com/office/drawing/2014/main" val="260945883"/>
                    </a:ext>
                  </a:extLst>
                </a:gridCol>
                <a:gridCol w="2473450">
                  <a:extLst>
                    <a:ext uri="{9D8B030D-6E8A-4147-A177-3AD203B41FA5}">
                      <a16:colId xmlns:a16="http://schemas.microsoft.com/office/drawing/2014/main" val="1439894277"/>
                    </a:ext>
                  </a:extLst>
                </a:gridCol>
                <a:gridCol w="755527">
                  <a:extLst>
                    <a:ext uri="{9D8B030D-6E8A-4147-A177-3AD203B41FA5}">
                      <a16:colId xmlns:a16="http://schemas.microsoft.com/office/drawing/2014/main" val="3410408512"/>
                    </a:ext>
                  </a:extLst>
                </a:gridCol>
                <a:gridCol w="755527">
                  <a:extLst>
                    <a:ext uri="{9D8B030D-6E8A-4147-A177-3AD203B41FA5}">
                      <a16:colId xmlns:a16="http://schemas.microsoft.com/office/drawing/2014/main" val="1390630731"/>
                    </a:ext>
                  </a:extLst>
                </a:gridCol>
                <a:gridCol w="746534">
                  <a:extLst>
                    <a:ext uri="{9D8B030D-6E8A-4147-A177-3AD203B41FA5}">
                      <a16:colId xmlns:a16="http://schemas.microsoft.com/office/drawing/2014/main" val="3852124304"/>
                    </a:ext>
                  </a:extLst>
                </a:gridCol>
                <a:gridCol w="710555">
                  <a:extLst>
                    <a:ext uri="{9D8B030D-6E8A-4147-A177-3AD203B41FA5}">
                      <a16:colId xmlns:a16="http://schemas.microsoft.com/office/drawing/2014/main" val="3800449882"/>
                    </a:ext>
                  </a:extLst>
                </a:gridCol>
                <a:gridCol w="719549">
                  <a:extLst>
                    <a:ext uri="{9D8B030D-6E8A-4147-A177-3AD203B41FA5}">
                      <a16:colId xmlns:a16="http://schemas.microsoft.com/office/drawing/2014/main" val="2873847295"/>
                    </a:ext>
                  </a:extLst>
                </a:gridCol>
                <a:gridCol w="719549">
                  <a:extLst>
                    <a:ext uri="{9D8B030D-6E8A-4147-A177-3AD203B41FA5}">
                      <a16:colId xmlns:a16="http://schemas.microsoft.com/office/drawing/2014/main" val="3639106525"/>
                    </a:ext>
                  </a:extLst>
                </a:gridCol>
              </a:tblGrid>
              <a:tr h="16146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4567502"/>
                  </a:ext>
                </a:extLst>
              </a:tr>
              <a:tr h="49449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988956"/>
                  </a:ext>
                </a:extLst>
              </a:tr>
              <a:tr h="171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1.324.322.719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1.323.061.700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-1.261.019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562.510.962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417336"/>
                  </a:ext>
                </a:extLst>
              </a:tr>
              <a:tr h="161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9.912.617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9.736.495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-176.122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4.229.757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942957"/>
                  </a:ext>
                </a:extLst>
              </a:tr>
              <a:tr h="161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3.392.043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2.822.615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-569.428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1.078.632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20085"/>
                  </a:ext>
                </a:extLst>
              </a:tr>
              <a:tr h="161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1.134.451.524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1.134.451.524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473.523.766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910918"/>
                  </a:ext>
                </a:extLst>
              </a:tr>
              <a:tr h="161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1.134.149.983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1.134.149.983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473.399.026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011240"/>
                  </a:ext>
                </a:extLst>
              </a:tr>
              <a:tr h="161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1.113.347.766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1.113.347.766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464.348.605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429317"/>
                  </a:ext>
                </a:extLst>
              </a:tr>
              <a:tr h="161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87.661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87.661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35.529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443876"/>
                  </a:ext>
                </a:extLst>
              </a:tr>
              <a:tr h="161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19.339.574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19.339.574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8.690.553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099158"/>
                  </a:ext>
                </a:extLst>
              </a:tr>
              <a:tr h="161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1.374.982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1.374.982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324.339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226697"/>
                  </a:ext>
                </a:extLst>
              </a:tr>
              <a:tr h="161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124.740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215390"/>
                  </a:ext>
                </a:extLst>
              </a:tr>
              <a:tr h="161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124.740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5993820"/>
                  </a:ext>
                </a:extLst>
              </a:tr>
              <a:tr h="161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174.814.753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174.808.199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-6.554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74.312.576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6604223"/>
                  </a:ext>
                </a:extLst>
              </a:tr>
              <a:tr h="161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5.742.544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5.742.544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2.842.890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0275846"/>
                  </a:ext>
                </a:extLst>
              </a:tr>
              <a:tr h="161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Ubicación Menores, Ancianos e Incapacitados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777.334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777.334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288.271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82869"/>
                  </a:ext>
                </a:extLst>
              </a:tr>
              <a:tr h="161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Cotización Isapres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3.349.586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3.349.586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1.472.838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6385966"/>
                  </a:ext>
                </a:extLst>
              </a:tr>
              <a:tr h="161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Salud Capredena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1.615.624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1.615.624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1.081.781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29512"/>
                  </a:ext>
                </a:extLst>
              </a:tr>
              <a:tr h="161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20.770.268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20.770.268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8.230.028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2257964"/>
                  </a:ext>
                </a:extLst>
              </a:tr>
              <a:tr h="161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Medicina Curativa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18.570.471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18.570.471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7.274.553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3971173"/>
                  </a:ext>
                </a:extLst>
              </a:tr>
              <a:tr h="161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Salud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2.199.797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2.199.797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955.475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7270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456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25414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000-000040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8547771"/>
              </p:ext>
            </p:extLst>
          </p:nvPr>
        </p:nvGraphicFramePr>
        <p:xfrm>
          <a:off x="2185293" y="1772816"/>
          <a:ext cx="4428491" cy="3454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00705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8144" y="722841"/>
            <a:ext cx="808635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01: CAJA DE PREVISIÓN DE LA DEFENSA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88224" y="6336127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8144" y="1427331"/>
            <a:ext cx="8086352" cy="2734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F96A05D-55AC-4C8F-A0D6-82E2046A57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5529159"/>
              </p:ext>
            </p:extLst>
          </p:nvPr>
        </p:nvGraphicFramePr>
        <p:xfrm>
          <a:off x="478144" y="1777655"/>
          <a:ext cx="8086352" cy="3611087"/>
        </p:xfrm>
        <a:graphic>
          <a:graphicData uri="http://schemas.openxmlformats.org/drawingml/2006/table">
            <a:tbl>
              <a:tblPr/>
              <a:tblGrid>
                <a:gridCol w="703161">
                  <a:extLst>
                    <a:ext uri="{9D8B030D-6E8A-4147-A177-3AD203B41FA5}">
                      <a16:colId xmlns:a16="http://schemas.microsoft.com/office/drawing/2014/main" val="62641849"/>
                    </a:ext>
                  </a:extLst>
                </a:gridCol>
                <a:gridCol w="268156">
                  <a:extLst>
                    <a:ext uri="{9D8B030D-6E8A-4147-A177-3AD203B41FA5}">
                      <a16:colId xmlns:a16="http://schemas.microsoft.com/office/drawing/2014/main" val="1713992271"/>
                    </a:ext>
                  </a:extLst>
                </a:gridCol>
                <a:gridCol w="277093">
                  <a:extLst>
                    <a:ext uri="{9D8B030D-6E8A-4147-A177-3AD203B41FA5}">
                      <a16:colId xmlns:a16="http://schemas.microsoft.com/office/drawing/2014/main" val="904964564"/>
                    </a:ext>
                  </a:extLst>
                </a:gridCol>
                <a:gridCol w="2458084">
                  <a:extLst>
                    <a:ext uri="{9D8B030D-6E8A-4147-A177-3AD203B41FA5}">
                      <a16:colId xmlns:a16="http://schemas.microsoft.com/office/drawing/2014/main" val="3735654016"/>
                    </a:ext>
                  </a:extLst>
                </a:gridCol>
                <a:gridCol w="750833">
                  <a:extLst>
                    <a:ext uri="{9D8B030D-6E8A-4147-A177-3AD203B41FA5}">
                      <a16:colId xmlns:a16="http://schemas.microsoft.com/office/drawing/2014/main" val="3813112786"/>
                    </a:ext>
                  </a:extLst>
                </a:gridCol>
                <a:gridCol w="750833">
                  <a:extLst>
                    <a:ext uri="{9D8B030D-6E8A-4147-A177-3AD203B41FA5}">
                      <a16:colId xmlns:a16="http://schemas.microsoft.com/office/drawing/2014/main" val="2594189382"/>
                    </a:ext>
                  </a:extLst>
                </a:gridCol>
                <a:gridCol w="741895">
                  <a:extLst>
                    <a:ext uri="{9D8B030D-6E8A-4147-A177-3AD203B41FA5}">
                      <a16:colId xmlns:a16="http://schemas.microsoft.com/office/drawing/2014/main" val="817015969"/>
                    </a:ext>
                  </a:extLst>
                </a:gridCol>
                <a:gridCol w="706141">
                  <a:extLst>
                    <a:ext uri="{9D8B030D-6E8A-4147-A177-3AD203B41FA5}">
                      <a16:colId xmlns:a16="http://schemas.microsoft.com/office/drawing/2014/main" val="519157096"/>
                    </a:ext>
                  </a:extLst>
                </a:gridCol>
                <a:gridCol w="715078">
                  <a:extLst>
                    <a:ext uri="{9D8B030D-6E8A-4147-A177-3AD203B41FA5}">
                      <a16:colId xmlns:a16="http://schemas.microsoft.com/office/drawing/2014/main" val="1314993901"/>
                    </a:ext>
                  </a:extLst>
                </a:gridCol>
                <a:gridCol w="715078">
                  <a:extLst>
                    <a:ext uri="{9D8B030D-6E8A-4147-A177-3AD203B41FA5}">
                      <a16:colId xmlns:a16="http://schemas.microsoft.com/office/drawing/2014/main" val="3256585586"/>
                    </a:ext>
                  </a:extLst>
                </a:gridCol>
              </a:tblGrid>
              <a:tr h="15046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7761664"/>
                  </a:ext>
                </a:extLst>
              </a:tr>
              <a:tr h="45138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3344357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148.295.387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148.295.387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63.236.438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49507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Caja Fondo Desahucio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3.118.982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3.118.982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1.292.740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06756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Caja Fondo Revalorizador de Pensiones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416.266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416.266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123.807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2368130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Fondo Desahucio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2.050.982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2.050.982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821.150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06953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Fondo Revalorizador de Pensiones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5.253.816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5.253.816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1.560.143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365579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Auxilio Social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34.988.475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34.988.475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16.559.158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7005642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Desahucio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34.542.027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34.542.027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14.649.451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990180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Revalorizador de Pensiones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5.225.568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5.225.568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1.984.207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094409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de Salud de las Fuerzas Armadas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62.699.271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62.699.271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26.245.782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593321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-6.554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581398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-6.554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0792011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782.945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274.030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-508.915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45.294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078498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36.222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36.222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33.445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497245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220.180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35.296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-184.884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5256020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526.543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202.512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-324.031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8.683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705415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866.287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866.287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347.254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563209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866.287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866.287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347.254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512741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8.973.683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351909,1%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351909,1%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537020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8.973.683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351909,1%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351909,1%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4612745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6522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84487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5112" y="737900"/>
            <a:ext cx="795495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02: FONDO DE MEDICINA CURATIVA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7167" y="1405852"/>
            <a:ext cx="7962900" cy="3232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BCA68D9-5D4F-4947-BE5B-4C0A854EF1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278647"/>
              </p:ext>
            </p:extLst>
          </p:nvPr>
        </p:nvGraphicFramePr>
        <p:xfrm>
          <a:off x="568576" y="1753133"/>
          <a:ext cx="7951486" cy="2914650"/>
        </p:xfrm>
        <a:graphic>
          <a:graphicData uri="http://schemas.openxmlformats.org/drawingml/2006/table">
            <a:tbl>
              <a:tblPr/>
              <a:tblGrid>
                <a:gridCol w="739100">
                  <a:extLst>
                    <a:ext uri="{9D8B030D-6E8A-4147-A177-3AD203B41FA5}">
                      <a16:colId xmlns:a16="http://schemas.microsoft.com/office/drawing/2014/main" val="1413207582"/>
                    </a:ext>
                  </a:extLst>
                </a:gridCol>
                <a:gridCol w="286401">
                  <a:extLst>
                    <a:ext uri="{9D8B030D-6E8A-4147-A177-3AD203B41FA5}">
                      <a16:colId xmlns:a16="http://schemas.microsoft.com/office/drawing/2014/main" val="3162891301"/>
                    </a:ext>
                  </a:extLst>
                </a:gridCol>
                <a:gridCol w="286401">
                  <a:extLst>
                    <a:ext uri="{9D8B030D-6E8A-4147-A177-3AD203B41FA5}">
                      <a16:colId xmlns:a16="http://schemas.microsoft.com/office/drawing/2014/main" val="4085751683"/>
                    </a:ext>
                  </a:extLst>
                </a:gridCol>
                <a:gridCol w="2204984">
                  <a:extLst>
                    <a:ext uri="{9D8B030D-6E8A-4147-A177-3AD203B41FA5}">
                      <a16:colId xmlns:a16="http://schemas.microsoft.com/office/drawing/2014/main" val="491479594"/>
                    </a:ext>
                  </a:extLst>
                </a:gridCol>
                <a:gridCol w="739100">
                  <a:extLst>
                    <a:ext uri="{9D8B030D-6E8A-4147-A177-3AD203B41FA5}">
                      <a16:colId xmlns:a16="http://schemas.microsoft.com/office/drawing/2014/main" val="1393914911"/>
                    </a:ext>
                  </a:extLst>
                </a:gridCol>
                <a:gridCol w="739100">
                  <a:extLst>
                    <a:ext uri="{9D8B030D-6E8A-4147-A177-3AD203B41FA5}">
                      <a16:colId xmlns:a16="http://schemas.microsoft.com/office/drawing/2014/main" val="2759719816"/>
                    </a:ext>
                  </a:extLst>
                </a:gridCol>
                <a:gridCol w="739100">
                  <a:extLst>
                    <a:ext uri="{9D8B030D-6E8A-4147-A177-3AD203B41FA5}">
                      <a16:colId xmlns:a16="http://schemas.microsoft.com/office/drawing/2014/main" val="217748009"/>
                    </a:ext>
                  </a:extLst>
                </a:gridCol>
                <a:gridCol w="739100">
                  <a:extLst>
                    <a:ext uri="{9D8B030D-6E8A-4147-A177-3AD203B41FA5}">
                      <a16:colId xmlns:a16="http://schemas.microsoft.com/office/drawing/2014/main" val="3258111808"/>
                    </a:ext>
                  </a:extLst>
                </a:gridCol>
                <a:gridCol w="739100">
                  <a:extLst>
                    <a:ext uri="{9D8B030D-6E8A-4147-A177-3AD203B41FA5}">
                      <a16:colId xmlns:a16="http://schemas.microsoft.com/office/drawing/2014/main" val="3892446309"/>
                    </a:ext>
                  </a:extLst>
                </a:gridCol>
                <a:gridCol w="739100">
                  <a:extLst>
                    <a:ext uri="{9D8B030D-6E8A-4147-A177-3AD203B41FA5}">
                      <a16:colId xmlns:a16="http://schemas.microsoft.com/office/drawing/2014/main" val="449377923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3871703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83669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26.074.647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26.074.647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7.551.076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2933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52.811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27742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1.976.087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3758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1.976.087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67192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1.976.087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052727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484.063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888295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484.063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79326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de Salud de las Fuerzas Armadas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484.063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897583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6.886.638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6.896.126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941866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6.886.638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6.896.126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27425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10.762.672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10.762.672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5.090.926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05682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10.762.672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10.762.672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5.090.926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784279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806919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626809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49454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97409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680170"/>
            <a:ext cx="799288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14. PROGRAMA 01: DIRECCIÓN DE PREVISIÓN DE CARABINEROS DE CHILE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16216" y="6381328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556792"/>
            <a:ext cx="7992888" cy="28617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F7A87CC-D4C0-45E4-B7DE-191A6FB5EA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7698444"/>
              </p:ext>
            </p:extLst>
          </p:nvPr>
        </p:nvGraphicFramePr>
        <p:xfrm>
          <a:off x="544146" y="1882274"/>
          <a:ext cx="7992886" cy="4012992"/>
        </p:xfrm>
        <a:graphic>
          <a:graphicData uri="http://schemas.openxmlformats.org/drawingml/2006/table">
            <a:tbl>
              <a:tblPr/>
              <a:tblGrid>
                <a:gridCol w="727177">
                  <a:extLst>
                    <a:ext uri="{9D8B030D-6E8A-4147-A177-3AD203B41FA5}">
                      <a16:colId xmlns:a16="http://schemas.microsoft.com/office/drawing/2014/main" val="1587924813"/>
                    </a:ext>
                  </a:extLst>
                </a:gridCol>
                <a:gridCol w="278751">
                  <a:extLst>
                    <a:ext uri="{9D8B030D-6E8A-4147-A177-3AD203B41FA5}">
                      <a16:colId xmlns:a16="http://schemas.microsoft.com/office/drawing/2014/main" val="233206472"/>
                    </a:ext>
                  </a:extLst>
                </a:gridCol>
                <a:gridCol w="281781">
                  <a:extLst>
                    <a:ext uri="{9D8B030D-6E8A-4147-A177-3AD203B41FA5}">
                      <a16:colId xmlns:a16="http://schemas.microsoft.com/office/drawing/2014/main" val="4251242687"/>
                    </a:ext>
                  </a:extLst>
                </a:gridCol>
                <a:gridCol w="2027007">
                  <a:extLst>
                    <a:ext uri="{9D8B030D-6E8A-4147-A177-3AD203B41FA5}">
                      <a16:colId xmlns:a16="http://schemas.microsoft.com/office/drawing/2014/main" val="873965031"/>
                    </a:ext>
                  </a:extLst>
                </a:gridCol>
                <a:gridCol w="824133">
                  <a:extLst>
                    <a:ext uri="{9D8B030D-6E8A-4147-A177-3AD203B41FA5}">
                      <a16:colId xmlns:a16="http://schemas.microsoft.com/office/drawing/2014/main" val="900215786"/>
                    </a:ext>
                  </a:extLst>
                </a:gridCol>
                <a:gridCol w="824133">
                  <a:extLst>
                    <a:ext uri="{9D8B030D-6E8A-4147-A177-3AD203B41FA5}">
                      <a16:colId xmlns:a16="http://schemas.microsoft.com/office/drawing/2014/main" val="2362711510"/>
                    </a:ext>
                  </a:extLst>
                </a:gridCol>
                <a:gridCol w="824133">
                  <a:extLst>
                    <a:ext uri="{9D8B030D-6E8A-4147-A177-3AD203B41FA5}">
                      <a16:colId xmlns:a16="http://schemas.microsoft.com/office/drawing/2014/main" val="3414803083"/>
                    </a:ext>
                  </a:extLst>
                </a:gridCol>
                <a:gridCol w="739297">
                  <a:extLst>
                    <a:ext uri="{9D8B030D-6E8A-4147-A177-3AD203B41FA5}">
                      <a16:colId xmlns:a16="http://schemas.microsoft.com/office/drawing/2014/main" val="1475099180"/>
                    </a:ext>
                  </a:extLst>
                </a:gridCol>
                <a:gridCol w="739297">
                  <a:extLst>
                    <a:ext uri="{9D8B030D-6E8A-4147-A177-3AD203B41FA5}">
                      <a16:colId xmlns:a16="http://schemas.microsoft.com/office/drawing/2014/main" val="1995675401"/>
                    </a:ext>
                  </a:extLst>
                </a:gridCol>
                <a:gridCol w="727177">
                  <a:extLst>
                    <a:ext uri="{9D8B030D-6E8A-4147-A177-3AD203B41FA5}">
                      <a16:colId xmlns:a16="http://schemas.microsoft.com/office/drawing/2014/main" val="2637444150"/>
                    </a:ext>
                  </a:extLst>
                </a:gridCol>
              </a:tblGrid>
              <a:tr h="15972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9664178"/>
                  </a:ext>
                </a:extLst>
              </a:tr>
              <a:tr h="48914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90424"/>
                  </a:ext>
                </a:extLst>
              </a:tr>
              <a:tr h="16970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955.848.894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955.515.246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-333.648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378.562.505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670110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4.991.783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4.937.422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2.066.792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529958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3.388.061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3.021.741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-366.320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738.044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138373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800.021.287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800.021.287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325.173.887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064982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755.271.703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755.271.703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310.786.972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936337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744.482.140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744.482.140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307.784.047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0624956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969.200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969.200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465.650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177138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8.021.508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8.021.508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2.071.962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221908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167.672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739194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1.213.394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1.213.394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8557954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417.789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417.789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028333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326.409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326.409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89.680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515407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326.409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326.409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89.680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294333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44.423.175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44.423.175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14.297.235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118919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Beneficios Médicos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44.423.175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44.423.175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14.297.235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217860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81.123.793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81.073.826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-49.967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26.993.643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6225951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81.123.793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81.073.826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-49.967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26.993.643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967122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Auxilio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15.491.112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15.491.112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5.267.765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3868398"/>
                  </a:ext>
                </a:extLst>
              </a:tr>
              <a:tr h="319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Desahucio Mutualidad de Carabineros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984785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Medicina Preventiva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6.487.937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6.487.937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1.081.323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1607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01500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20626" y="641706"/>
            <a:ext cx="804689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14. PROGRAMA 01: DIRECCIÓN DE PREVISIÓN DE CARABINEROS DE CHILE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0626" y="1563163"/>
            <a:ext cx="8046892" cy="2869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2854119-43D0-4EB9-AD12-0199A1223C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76667"/>
              </p:ext>
            </p:extLst>
          </p:nvPr>
        </p:nvGraphicFramePr>
        <p:xfrm>
          <a:off x="520626" y="1850107"/>
          <a:ext cx="8046892" cy="4351334"/>
        </p:xfrm>
        <a:graphic>
          <a:graphicData uri="http://schemas.openxmlformats.org/drawingml/2006/table">
            <a:tbl>
              <a:tblPr/>
              <a:tblGrid>
                <a:gridCol w="732090">
                  <a:extLst>
                    <a:ext uri="{9D8B030D-6E8A-4147-A177-3AD203B41FA5}">
                      <a16:colId xmlns:a16="http://schemas.microsoft.com/office/drawing/2014/main" val="4052588537"/>
                    </a:ext>
                  </a:extLst>
                </a:gridCol>
                <a:gridCol w="280635">
                  <a:extLst>
                    <a:ext uri="{9D8B030D-6E8A-4147-A177-3AD203B41FA5}">
                      <a16:colId xmlns:a16="http://schemas.microsoft.com/office/drawing/2014/main" val="3660415633"/>
                    </a:ext>
                  </a:extLst>
                </a:gridCol>
                <a:gridCol w="283685">
                  <a:extLst>
                    <a:ext uri="{9D8B030D-6E8A-4147-A177-3AD203B41FA5}">
                      <a16:colId xmlns:a16="http://schemas.microsoft.com/office/drawing/2014/main" val="1733026913"/>
                    </a:ext>
                  </a:extLst>
                </a:gridCol>
                <a:gridCol w="2040701">
                  <a:extLst>
                    <a:ext uri="{9D8B030D-6E8A-4147-A177-3AD203B41FA5}">
                      <a16:colId xmlns:a16="http://schemas.microsoft.com/office/drawing/2014/main" val="745284724"/>
                    </a:ext>
                  </a:extLst>
                </a:gridCol>
                <a:gridCol w="829703">
                  <a:extLst>
                    <a:ext uri="{9D8B030D-6E8A-4147-A177-3AD203B41FA5}">
                      <a16:colId xmlns:a16="http://schemas.microsoft.com/office/drawing/2014/main" val="2919783964"/>
                    </a:ext>
                  </a:extLst>
                </a:gridCol>
                <a:gridCol w="829703">
                  <a:extLst>
                    <a:ext uri="{9D8B030D-6E8A-4147-A177-3AD203B41FA5}">
                      <a16:colId xmlns:a16="http://schemas.microsoft.com/office/drawing/2014/main" val="3468178088"/>
                    </a:ext>
                  </a:extLst>
                </a:gridCol>
                <a:gridCol w="829703">
                  <a:extLst>
                    <a:ext uri="{9D8B030D-6E8A-4147-A177-3AD203B41FA5}">
                      <a16:colId xmlns:a16="http://schemas.microsoft.com/office/drawing/2014/main" val="1982525705"/>
                    </a:ext>
                  </a:extLst>
                </a:gridCol>
                <a:gridCol w="744291">
                  <a:extLst>
                    <a:ext uri="{9D8B030D-6E8A-4147-A177-3AD203B41FA5}">
                      <a16:colId xmlns:a16="http://schemas.microsoft.com/office/drawing/2014/main" val="1151847057"/>
                    </a:ext>
                  </a:extLst>
                </a:gridCol>
                <a:gridCol w="744291">
                  <a:extLst>
                    <a:ext uri="{9D8B030D-6E8A-4147-A177-3AD203B41FA5}">
                      <a16:colId xmlns:a16="http://schemas.microsoft.com/office/drawing/2014/main" val="4033878819"/>
                    </a:ext>
                  </a:extLst>
                </a:gridCol>
                <a:gridCol w="732090">
                  <a:extLst>
                    <a:ext uri="{9D8B030D-6E8A-4147-A177-3AD203B41FA5}">
                      <a16:colId xmlns:a16="http://schemas.microsoft.com/office/drawing/2014/main" val="1871920108"/>
                    </a:ext>
                  </a:extLst>
                </a:gridCol>
              </a:tblGrid>
              <a:tr h="15004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78" marR="9378" marT="9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78" marR="9378" marT="9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889153"/>
                  </a:ext>
                </a:extLst>
              </a:tr>
              <a:tr h="30009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209864"/>
                  </a:ext>
                </a:extLst>
              </a:tr>
              <a:tr h="30009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Desahucio Carabineros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679.924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679.924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196.529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6048392"/>
                  </a:ext>
                </a:extLst>
              </a:tr>
              <a:tr h="30009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Hospital Dirección de Previsión de Carabineros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178.600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178.600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35.195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447855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Medicina Preventiva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8.737.360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8.417.360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-320.000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6.823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670424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de Carabineros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10.558.368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10.558.368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4.355.788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730976"/>
                  </a:ext>
                </a:extLst>
              </a:tr>
              <a:tr h="30009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Hospital Dirección de Previsión de Carabineros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22.693.333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22.963.366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270.033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9.215.410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671909"/>
                  </a:ext>
                </a:extLst>
              </a:tr>
              <a:tr h="30009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Revalorizadora de Pensiones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14.330.439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14.330.439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6.343.012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849871"/>
                  </a:ext>
                </a:extLst>
              </a:tr>
              <a:tr h="30009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Desahucio Policía de Investigaciones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679.924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679.924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161.168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717870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Servicio Odontológico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1.286.693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1.286.693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330.630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996608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184.093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663264"/>
                  </a:ext>
                </a:extLst>
              </a:tr>
              <a:tr h="30009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550.035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367.035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-183.000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25.573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2711779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188.883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66.883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-122.000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25.011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388258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361.152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300.152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999915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3.781.785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3.781.785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3838583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3.781.785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3.781.785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403671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61.852.150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61.852.150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20.823.869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959699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6.828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780722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61.845.322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61.845.322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20.823.869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463940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2.556.604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2840,7%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2840,7%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5732534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2.556.604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2840,7%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2840,7%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331409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629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565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693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000-00003F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2489722"/>
              </p:ext>
            </p:extLst>
          </p:nvPr>
        </p:nvGraphicFramePr>
        <p:xfrm>
          <a:off x="2195736" y="2060848"/>
          <a:ext cx="5091291" cy="29257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4962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160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000-00003E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9567193"/>
              </p:ext>
            </p:extLst>
          </p:nvPr>
        </p:nvGraphicFramePr>
        <p:xfrm>
          <a:off x="1871700" y="2132856"/>
          <a:ext cx="5400600" cy="2955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5517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3" y="819753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 TRABAJO Y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50817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F2E1532-005A-4790-940E-7426D1C39C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30226"/>
              </p:ext>
            </p:extLst>
          </p:nvPr>
        </p:nvGraphicFramePr>
        <p:xfrm>
          <a:off x="539552" y="1844824"/>
          <a:ext cx="7909428" cy="2446276"/>
        </p:xfrm>
        <a:graphic>
          <a:graphicData uri="http://schemas.openxmlformats.org/drawingml/2006/table">
            <a:tbl>
              <a:tblPr/>
              <a:tblGrid>
                <a:gridCol w="771024">
                  <a:extLst>
                    <a:ext uri="{9D8B030D-6E8A-4147-A177-3AD203B41FA5}">
                      <a16:colId xmlns:a16="http://schemas.microsoft.com/office/drawing/2014/main" val="1117072461"/>
                    </a:ext>
                  </a:extLst>
                </a:gridCol>
                <a:gridCol w="2467281">
                  <a:extLst>
                    <a:ext uri="{9D8B030D-6E8A-4147-A177-3AD203B41FA5}">
                      <a16:colId xmlns:a16="http://schemas.microsoft.com/office/drawing/2014/main" val="2935685917"/>
                    </a:ext>
                  </a:extLst>
                </a:gridCol>
                <a:gridCol w="771024">
                  <a:extLst>
                    <a:ext uri="{9D8B030D-6E8A-4147-A177-3AD203B41FA5}">
                      <a16:colId xmlns:a16="http://schemas.microsoft.com/office/drawing/2014/main" val="2816882882"/>
                    </a:ext>
                  </a:extLst>
                </a:gridCol>
                <a:gridCol w="796726">
                  <a:extLst>
                    <a:ext uri="{9D8B030D-6E8A-4147-A177-3AD203B41FA5}">
                      <a16:colId xmlns:a16="http://schemas.microsoft.com/office/drawing/2014/main" val="868066070"/>
                    </a:ext>
                  </a:extLst>
                </a:gridCol>
                <a:gridCol w="799938">
                  <a:extLst>
                    <a:ext uri="{9D8B030D-6E8A-4147-A177-3AD203B41FA5}">
                      <a16:colId xmlns:a16="http://schemas.microsoft.com/office/drawing/2014/main" val="3822622701"/>
                    </a:ext>
                  </a:extLst>
                </a:gridCol>
                <a:gridCol w="761387">
                  <a:extLst>
                    <a:ext uri="{9D8B030D-6E8A-4147-A177-3AD203B41FA5}">
                      <a16:colId xmlns:a16="http://schemas.microsoft.com/office/drawing/2014/main" val="2889743576"/>
                    </a:ext>
                  </a:extLst>
                </a:gridCol>
                <a:gridCol w="771024">
                  <a:extLst>
                    <a:ext uri="{9D8B030D-6E8A-4147-A177-3AD203B41FA5}">
                      <a16:colId xmlns:a16="http://schemas.microsoft.com/office/drawing/2014/main" val="1580654058"/>
                    </a:ext>
                  </a:extLst>
                </a:gridCol>
                <a:gridCol w="771024">
                  <a:extLst>
                    <a:ext uri="{9D8B030D-6E8A-4147-A177-3AD203B41FA5}">
                      <a16:colId xmlns:a16="http://schemas.microsoft.com/office/drawing/2014/main" val="3586566289"/>
                    </a:ext>
                  </a:extLst>
                </a:gridCol>
              </a:tblGrid>
              <a:tr h="15054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023530"/>
                  </a:ext>
                </a:extLst>
              </a:tr>
              <a:tr h="461029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899474"/>
                  </a:ext>
                </a:extLst>
              </a:tr>
              <a:tr h="159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8.405.657.049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8.557.400.150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151.743.101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3.790.039.210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260981"/>
                  </a:ext>
                </a:extLst>
              </a:tr>
              <a:tr h="150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202.283.303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197.893.195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-4.390.108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81.218.211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033732"/>
                  </a:ext>
                </a:extLst>
              </a:tr>
              <a:tr h="150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125.101.136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118.146.668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-6.954.468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37.001.111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282041"/>
                  </a:ext>
                </a:extLst>
              </a:tr>
              <a:tr h="150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6.487.525.764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6.487.525.764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2.886.365.552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833417"/>
                  </a:ext>
                </a:extLst>
              </a:tr>
              <a:tr h="150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1.374.441.476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1.535.734.738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161.293.262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725.730.066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006953"/>
                  </a:ext>
                </a:extLst>
              </a:tr>
              <a:tr h="159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167.374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5.729.392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614644"/>
                  </a:ext>
                </a:extLst>
              </a:tr>
              <a:tr h="159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253981"/>
                  </a:ext>
                </a:extLst>
              </a:tr>
              <a:tr h="150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8.691.136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4.582.640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-4.108.496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801.589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858580"/>
                  </a:ext>
                </a:extLst>
              </a:tr>
              <a:tr h="150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80.703.070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84.904.496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4.201.426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581606"/>
                  </a:ext>
                </a:extLst>
              </a:tr>
              <a:tr h="150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113.489.646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113.489.646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36.640.760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16523"/>
                  </a:ext>
                </a:extLst>
              </a:tr>
              <a:tr h="150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1.733.817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3.079.503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1.345.686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16.238.676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439737"/>
                  </a:ext>
                </a:extLst>
              </a:tr>
              <a:tr h="150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11.520.327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11.520.327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1862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386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03599" y="771315"/>
            <a:ext cx="7848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144264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BEFAE54-E30B-4AA6-9E77-555DFE6803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050919"/>
              </p:ext>
            </p:extLst>
          </p:nvPr>
        </p:nvGraphicFramePr>
        <p:xfrm>
          <a:off x="603600" y="1765052"/>
          <a:ext cx="7848871" cy="3170232"/>
        </p:xfrm>
        <a:graphic>
          <a:graphicData uri="http://schemas.openxmlformats.org/drawingml/2006/table">
            <a:tbl>
              <a:tblPr/>
              <a:tblGrid>
                <a:gridCol w="248700">
                  <a:extLst>
                    <a:ext uri="{9D8B030D-6E8A-4147-A177-3AD203B41FA5}">
                      <a16:colId xmlns:a16="http://schemas.microsoft.com/office/drawing/2014/main" val="483096675"/>
                    </a:ext>
                  </a:extLst>
                </a:gridCol>
                <a:gridCol w="319758">
                  <a:extLst>
                    <a:ext uri="{9D8B030D-6E8A-4147-A177-3AD203B41FA5}">
                      <a16:colId xmlns:a16="http://schemas.microsoft.com/office/drawing/2014/main" val="3382108633"/>
                    </a:ext>
                  </a:extLst>
                </a:gridCol>
                <a:gridCol w="2371538">
                  <a:extLst>
                    <a:ext uri="{9D8B030D-6E8A-4147-A177-3AD203B41FA5}">
                      <a16:colId xmlns:a16="http://schemas.microsoft.com/office/drawing/2014/main" val="810860575"/>
                    </a:ext>
                  </a:extLst>
                </a:gridCol>
                <a:gridCol w="914863">
                  <a:extLst>
                    <a:ext uri="{9D8B030D-6E8A-4147-A177-3AD203B41FA5}">
                      <a16:colId xmlns:a16="http://schemas.microsoft.com/office/drawing/2014/main" val="403714020"/>
                    </a:ext>
                  </a:extLst>
                </a:gridCol>
                <a:gridCol w="900059">
                  <a:extLst>
                    <a:ext uri="{9D8B030D-6E8A-4147-A177-3AD203B41FA5}">
                      <a16:colId xmlns:a16="http://schemas.microsoft.com/office/drawing/2014/main" val="3149587063"/>
                    </a:ext>
                  </a:extLst>
                </a:gridCol>
                <a:gridCol w="772748">
                  <a:extLst>
                    <a:ext uri="{9D8B030D-6E8A-4147-A177-3AD203B41FA5}">
                      <a16:colId xmlns:a16="http://schemas.microsoft.com/office/drawing/2014/main" val="162702411"/>
                    </a:ext>
                  </a:extLst>
                </a:gridCol>
                <a:gridCol w="900059">
                  <a:extLst>
                    <a:ext uri="{9D8B030D-6E8A-4147-A177-3AD203B41FA5}">
                      <a16:colId xmlns:a16="http://schemas.microsoft.com/office/drawing/2014/main" val="4211979661"/>
                    </a:ext>
                  </a:extLst>
                </a:gridCol>
                <a:gridCol w="710573">
                  <a:extLst>
                    <a:ext uri="{9D8B030D-6E8A-4147-A177-3AD203B41FA5}">
                      <a16:colId xmlns:a16="http://schemas.microsoft.com/office/drawing/2014/main" val="856068249"/>
                    </a:ext>
                  </a:extLst>
                </a:gridCol>
                <a:gridCol w="710573">
                  <a:extLst>
                    <a:ext uri="{9D8B030D-6E8A-4147-A177-3AD203B41FA5}">
                      <a16:colId xmlns:a16="http://schemas.microsoft.com/office/drawing/2014/main" val="707752253"/>
                    </a:ext>
                  </a:extLst>
                </a:gridCol>
              </a:tblGrid>
              <a:tr h="4583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2200757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TRABAJO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31.933.087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70.607.587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38.674.500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38.476.815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120,5%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002878"/>
                  </a:ext>
                </a:extLst>
              </a:tr>
              <a:tr h="152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Trabajo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12.162.539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13.883.061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1.720.522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5.208.630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397943"/>
                  </a:ext>
                </a:extLst>
              </a:tr>
              <a:tr h="152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PROEMPLEO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19.770.548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56.724.526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36.953.978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33.268.185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168,3%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5377760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del Trabajo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73.080.281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69.725.881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-3.354.400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27.760.021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152867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Previsión Social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  7.074.048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5.527.175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-1.546.873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1.719.872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637908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Crédito Prendario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54.312.432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54.312.432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15.118.149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006664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230.813.110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211.399.407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-19.413.703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49.251.459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536999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Seguridad Social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14.825.195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14.387.883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-437.312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6.761.517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154037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Pensiones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16.607.145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16.148.996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-458.149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6.581.239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6068391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Previsión Social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5.568.195.402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5.708.069.107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139.873.705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2.664.561.503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08835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Seguridad Laboral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121.140.560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121.140.560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38.458.645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388973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CAJA DE PREVISIÓN DE LA DEFENSA NACIONAL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1.350.397.366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1.349.136.347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-1.261.019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570.062.038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048100"/>
                  </a:ext>
                </a:extLst>
              </a:tr>
              <a:tr h="152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Caja de Previsión de la Defensa Nacional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1.324.322.719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1.323.061.700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-1.261.019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562.510.962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7682844"/>
                  </a:ext>
                </a:extLst>
              </a:tr>
              <a:tr h="152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Medicina Curativa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26.074.647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26.074.647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7.551.076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2321861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Previsión de Carabineros de Chile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955.848.894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955.515.246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-333.648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378.562.505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1119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245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990" y="701876"/>
            <a:ext cx="80292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01. PROGRAMA 01: SUBSECRETARÍA DEL TRABAJO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3238" y="1294272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29B6264-1C81-4D90-B50B-9A1E5CDD0D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830063"/>
              </p:ext>
            </p:extLst>
          </p:nvPr>
        </p:nvGraphicFramePr>
        <p:xfrm>
          <a:off x="527136" y="1645361"/>
          <a:ext cx="8016782" cy="4588537"/>
        </p:xfrm>
        <a:graphic>
          <a:graphicData uri="http://schemas.openxmlformats.org/drawingml/2006/table">
            <a:tbl>
              <a:tblPr/>
              <a:tblGrid>
                <a:gridCol w="720340">
                  <a:extLst>
                    <a:ext uri="{9D8B030D-6E8A-4147-A177-3AD203B41FA5}">
                      <a16:colId xmlns:a16="http://schemas.microsoft.com/office/drawing/2014/main" val="75950466"/>
                    </a:ext>
                  </a:extLst>
                </a:gridCol>
                <a:gridCol w="270127">
                  <a:extLst>
                    <a:ext uri="{9D8B030D-6E8A-4147-A177-3AD203B41FA5}">
                      <a16:colId xmlns:a16="http://schemas.microsoft.com/office/drawing/2014/main" val="2223803508"/>
                    </a:ext>
                  </a:extLst>
                </a:gridCol>
                <a:gridCol w="279132">
                  <a:extLst>
                    <a:ext uri="{9D8B030D-6E8A-4147-A177-3AD203B41FA5}">
                      <a16:colId xmlns:a16="http://schemas.microsoft.com/office/drawing/2014/main" val="3431847556"/>
                    </a:ext>
                  </a:extLst>
                </a:gridCol>
                <a:gridCol w="2425143">
                  <a:extLst>
                    <a:ext uri="{9D8B030D-6E8A-4147-A177-3AD203B41FA5}">
                      <a16:colId xmlns:a16="http://schemas.microsoft.com/office/drawing/2014/main" val="2217031051"/>
                    </a:ext>
                  </a:extLst>
                </a:gridCol>
                <a:gridCol w="720340">
                  <a:extLst>
                    <a:ext uri="{9D8B030D-6E8A-4147-A177-3AD203B41FA5}">
                      <a16:colId xmlns:a16="http://schemas.microsoft.com/office/drawing/2014/main" val="2204842275"/>
                    </a:ext>
                  </a:extLst>
                </a:gridCol>
                <a:gridCol w="720340">
                  <a:extLst>
                    <a:ext uri="{9D8B030D-6E8A-4147-A177-3AD203B41FA5}">
                      <a16:colId xmlns:a16="http://schemas.microsoft.com/office/drawing/2014/main" val="3346905816"/>
                    </a:ext>
                  </a:extLst>
                </a:gridCol>
                <a:gridCol w="720340">
                  <a:extLst>
                    <a:ext uri="{9D8B030D-6E8A-4147-A177-3AD203B41FA5}">
                      <a16:colId xmlns:a16="http://schemas.microsoft.com/office/drawing/2014/main" val="4164686180"/>
                    </a:ext>
                  </a:extLst>
                </a:gridCol>
                <a:gridCol w="720340">
                  <a:extLst>
                    <a:ext uri="{9D8B030D-6E8A-4147-A177-3AD203B41FA5}">
                      <a16:colId xmlns:a16="http://schemas.microsoft.com/office/drawing/2014/main" val="2767199505"/>
                    </a:ext>
                  </a:extLst>
                </a:gridCol>
                <a:gridCol w="720340">
                  <a:extLst>
                    <a:ext uri="{9D8B030D-6E8A-4147-A177-3AD203B41FA5}">
                      <a16:colId xmlns:a16="http://schemas.microsoft.com/office/drawing/2014/main" val="681090305"/>
                    </a:ext>
                  </a:extLst>
                </a:gridCol>
                <a:gridCol w="720340">
                  <a:extLst>
                    <a:ext uri="{9D8B030D-6E8A-4147-A177-3AD203B41FA5}">
                      <a16:colId xmlns:a16="http://schemas.microsoft.com/office/drawing/2014/main" val="3093348401"/>
                    </a:ext>
                  </a:extLst>
                </a:gridCol>
              </a:tblGrid>
              <a:tr h="16314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10" marR="9510" marT="9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10" marR="9510" marT="9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2391454"/>
                  </a:ext>
                </a:extLst>
              </a:tr>
              <a:tr h="49964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223627"/>
                  </a:ext>
                </a:extLst>
              </a:tr>
              <a:tr h="173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12.162.539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13.883.061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1.720.522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5.208.630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094435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6.271.828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6.130.829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-140.999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2.601.152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356468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1.918.464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1.868.464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601.315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993668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3.396.192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5.497.008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2.100.816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1.851.390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112194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1.549.191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1.400.007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-149.184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654253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Diálogo Social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440.595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340.595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459249"/>
                  </a:ext>
                </a:extLst>
              </a:tr>
              <a:tr h="326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Formación Sindical y Relaciones Laborales Colaborativas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1.108.596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1.059.412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-49.184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942099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1345014"/>
                  </a:ext>
                </a:extLst>
              </a:tr>
              <a:tr h="326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del Sistema Nacional de Certificación de Competencias Laborales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9478106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2.250.000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2.250.000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40749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2.250.000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2.250.000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734275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673576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9179611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571.890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382.595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-189.295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154.086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003477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39.993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-39.993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603466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34.515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19.989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-14.526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5322903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101.451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39.875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-61.576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4745973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138.010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64.810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-73.200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912956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257.921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257.921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148.617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507521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366007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7204220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8842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005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2668" y="764704"/>
            <a:ext cx="80917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01. PROGRAMA 03: PROEMPLEO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2667" y="1443516"/>
            <a:ext cx="8091782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1A9EA23-F39D-4DF1-952D-1112B5144C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150487"/>
              </p:ext>
            </p:extLst>
          </p:nvPr>
        </p:nvGraphicFramePr>
        <p:xfrm>
          <a:off x="512667" y="1754840"/>
          <a:ext cx="8091782" cy="3863256"/>
        </p:xfrm>
        <a:graphic>
          <a:graphicData uri="http://schemas.openxmlformats.org/drawingml/2006/table">
            <a:tbl>
              <a:tblPr/>
              <a:tblGrid>
                <a:gridCol w="604776">
                  <a:extLst>
                    <a:ext uri="{9D8B030D-6E8A-4147-A177-3AD203B41FA5}">
                      <a16:colId xmlns:a16="http://schemas.microsoft.com/office/drawing/2014/main" val="48315182"/>
                    </a:ext>
                  </a:extLst>
                </a:gridCol>
                <a:gridCol w="261682">
                  <a:extLst>
                    <a:ext uri="{9D8B030D-6E8A-4147-A177-3AD203B41FA5}">
                      <a16:colId xmlns:a16="http://schemas.microsoft.com/office/drawing/2014/main" val="3968931136"/>
                    </a:ext>
                  </a:extLst>
                </a:gridCol>
                <a:gridCol w="270404">
                  <a:extLst>
                    <a:ext uri="{9D8B030D-6E8A-4147-A177-3AD203B41FA5}">
                      <a16:colId xmlns:a16="http://schemas.microsoft.com/office/drawing/2014/main" val="4194297395"/>
                    </a:ext>
                  </a:extLst>
                </a:gridCol>
                <a:gridCol w="2593558">
                  <a:extLst>
                    <a:ext uri="{9D8B030D-6E8A-4147-A177-3AD203B41FA5}">
                      <a16:colId xmlns:a16="http://schemas.microsoft.com/office/drawing/2014/main" val="902340839"/>
                    </a:ext>
                  </a:extLst>
                </a:gridCol>
                <a:gridCol w="744339">
                  <a:extLst>
                    <a:ext uri="{9D8B030D-6E8A-4147-A177-3AD203B41FA5}">
                      <a16:colId xmlns:a16="http://schemas.microsoft.com/office/drawing/2014/main" val="2180469919"/>
                    </a:ext>
                  </a:extLst>
                </a:gridCol>
                <a:gridCol w="744339">
                  <a:extLst>
                    <a:ext uri="{9D8B030D-6E8A-4147-A177-3AD203B41FA5}">
                      <a16:colId xmlns:a16="http://schemas.microsoft.com/office/drawing/2014/main" val="590542139"/>
                    </a:ext>
                  </a:extLst>
                </a:gridCol>
                <a:gridCol w="744339">
                  <a:extLst>
                    <a:ext uri="{9D8B030D-6E8A-4147-A177-3AD203B41FA5}">
                      <a16:colId xmlns:a16="http://schemas.microsoft.com/office/drawing/2014/main" val="1365775245"/>
                    </a:ext>
                  </a:extLst>
                </a:gridCol>
                <a:gridCol w="732709">
                  <a:extLst>
                    <a:ext uri="{9D8B030D-6E8A-4147-A177-3AD203B41FA5}">
                      <a16:colId xmlns:a16="http://schemas.microsoft.com/office/drawing/2014/main" val="876631259"/>
                    </a:ext>
                  </a:extLst>
                </a:gridCol>
                <a:gridCol w="697818">
                  <a:extLst>
                    <a:ext uri="{9D8B030D-6E8A-4147-A177-3AD203B41FA5}">
                      <a16:colId xmlns:a16="http://schemas.microsoft.com/office/drawing/2014/main" val="3484979212"/>
                    </a:ext>
                  </a:extLst>
                </a:gridCol>
                <a:gridCol w="697818">
                  <a:extLst>
                    <a:ext uri="{9D8B030D-6E8A-4147-A177-3AD203B41FA5}">
                      <a16:colId xmlns:a16="http://schemas.microsoft.com/office/drawing/2014/main" val="3462602266"/>
                    </a:ext>
                  </a:extLst>
                </a:gridCol>
              </a:tblGrid>
              <a:tr h="14787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42" marR="9242" marT="92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42" marR="9242" marT="92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5919690"/>
                  </a:ext>
                </a:extLst>
              </a:tr>
              <a:tr h="45286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884482"/>
                  </a:ext>
                </a:extLst>
              </a:tr>
              <a:tr h="1571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19.770.548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56.724.526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36.953.978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33.268.185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651395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318.360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241.360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-77.000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92.488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798920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98.226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95.434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-2.792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17.125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110194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19.347.145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56.382.957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37.035.812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33.126.851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165691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4.546.566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4.446.566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154.647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0396736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Servicios Sociales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4.351.198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4.251.198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49.148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72700"/>
                  </a:ext>
                </a:extLst>
              </a:tr>
              <a:tr h="295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Mejora a la empleabilidad para artesanos y artesanas tradicionales de zonas rurales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195.368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195.368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105.499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760958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14.800.579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51.936.391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37.135.812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32.972.204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469228"/>
                  </a:ext>
                </a:extLst>
              </a:tr>
              <a:tr h="295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Bonificación a la Contratación de Mano de Obra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226255"/>
                  </a:ext>
                </a:extLst>
              </a:tr>
              <a:tr h="295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Empleo Ley N° 20.595 y Sistema Chile Solidario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2.026.024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2.026.024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021102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en la Comunidad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12.774.545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49.910.357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37.135.812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32.972.204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4861454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6.807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-2.042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8673385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5130494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-1.336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66553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2.325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335898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6003073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3851608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543492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3129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39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1" y="747947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02. PROGRAMA 01: DIRECCIÓN DEL TRABAJO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48" y="1386661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213CFA8-4947-4549-9FB3-598CE8F567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813850"/>
              </p:ext>
            </p:extLst>
          </p:nvPr>
        </p:nvGraphicFramePr>
        <p:xfrm>
          <a:off x="539547" y="1711136"/>
          <a:ext cx="8064897" cy="4304748"/>
        </p:xfrm>
        <a:graphic>
          <a:graphicData uri="http://schemas.openxmlformats.org/drawingml/2006/table">
            <a:tbl>
              <a:tblPr/>
              <a:tblGrid>
                <a:gridCol w="752849">
                  <a:extLst>
                    <a:ext uri="{9D8B030D-6E8A-4147-A177-3AD203B41FA5}">
                      <a16:colId xmlns:a16="http://schemas.microsoft.com/office/drawing/2014/main" val="2631706274"/>
                    </a:ext>
                  </a:extLst>
                </a:gridCol>
                <a:gridCol w="282319">
                  <a:extLst>
                    <a:ext uri="{9D8B030D-6E8A-4147-A177-3AD203B41FA5}">
                      <a16:colId xmlns:a16="http://schemas.microsoft.com/office/drawing/2014/main" val="3375462878"/>
                    </a:ext>
                  </a:extLst>
                </a:gridCol>
                <a:gridCol w="291730">
                  <a:extLst>
                    <a:ext uri="{9D8B030D-6E8A-4147-A177-3AD203B41FA5}">
                      <a16:colId xmlns:a16="http://schemas.microsoft.com/office/drawing/2014/main" val="1320993856"/>
                    </a:ext>
                  </a:extLst>
                </a:gridCol>
                <a:gridCol w="2095429">
                  <a:extLst>
                    <a:ext uri="{9D8B030D-6E8A-4147-A177-3AD203B41FA5}">
                      <a16:colId xmlns:a16="http://schemas.microsoft.com/office/drawing/2014/main" val="2773219538"/>
                    </a:ext>
                  </a:extLst>
                </a:gridCol>
                <a:gridCol w="790492">
                  <a:extLst>
                    <a:ext uri="{9D8B030D-6E8A-4147-A177-3AD203B41FA5}">
                      <a16:colId xmlns:a16="http://schemas.microsoft.com/office/drawing/2014/main" val="3116067931"/>
                    </a:ext>
                  </a:extLst>
                </a:gridCol>
                <a:gridCol w="790492">
                  <a:extLst>
                    <a:ext uri="{9D8B030D-6E8A-4147-A177-3AD203B41FA5}">
                      <a16:colId xmlns:a16="http://schemas.microsoft.com/office/drawing/2014/main" val="95922705"/>
                    </a:ext>
                  </a:extLst>
                </a:gridCol>
                <a:gridCol w="790492">
                  <a:extLst>
                    <a:ext uri="{9D8B030D-6E8A-4147-A177-3AD203B41FA5}">
                      <a16:colId xmlns:a16="http://schemas.microsoft.com/office/drawing/2014/main" val="2558036355"/>
                    </a:ext>
                  </a:extLst>
                </a:gridCol>
                <a:gridCol w="765396">
                  <a:extLst>
                    <a:ext uri="{9D8B030D-6E8A-4147-A177-3AD203B41FA5}">
                      <a16:colId xmlns:a16="http://schemas.microsoft.com/office/drawing/2014/main" val="4286102917"/>
                    </a:ext>
                  </a:extLst>
                </a:gridCol>
                <a:gridCol w="752849">
                  <a:extLst>
                    <a:ext uri="{9D8B030D-6E8A-4147-A177-3AD203B41FA5}">
                      <a16:colId xmlns:a16="http://schemas.microsoft.com/office/drawing/2014/main" val="3895093163"/>
                    </a:ext>
                  </a:extLst>
                </a:gridCol>
                <a:gridCol w="752849">
                  <a:extLst>
                    <a:ext uri="{9D8B030D-6E8A-4147-A177-3AD203B41FA5}">
                      <a16:colId xmlns:a16="http://schemas.microsoft.com/office/drawing/2014/main" val="4085197540"/>
                    </a:ext>
                  </a:extLst>
                </a:gridCol>
              </a:tblGrid>
              <a:tr h="17133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809133"/>
                  </a:ext>
                </a:extLst>
              </a:tr>
              <a:tr h="52470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26930"/>
                  </a:ext>
                </a:extLst>
              </a:tr>
              <a:tr h="182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73.080.281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69.725.881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-3.354.400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27.760.021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1370124"/>
                  </a:ext>
                </a:extLst>
              </a:tr>
              <a:tr h="171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56.753.405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55.931.520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-821.885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23.157.705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468506"/>
                  </a:ext>
                </a:extLst>
              </a:tr>
              <a:tr h="182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12.951.972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11.726.972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-1.225.000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4.239.067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780086"/>
                  </a:ext>
                </a:extLst>
              </a:tr>
              <a:tr h="182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9369886"/>
                  </a:ext>
                </a:extLst>
              </a:tr>
              <a:tr h="182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812170"/>
                  </a:ext>
                </a:extLst>
              </a:tr>
              <a:tr h="310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Estado-BID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585768"/>
                  </a:ext>
                </a:extLst>
              </a:tr>
              <a:tr h="171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558619"/>
                  </a:ext>
                </a:extLst>
              </a:tr>
              <a:tr h="171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0734362"/>
                  </a:ext>
                </a:extLst>
              </a:tr>
              <a:tr h="171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33816"/>
                  </a:ext>
                </a:extLst>
              </a:tr>
              <a:tr h="171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565842"/>
                  </a:ext>
                </a:extLst>
              </a:tr>
              <a:tr h="342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3.183.281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1.843.717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-1.339.564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297.273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962177"/>
                  </a:ext>
                </a:extLst>
              </a:tr>
              <a:tr h="171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450.081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025775"/>
                  </a:ext>
                </a:extLst>
              </a:tr>
              <a:tr h="171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277.020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397991"/>
                  </a:ext>
                </a:extLst>
              </a:tr>
              <a:tr h="171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623.295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439647"/>
                  </a:ext>
                </a:extLst>
              </a:tr>
              <a:tr h="171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283.935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152.371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-131.564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719648"/>
                  </a:ext>
                </a:extLst>
              </a:tr>
              <a:tr h="171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1.548.950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950.950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222.872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349819"/>
                  </a:ext>
                </a:extLst>
              </a:tr>
              <a:tr h="171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669635"/>
                  </a:ext>
                </a:extLst>
              </a:tr>
              <a:tr h="171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874540"/>
                  </a:ext>
                </a:extLst>
              </a:tr>
              <a:tr h="171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76471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43781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</TotalTime>
  <Words>6569</Words>
  <Application>Microsoft Office PowerPoint</Application>
  <PresentationFormat>Presentación en pantalla (4:3)</PresentationFormat>
  <Paragraphs>3880</Paragraphs>
  <Slides>23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6" baseType="lpstr">
      <vt:lpstr>Arial</vt:lpstr>
      <vt:lpstr>Calibri</vt:lpstr>
      <vt:lpstr>1_Tema de Office</vt:lpstr>
      <vt:lpstr>EJECUCIÓN ACUMULADA DE GASTOS PRESUPUESTARIOS AL MES DE MAYO DE 2020 PARTIDA 15: MINISTERIO DEL TRABAJO Y PREVISIÓN SOCIAL</vt:lpstr>
      <vt:lpstr>Presentación de PowerPoint</vt:lpstr>
      <vt:lpstr>Presentación de PowerPoint</vt:lpstr>
      <vt:lpstr>Presentación de PowerPoint</vt:lpstr>
      <vt:lpstr>EJECUCIÓN ACUMULADA DE GASTOS A MAYO DE 2020  PARTIDA 15 MINISTERIO DE TRABAJO Y PREVISIÓN SOCIAL</vt:lpstr>
      <vt:lpstr>EJECUCIÓN ACUMULADA DE GASTOS A MAYO DE 2020  PARTIDA 15 RESUMEN POR CAPÍTULOS</vt:lpstr>
      <vt:lpstr>EJECUCIÓN ACUMULADA DE GASTOS A MAYO DE 2020  PARTIDA 15. CAPÍTULO 01. PROGRAMA 01: SUBSECRETARÍA DEL TRABAJO</vt:lpstr>
      <vt:lpstr>EJECUCIÓN ACUMULADA DE GASTOS A MAYO DE 2020  PARTIDA 15. CAPÍTULO 01. PROGRAMA 03: PROEMPLEO</vt:lpstr>
      <vt:lpstr>EJECUCIÓN ACUMULADA DE GASTOS A MAYO DE 2020  PARTIDA 15. CAPÍTULO 02. PROGRAMA 01: DIRECCIÓN DEL TRABAJO</vt:lpstr>
      <vt:lpstr>EJECUCIÓN ACUMULADA DE GASTOS A MAYO DE 2020  PARTIDA 15. CAPÍTULO 03. PROGRAMA 01: SUBSECRETARÍA DE PREVISIÓN SOCIAL</vt:lpstr>
      <vt:lpstr>EJECUCIÓN ACUMULADA DE GASTOS A MAYO DE 2020  PARTIDA 15. CAPÍTULO 04. PROGRAMA 01: DIRECCIÓN DE CRÉDITO PRENDARIO</vt:lpstr>
      <vt:lpstr>EJECUCIÓN ACUMULADA DE GASTOS A MAYO DE 2020  PARTIDA 15. CAPÍTULO 05. PROGRAMA 01: SERVICIO NACIONAL DE CAPACITACIÓN Y EMPLEO</vt:lpstr>
      <vt:lpstr>EJECUCIÓN ACUMULADA DE GASTOS A MAYO DE 2020  PARTIDA 15. CAPÍTULO 05. PROGRAMA 01: SERVICIO NACIONAL DE CPACITACIÓN Y EMPLEO</vt:lpstr>
      <vt:lpstr>EJECUCIÓN ACUMULADA DE GASTOS A MAYO DE 2020  PARTIDA 15. CAPÍTULO 06. PROGRAMA 01: SUPERINTENDENCIA DE SEGURIDAD SOCIAL</vt:lpstr>
      <vt:lpstr>EJECUCIÓN ACUMULADA DE GASTOS A MAYO DE 2020  PARTIDA 15. CAPÍTULO 07. PROGRAMA 01: SUPERINTENDENCIA DE PENSIONES</vt:lpstr>
      <vt:lpstr>EJECUCIÓN ACUMULADA DE GASTOS A MAYO DE 2020  PARTIDA 15. CAPÍTULO 09. PROGRAMA 01: INSTITUTO DE PREVISIÓN SOCIAL</vt:lpstr>
      <vt:lpstr>EJECUCIÓN ACUMULADA DE GASTOS A MAYO DE 2020  PARTIDA 15. CAPÍTULO 09. PROGRAMA 01: INSTITUTO DE PREVISIÓN SOCIAL</vt:lpstr>
      <vt:lpstr>EJECUCIÓN ACUMULADA DE GASTOS A MAYO DE 2020  PARTIDA 15. CAPÍTULO 10. PROGRAMA 01: INSTITUTO  DE SEGURIDAD LABORAL  </vt:lpstr>
      <vt:lpstr>EJECUCIÓN ACUMULADA DE GASTOS A MAYO DE 2020  PARTIDA 15. CAPÍTULO 13. PROGRAMA 01: CAJA DE PREVISIÓN DE LA DEFENSA NACIONAL</vt:lpstr>
      <vt:lpstr>EJECUCIÓN ACUMULADA DE GASTOS A MAYO DE 2020  PARTIDA 15. CAPÍTULO 13. PROGRAMA 01: CAJA DE PREVISIÓN DE LA DEFENSA NACIONAL</vt:lpstr>
      <vt:lpstr>EJECUCIÓN ACUMULADA DE GASTOS A MAYO DE 2020  PARTIDA 15. CAPÍTULO 13. PROGRAMA 02: FONDO DE MEDICINA CURATIVA</vt:lpstr>
      <vt:lpstr>EJECUCIÓN ACUMULADA DE GASTOS A MAYO DE 2020  PARTIDA 15. CAPÍTULO 14. PROGRAMA 01: DIRECCIÓN DE PREVISIÓN DE CARABINEROS DE CHILE</vt:lpstr>
      <vt:lpstr>EJECUCIÓN ACUMULADA DE GASTOS A MAYO DE 2020  PARTIDA 15. CAPÍTULO 14. PROGRAMA 01: DIRECCIÓN DE PREVISIÓN DE CARABINEROS DE CHILE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31</cp:revision>
  <dcterms:created xsi:type="dcterms:W3CDTF">2020-01-06T19:24:32Z</dcterms:created>
  <dcterms:modified xsi:type="dcterms:W3CDTF">2020-07-28T19:56:55Z</dcterms:modified>
</cp:coreProperties>
</file>