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'[13.xlsx]Partida 13'!$D$62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631-4C5E-A3A6-F7D01C149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631-4C5E-A3A6-F7D01C149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'[13.xlsx]Partida 13'!$C$63:$C$68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'[13.xlsx]Partida 13'!$D$63:$D$68</c:f>
              <c:numCache>
                <c:formatCode>#,##0</c:formatCode>
                <c:ptCount val="6"/>
                <c:pt idx="0">
                  <c:v>217919140</c:v>
                </c:pt>
                <c:pt idx="1">
                  <c:v>65581107</c:v>
                </c:pt>
                <c:pt idx="2">
                  <c:v>175846987</c:v>
                </c:pt>
                <c:pt idx="3">
                  <c:v>88003274</c:v>
                </c:pt>
                <c:pt idx="4">
                  <c:v>147140002</c:v>
                </c:pt>
                <c:pt idx="5">
                  <c:v>12264545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4213801913258498"/>
          <c:y val="7.74536802080963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'[13.xlsx]Partida 13'!$L$61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1.50785792072931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0841239647942749E-17"/>
                  <c:y val="1.28889607938305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320561275996803E-3"/>
                  <c:y val="1.866441464906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0841239647942749E-17"/>
                  <c:y val="1.86644146490695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320561275996803E-3"/>
                  <c:y val="1.14927437655168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1.50785792072931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'[13.xlsx]Partida 13'!$K$62:$K$67</c:f>
              <c:strCache>
                <c:ptCount val="6"/>
                <c:pt idx="0">
                  <c:v>SUB.DE AGRICULTURA</c:v>
                </c:pt>
                <c:pt idx="1">
                  <c:v>OF.DE EST. Y POL. AGRARIAS</c:v>
                </c:pt>
                <c:pt idx="2">
                  <c:v>INDAP</c:v>
                </c:pt>
                <c:pt idx="3">
                  <c:v>SER. AGR. Y GAN.</c:v>
                </c:pt>
                <c:pt idx="4">
                  <c:v>CONAF</c:v>
                </c:pt>
                <c:pt idx="5">
                  <c:v>CNR</c:v>
                </c:pt>
              </c:strCache>
            </c:strRef>
          </c:cat>
          <c:val>
            <c:numRef>
              <c:f>'[13.xlsx]Partida 13'!$L$62:$L$67</c:f>
              <c:numCache>
                <c:formatCode>#,##0</c:formatCode>
                <c:ptCount val="6"/>
                <c:pt idx="0">
                  <c:v>68511177</c:v>
                </c:pt>
                <c:pt idx="1">
                  <c:v>21115914</c:v>
                </c:pt>
                <c:pt idx="2">
                  <c:v>304699632</c:v>
                </c:pt>
                <c:pt idx="3">
                  <c:v>138863267</c:v>
                </c:pt>
                <c:pt idx="4">
                  <c:v>94320180</c:v>
                </c:pt>
                <c:pt idx="5">
                  <c:v>80438883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2761536"/>
        <c:axId val="442766632"/>
      </c:barChart>
      <c:catAx>
        <c:axId val="44276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2766632"/>
        <c:crosses val="autoZero"/>
        <c:auto val="1"/>
        <c:lblAlgn val="ctr"/>
        <c:lblOffset val="100"/>
        <c:noMultiLvlLbl val="0"/>
      </c:catAx>
      <c:valAx>
        <c:axId val="44276663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2761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'[13.xlsx]Partida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13'!$D$28:$O$28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7.408240897548321E-2</c:v>
                </c:pt>
                <c:pt idx="2">
                  <c:v>0.10438912494657841</c:v>
                </c:pt>
                <c:pt idx="3">
                  <c:v>9.2421939848207915E-2</c:v>
                </c:pt>
                <c:pt idx="4">
                  <c:v>8.4593307628006945E-2</c:v>
                </c:pt>
                <c:pt idx="5">
                  <c:v>9.8222080155283123E-2</c:v>
                </c:pt>
                <c:pt idx="6">
                  <c:v>8.5024595978130377E-2</c:v>
                </c:pt>
                <c:pt idx="7">
                  <c:v>7.6769269256171918E-2</c:v>
                </c:pt>
                <c:pt idx="8">
                  <c:v>7.9681720979599371E-2</c:v>
                </c:pt>
                <c:pt idx="9">
                  <c:v>7.4444690161616617E-2</c:v>
                </c:pt>
                <c:pt idx="10">
                  <c:v>7.1765203909111036E-2</c:v>
                </c:pt>
                <c:pt idx="11">
                  <c:v>0.14195514928493089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'[13.xlsx]Partida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13'!$D$30:$H$30</c:f>
              <c:numCache>
                <c:formatCode>0.0%</c:formatCode>
                <c:ptCount val="5"/>
                <c:pt idx="0">
                  <c:v>4.5506122343900321E-2</c:v>
                </c:pt>
                <c:pt idx="1">
                  <c:v>6.9996170565702842E-2</c:v>
                </c:pt>
                <c:pt idx="2">
                  <c:v>0.12776493744792772</c:v>
                </c:pt>
                <c:pt idx="3">
                  <c:v>0.10500303303989869</c:v>
                </c:pt>
                <c:pt idx="4">
                  <c:v>7.8464010828661487E-2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8232856"/>
        <c:axId val="448236776"/>
      </c:barChart>
      <c:catAx>
        <c:axId val="448232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8236776"/>
        <c:crosses val="autoZero"/>
        <c:auto val="1"/>
        <c:lblAlgn val="ctr"/>
        <c:lblOffset val="100"/>
        <c:noMultiLvlLbl val="0"/>
      </c:catAx>
      <c:valAx>
        <c:axId val="4482367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823285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'[13.xlsx]Partida 13'!$C$21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13'!$D$21:$O$21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0.12023375520392118</c:v>
                </c:pt>
                <c:pt idx="2">
                  <c:v>0.22398495777687313</c:v>
                </c:pt>
                <c:pt idx="3">
                  <c:v>0.31640689762508106</c:v>
                </c:pt>
                <c:pt idx="4">
                  <c:v>0.39783506062608193</c:v>
                </c:pt>
                <c:pt idx="5">
                  <c:v>0.48362586221545856</c:v>
                </c:pt>
                <c:pt idx="6">
                  <c:v>0.57425157175770303</c:v>
                </c:pt>
                <c:pt idx="7">
                  <c:v>0.65091552238903549</c:v>
                </c:pt>
                <c:pt idx="8">
                  <c:v>0.72592649217392058</c:v>
                </c:pt>
                <c:pt idx="9">
                  <c:v>0.79816180886886401</c:v>
                </c:pt>
                <c:pt idx="10">
                  <c:v>0.86380489903575508</c:v>
                </c:pt>
                <c:pt idx="11">
                  <c:v>0.98802360652268639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63-4A77-B609-8D0C10467E5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A56-4060-824F-7E4C5FAC4EC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13'!$D$23:$H$23</c:f>
              <c:numCache>
                <c:formatCode>0.0%</c:formatCode>
                <c:ptCount val="5"/>
                <c:pt idx="0">
                  <c:v>4.5506122343900321E-2</c:v>
                </c:pt>
                <c:pt idx="1">
                  <c:v>0.11491136199166692</c:v>
                </c:pt>
                <c:pt idx="2">
                  <c:v>0.23848808211331562</c:v>
                </c:pt>
                <c:pt idx="3">
                  <c:v>0.34583431094574368</c:v>
                </c:pt>
                <c:pt idx="4">
                  <c:v>0.42334311336547298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0406760"/>
        <c:axId val="480401664"/>
      </c:lineChart>
      <c:catAx>
        <c:axId val="480406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401664"/>
        <c:crosses val="autoZero"/>
        <c:auto val="1"/>
        <c:lblAlgn val="ctr"/>
        <c:lblOffset val="100"/>
        <c:noMultiLvlLbl val="0"/>
      </c:catAx>
      <c:valAx>
        <c:axId val="4804016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4067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6F53-1743-430C-868B-803C656191FF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4A111-8BE4-446D-93D5-C10D8317C4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66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06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91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5853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24-07-2020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0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119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268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94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32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311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26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1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783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1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MAYO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junio 2020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18488" name="Picture 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764704"/>
            <a:ext cx="6261709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97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445224"/>
            <a:ext cx="8066782" cy="23584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700808"/>
            <a:ext cx="715551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23528" y="7194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58311"/>
              </p:ext>
            </p:extLst>
          </p:nvPr>
        </p:nvGraphicFramePr>
        <p:xfrm>
          <a:off x="323528" y="2130175"/>
          <a:ext cx="8210797" cy="2639767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709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36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13.150.660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12.657.185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12.657.185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18.352.799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7.642.250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9.446.206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9.446.206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1.803.049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4.552.856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1.770.563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3.542.944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3.542.944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1.441.323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183.574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7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1100" y="5733256"/>
            <a:ext cx="8176140" cy="277798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1100" y="1470978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7130" y="68932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546784"/>
              </p:ext>
            </p:extLst>
          </p:nvPr>
        </p:nvGraphicFramePr>
        <p:xfrm>
          <a:off x="377131" y="1797861"/>
          <a:ext cx="8205009" cy="3429189"/>
        </p:xfrm>
        <a:graphic>
          <a:graphicData uri="http://schemas.openxmlformats.org/drawingml/2006/table">
            <a:tbl>
              <a:tblPr/>
              <a:tblGrid>
                <a:gridCol w="822034"/>
                <a:gridCol w="303663"/>
                <a:gridCol w="303663"/>
                <a:gridCol w="2751363"/>
                <a:gridCol w="822034"/>
                <a:gridCol w="822034"/>
                <a:gridCol w="822034"/>
                <a:gridCol w="822034"/>
                <a:gridCol w="736150"/>
              </a:tblGrid>
              <a:tr h="1677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38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2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20.993.591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3.738.656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4.361.402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1.650.837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152.361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15.610.433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15.610.433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15.004.568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15.004.568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404.705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404.705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86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7982416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3009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339034"/>
              </p:ext>
            </p:extLst>
          </p:nvPr>
        </p:nvGraphicFramePr>
        <p:xfrm>
          <a:off x="389359" y="1578347"/>
          <a:ext cx="8210797" cy="4700914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336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82" marR="7982" marT="7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82" marR="7982" marT="7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23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305.327.542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627.910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118.879.823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42.708.109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41.994.753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-713.356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16.959.783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6.964.268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6.765.657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-198.611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1.867.138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540.848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5408480,0%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540.848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5408480,0%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86.963.176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86.751.139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-212.037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33.082.644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86.959.742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86.747.705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-212.037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33.079.210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235.273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4.460.955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441.497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645.383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3.498.207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10.558.449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10.478.146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305.130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3.361.125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3.149.088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-212.037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461.086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1.634.883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1.634.883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168.933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431.332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10.330.080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2394,9%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PAGO DE IMPUESTOS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431.312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10.330.080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2395,0%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1.661.207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1.162.845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-498.362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239.971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714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6165304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833161"/>
              </p:ext>
            </p:extLst>
          </p:nvPr>
        </p:nvGraphicFramePr>
        <p:xfrm>
          <a:off x="389357" y="1753394"/>
          <a:ext cx="8148713" cy="4411917"/>
        </p:xfrm>
        <a:graphic>
          <a:graphicData uri="http://schemas.openxmlformats.org/drawingml/2006/table">
            <a:tbl>
              <a:tblPr/>
              <a:tblGrid>
                <a:gridCol w="816394"/>
                <a:gridCol w="301579"/>
                <a:gridCol w="301579"/>
                <a:gridCol w="2732486"/>
                <a:gridCol w="816394"/>
                <a:gridCol w="816394"/>
                <a:gridCol w="816394"/>
                <a:gridCol w="816394"/>
                <a:gridCol w="731099"/>
              </a:tblGrid>
              <a:tr h="1593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82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-97.930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29.882.310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29.882.310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22.385.605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7.336.077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78.216.693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23.976.887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78.216.693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23.976.887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1.415.897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4.544.275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14.959.960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8.848.632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4.769.510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4.769.510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3.253.877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1.603.868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1.603.868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188.535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691.414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646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6148389"/>
            <a:ext cx="8003232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1913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36608"/>
              </p:ext>
            </p:extLst>
          </p:nvPr>
        </p:nvGraphicFramePr>
        <p:xfrm>
          <a:off x="389357" y="1514436"/>
          <a:ext cx="8210797" cy="4633957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486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74" marR="9074" marT="9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74" marR="9074" marT="9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18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36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26.618.950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-998.888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11.788.463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22.699.072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22.227.822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-471.250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8.961.862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2.452.606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2.382.661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-69.945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754.399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653.375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6533750,0%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22.386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630.989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6309890,0%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46.730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261,4%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46.730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467300,0%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46.730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467300,0%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7.247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72470,0%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7.247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72470,0%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2.302.414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1.844.721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-457.693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179.496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394.879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202.666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-192.213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38.368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26.858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107.730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-46.170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1.715.267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1.507.467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-207.800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177.540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673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581128"/>
            <a:ext cx="8138790" cy="26858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56792"/>
            <a:ext cx="749762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583622"/>
              </p:ext>
            </p:extLst>
          </p:nvPr>
        </p:nvGraphicFramePr>
        <p:xfrm>
          <a:off x="395536" y="2025852"/>
          <a:ext cx="8210797" cy="2195237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929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10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32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21.752.511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-406.070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9.826.603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19.226.186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18.919.145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-307.041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8.062.767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2.714.729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920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373216"/>
            <a:ext cx="814724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4164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158680"/>
              </p:ext>
            </p:extLst>
          </p:nvPr>
        </p:nvGraphicFramePr>
        <p:xfrm>
          <a:off x="389357" y="1757793"/>
          <a:ext cx="8210797" cy="3039358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749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57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5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14.755.983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-262.759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5.672.163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11.122.160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10.999.384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-122.776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3.559.363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3.457.855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1.121.735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237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4869160"/>
            <a:ext cx="7992888" cy="28214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569634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096902"/>
              </p:ext>
            </p:extLst>
          </p:nvPr>
        </p:nvGraphicFramePr>
        <p:xfrm>
          <a:off x="389357" y="1826390"/>
          <a:ext cx="8210797" cy="2625750"/>
        </p:xfrm>
        <a:graphic>
          <a:graphicData uri="http://schemas.openxmlformats.org/drawingml/2006/table">
            <a:tbl>
              <a:tblPr/>
              <a:tblGrid>
                <a:gridCol w="815602"/>
                <a:gridCol w="301286"/>
                <a:gridCol w="301286"/>
                <a:gridCol w="2799826"/>
                <a:gridCol w="815602"/>
                <a:gridCol w="815602"/>
                <a:gridCol w="815602"/>
                <a:gridCol w="815602"/>
                <a:gridCol w="730389"/>
              </a:tblGrid>
              <a:tr h="1826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9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9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32.967.912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-451.682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10.539.948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20.202.012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19.989.822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7.693.564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12.809.578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12.648.226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1.997.271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014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428" y="5013176"/>
            <a:ext cx="7974656" cy="25130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6089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46996"/>
              </p:ext>
            </p:extLst>
          </p:nvPr>
        </p:nvGraphicFramePr>
        <p:xfrm>
          <a:off x="389357" y="2017104"/>
          <a:ext cx="8210797" cy="2636031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833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1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6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16.148.531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14.363.753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13.326.178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-1.037.575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4.786.526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2.454.122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2.296.989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648.442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186.203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334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2171" y="5587839"/>
            <a:ext cx="806489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756963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49757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808074"/>
              </p:ext>
            </p:extLst>
          </p:nvPr>
        </p:nvGraphicFramePr>
        <p:xfrm>
          <a:off x="462171" y="1981564"/>
          <a:ext cx="8137981" cy="3319642"/>
        </p:xfrm>
        <a:graphic>
          <a:graphicData uri="http://schemas.openxmlformats.org/drawingml/2006/table">
            <a:tbl>
              <a:tblPr/>
              <a:tblGrid>
                <a:gridCol w="822700"/>
                <a:gridCol w="303908"/>
                <a:gridCol w="303908"/>
                <a:gridCol w="2679918"/>
                <a:gridCol w="822700"/>
                <a:gridCol w="822700"/>
                <a:gridCol w="822700"/>
                <a:gridCol w="822700"/>
                <a:gridCol w="736747"/>
              </a:tblGrid>
              <a:tr h="2027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08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6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15.654.210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3.083.413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6.093.346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-103.821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2.265.313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21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90382" y="5932513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626412"/>
              </p:ext>
            </p:extLst>
          </p:nvPr>
        </p:nvGraphicFramePr>
        <p:xfrm>
          <a:off x="386224" y="1675076"/>
          <a:ext cx="8076095" cy="4058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5585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5157192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9"/>
            <a:ext cx="771365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939770"/>
              </p:ext>
            </p:extLst>
          </p:nvPr>
        </p:nvGraphicFramePr>
        <p:xfrm>
          <a:off x="389357" y="1929181"/>
          <a:ext cx="8297441" cy="2316884"/>
        </p:xfrm>
        <a:graphic>
          <a:graphicData uri="http://schemas.openxmlformats.org/drawingml/2006/table">
            <a:tbl>
              <a:tblPr/>
              <a:tblGrid>
                <a:gridCol w="805775"/>
                <a:gridCol w="297656"/>
                <a:gridCol w="297656"/>
                <a:gridCol w="2696943"/>
                <a:gridCol w="805775"/>
                <a:gridCol w="805775"/>
                <a:gridCol w="805775"/>
                <a:gridCol w="805775"/>
                <a:gridCol w="976311"/>
              </a:tblGrid>
              <a:tr h="2036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37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73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7.248.270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4.949.637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4.863.661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1.815.407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924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072" y="5887807"/>
            <a:ext cx="8143083" cy="27035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35361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172448"/>
              </p:ext>
            </p:extLst>
          </p:nvPr>
        </p:nvGraphicFramePr>
        <p:xfrm>
          <a:off x="446385" y="1884696"/>
          <a:ext cx="8153771" cy="3669737"/>
        </p:xfrm>
        <a:graphic>
          <a:graphicData uri="http://schemas.openxmlformats.org/drawingml/2006/table">
            <a:tbl>
              <a:tblPr/>
              <a:tblGrid>
                <a:gridCol w="816901"/>
                <a:gridCol w="301766"/>
                <a:gridCol w="301766"/>
                <a:gridCol w="2734181"/>
                <a:gridCol w="816901"/>
                <a:gridCol w="816901"/>
                <a:gridCol w="816901"/>
                <a:gridCol w="816901"/>
                <a:gridCol w="731553"/>
              </a:tblGrid>
              <a:tr h="1711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42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6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20.627.828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-46.480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12.179.565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15.326.927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-474.307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6.368.681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3.907.268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3.721.403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-289.733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866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4736989"/>
            <a:ext cx="8143084" cy="310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48883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817547"/>
              </p:ext>
            </p:extLst>
          </p:nvPr>
        </p:nvGraphicFramePr>
        <p:xfrm>
          <a:off x="389358" y="1778591"/>
          <a:ext cx="8210796" cy="2352675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58.120.331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26.566.132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52.085.995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16.423.083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18.950.679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2.527.596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12.142.092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14.703.785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38.840.813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24.137.028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36.901.041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-128.199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3.012.774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3.012.774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40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312" y="5661248"/>
            <a:ext cx="8109843" cy="22767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524972"/>
              </p:ext>
            </p:extLst>
          </p:nvPr>
        </p:nvGraphicFramePr>
        <p:xfrm>
          <a:off x="389359" y="2012577"/>
          <a:ext cx="8210795" cy="3315301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705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23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8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18.136.174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7.685.058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13.461.862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-255.592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5.218.969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3.925.953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3.739.555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353.447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-151.478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214.682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084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584" y="5180785"/>
            <a:ext cx="8064896" cy="26938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500437"/>
              </p:ext>
            </p:extLst>
          </p:nvPr>
        </p:nvGraphicFramePr>
        <p:xfrm>
          <a:off x="396584" y="1796108"/>
          <a:ext cx="8203570" cy="2800350"/>
        </p:xfrm>
        <a:graphic>
          <a:graphicData uri="http://schemas.openxmlformats.org/drawingml/2006/table">
            <a:tbl>
              <a:tblPr/>
              <a:tblGrid>
                <a:gridCol w="821890"/>
                <a:gridCol w="303609"/>
                <a:gridCol w="303609"/>
                <a:gridCol w="2750881"/>
                <a:gridCol w="821890"/>
                <a:gridCol w="821890"/>
                <a:gridCol w="821890"/>
                <a:gridCol w="821890"/>
                <a:gridCol w="736021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22.059.703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-199.216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13.377.607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13.012.585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-365.022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5.124.807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6.140.985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5.891.416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-249.569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375.231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375.231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842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4454897"/>
            <a:ext cx="8210799" cy="3113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055694"/>
              </p:ext>
            </p:extLst>
          </p:nvPr>
        </p:nvGraphicFramePr>
        <p:xfrm>
          <a:off x="389357" y="1961293"/>
          <a:ext cx="8210796" cy="1899754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2012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64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4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568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36" y="6209791"/>
            <a:ext cx="8131828" cy="293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50043"/>
            <a:ext cx="7488832" cy="3067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620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620591"/>
              </p:ext>
            </p:extLst>
          </p:nvPr>
        </p:nvGraphicFramePr>
        <p:xfrm>
          <a:off x="476006" y="1498125"/>
          <a:ext cx="8210794" cy="4711668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69"/>
              </a:tblGrid>
              <a:tr h="1525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16" marR="9016" marT="9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16" marR="9016" marT="9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06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2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80.252.095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-186.788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30.361.832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5.454.160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5.393.895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-60.265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2.143.156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876.184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851.197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-24.987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227.041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921.965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921.965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921.965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1.158.105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11581050,0%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1.158.105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338.453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236.917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-101.536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86.451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8.788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6.152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-2.636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16.849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11.794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-5.055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51.044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35.731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-15.313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13.515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261.772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183.240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-78.532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70.772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3.644.127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3.644.127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334.233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1.360.220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1.360.220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106.683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454.794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454.794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1.829.113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1.829.113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227.550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25.452.000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25.452.000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25.452.000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34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4255" y="5767872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D8CC1D3-0B4E-4BB4-B91E-1B616A47A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614484"/>
              </p:ext>
            </p:extLst>
          </p:nvPr>
        </p:nvGraphicFramePr>
        <p:xfrm>
          <a:off x="251519" y="1658143"/>
          <a:ext cx="8210799" cy="3888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53880" y="5923860"/>
            <a:ext cx="7272808" cy="328702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7094990"/>
              </p:ext>
            </p:extLst>
          </p:nvPr>
        </p:nvGraphicFramePr>
        <p:xfrm>
          <a:off x="386224" y="1660524"/>
          <a:ext cx="7858184" cy="3928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176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6628" y="5755792"/>
            <a:ext cx="7128792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3881766"/>
              </p:ext>
            </p:extLst>
          </p:nvPr>
        </p:nvGraphicFramePr>
        <p:xfrm>
          <a:off x="386224" y="1665287"/>
          <a:ext cx="8002199" cy="3902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879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041197"/>
            <a:ext cx="7758063" cy="29020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61492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541745"/>
              </p:ext>
            </p:extLst>
          </p:nvPr>
        </p:nvGraphicFramePr>
        <p:xfrm>
          <a:off x="405024" y="1919742"/>
          <a:ext cx="8210801" cy="2733391"/>
        </p:xfrm>
        <a:graphic>
          <a:graphicData uri="http://schemas.openxmlformats.org/drawingml/2006/table">
            <a:tbl>
              <a:tblPr/>
              <a:tblGrid>
                <a:gridCol w="956737"/>
                <a:gridCol w="2556058"/>
                <a:gridCol w="956737"/>
                <a:gridCol w="956737"/>
                <a:gridCol w="956737"/>
                <a:gridCol w="956737"/>
                <a:gridCol w="871058"/>
              </a:tblGrid>
              <a:tr h="16885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51712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706.755.055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737.946.791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31.191.736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312.404.692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217.919.140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223.005.363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5.086.223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92.935.888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65.581.107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90.134.800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24.553.693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49.601.957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2.936.023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175.846.987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175.061.121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-785.866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55.999.226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15.422.887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36235,0%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6.544.566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-1.678.864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3.895.155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3.895.155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29.882.310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147.140.002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146.957.127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49.926.374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14.666.747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43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5933095"/>
            <a:ext cx="8352928" cy="31020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293727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6160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081992"/>
              </p:ext>
            </p:extLst>
          </p:nvPr>
        </p:nvGraphicFramePr>
        <p:xfrm>
          <a:off x="395537" y="1572277"/>
          <a:ext cx="8210796" cy="4304293"/>
        </p:xfrm>
        <a:graphic>
          <a:graphicData uri="http://schemas.openxmlformats.org/drawingml/2006/table">
            <a:tbl>
              <a:tblPr/>
              <a:tblGrid>
                <a:gridCol w="340838"/>
                <a:gridCol w="340838"/>
                <a:gridCol w="3057320"/>
                <a:gridCol w="913447"/>
                <a:gridCol w="913447"/>
                <a:gridCol w="913447"/>
                <a:gridCol w="913447"/>
                <a:gridCol w="818012"/>
              </a:tblGrid>
              <a:tr h="1590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68.511.177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67.726.680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-784.497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25.571.066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31.648.301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-784.497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12.420.406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13.150.660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20.993.591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3.738.656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305.327.542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118.879.823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138.863.267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135.146.367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-3.716.900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49.776.731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26.618.950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11.788.463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21.752.511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-406.070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9.826.603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14.755.983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-262.759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5.672.163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32.967.912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-451.682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10.539.948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16.148.531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15.654.210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3.083.413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7.248.270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94.320.180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120.396.025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26.075.845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81.022.712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20.627.828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-46.480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12.179.565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58.120.331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26.566.132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52.085.995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18.136.174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7.685.058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22.059.703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-199.216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80.252.095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30.361.832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63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991225"/>
            <a:ext cx="771365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D123F448-16B7-4B67-B727-92D5316F6013}"/>
              </a:ext>
            </a:extLst>
          </p:cNvPr>
          <p:cNvSpPr txBox="1">
            <a:spLocks/>
          </p:cNvSpPr>
          <p:nvPr/>
        </p:nvSpPr>
        <p:spPr>
          <a:xfrm>
            <a:off x="539552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38877"/>
              </p:ext>
            </p:extLst>
          </p:nvPr>
        </p:nvGraphicFramePr>
        <p:xfrm>
          <a:off x="405026" y="1757503"/>
          <a:ext cx="8281772" cy="4140593"/>
        </p:xfrm>
        <a:graphic>
          <a:graphicData uri="http://schemas.openxmlformats.org/drawingml/2006/table">
            <a:tbl>
              <a:tblPr/>
              <a:tblGrid>
                <a:gridCol w="829725"/>
                <a:gridCol w="306503"/>
                <a:gridCol w="306503"/>
                <a:gridCol w="2777104"/>
                <a:gridCol w="829725"/>
                <a:gridCol w="829725"/>
                <a:gridCol w="829725"/>
                <a:gridCol w="829725"/>
                <a:gridCol w="743037"/>
              </a:tblGrid>
              <a:tr h="1694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88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23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31.648.301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-784.497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12.420.406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6.418.476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6.316.892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-101.584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2.414.517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1.128.855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1.047.868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283.722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24.629.156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24.055.327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-573.829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6.953.972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254.545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Educación Agrícola y Rural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 Lechero S.A.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20.010.901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19.437.072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-573.829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6.343.616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9.218.234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8.644.405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-573.829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3.889.552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8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4.400.766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4.400.766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8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6.391.901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6.391.901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1.191.278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235.893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53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736" y="5273469"/>
            <a:ext cx="804652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8D5EA4D3-68B4-4A74-BAA6-37B9F2D1A723}"/>
              </a:ext>
            </a:extLst>
          </p:cNvPr>
          <p:cNvSpPr txBox="1">
            <a:spLocks/>
          </p:cNvSpPr>
          <p:nvPr/>
        </p:nvSpPr>
        <p:spPr>
          <a:xfrm>
            <a:off x="539552" y="1556792"/>
            <a:ext cx="7910408" cy="2336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274011"/>
              </p:ext>
            </p:extLst>
          </p:nvPr>
        </p:nvGraphicFramePr>
        <p:xfrm>
          <a:off x="405026" y="1960645"/>
          <a:ext cx="8281775" cy="3196542"/>
        </p:xfrm>
        <a:graphic>
          <a:graphicData uri="http://schemas.openxmlformats.org/drawingml/2006/table">
            <a:tbl>
              <a:tblPr/>
              <a:tblGrid>
                <a:gridCol w="829725"/>
                <a:gridCol w="306504"/>
                <a:gridCol w="306504"/>
                <a:gridCol w="2777104"/>
                <a:gridCol w="829725"/>
                <a:gridCol w="829725"/>
                <a:gridCol w="829725"/>
                <a:gridCol w="829725"/>
                <a:gridCol w="743038"/>
              </a:tblGrid>
              <a:tr h="1769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39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3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3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55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5055</Words>
  <Application>Microsoft Office PowerPoint</Application>
  <PresentationFormat>Presentación en pantalla (4:3)</PresentationFormat>
  <Paragraphs>2998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Arial</vt:lpstr>
      <vt:lpstr>Calibri</vt:lpstr>
      <vt:lpstr>Verdana</vt:lpstr>
      <vt:lpstr>Tema de Office</vt:lpstr>
      <vt:lpstr>EJECUCIÓN ACUMULADA DE GASTOS PRESUPUESTARIOS AL MES DE MAYO DE 2020 PARTIDA 13: MINISTERIO DE AGRICULTURA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MAYO DE 2020  PARTIDA 13 MINISTERIO DE AGRICULTURA</vt:lpstr>
      <vt:lpstr>EJECUCIÓN ACUMULADA DE GASTOS A MAYO DE 2020  PARTIDA 13 RESUMEN POR CAPÍTULOS</vt:lpstr>
      <vt:lpstr>EJECUCIÓN ACUMULADA DE GASTOS A MAYO DE 2020  PARTIDA 13. CAPÍTULO 01. PROGRAMA 01:  SUBSECRETARÍA DE AGRICULTURA</vt:lpstr>
      <vt:lpstr>EJECUCIÓN ACUMULADA DE GASTOS A MAYO DE 2020  PARTIDA 13. CAPÍTULO 01. PROGRAMA 01:  SUBSECRETARÍA DE AGRICULTURA</vt:lpstr>
      <vt:lpstr>EJECUCIÓN ACUMULADA DE GASTOS A MAYO DE 2020  PARTIDA 13. CAPÍTULO 01. PROGRAMA 02:  INVESTIGACIÓN E INNOVACIÓN TECNOLÓGICA SILVOAGROPECUARIA</vt:lpstr>
      <vt:lpstr>EJECUCIÓN ACUMULADA DE GASTOS A MAYO DE 2020  PARTIDA 13. CAPÍTULO 02. PROGRAMA 01:  OFICINA DE ESTUDIOS Y POLÍTICAS AGRARIAS</vt:lpstr>
      <vt:lpstr>EJECUCIÓN ACUMULADA DE GASTOS A MAYO DE 2020  PARTIDA 13. CAPÍTULO 03. PROGRAMA 01:  INSTITUTO DE DESARROLLO AGROPECUARIO</vt:lpstr>
      <vt:lpstr>EJECUCIÓN ACUMULADA DE GASTOS A MAYO DE 2020  PARTIDA 13. CAPÍTULO 03. PROGRAMA 01:  INSTITUTO DE DESARROLLO AGROPECUARIO</vt:lpstr>
      <vt:lpstr>EJECUCIÓN ACUMULADA DE GASTOS A MAYO DE 2020  PARTIDA 13. CAPÍTULO 04. PROGRAMA 01:  SERVICIO AGRÍCOLA Y GANADERO</vt:lpstr>
      <vt:lpstr>EJECUCIÓN ACUMULADA DE GASTOS A MAYO DE 2020  PARTIDA 13. CAPÍTULO 04. PROGRAMA 04:  INSPECCIONES EXPORTACIONES SILVOAGROPECUARIAS</vt:lpstr>
      <vt:lpstr>EJECUCIÓN ACUMULADA DE GASTOS A MAYO DE 2020  PARTIDA 13. CAPÍTULO 04. PROGRAMA 05:  PROGRAMA DESARROLLO GANADERO</vt:lpstr>
      <vt:lpstr>EJECUCIÓN ACUMULADA DE GASTOS A MAYO DE 2020  PARTIDA 13. CAPÍTULO 04. PROGRAMA 06:  VIGILANCIA Y CONTROL SILVOAGRÍCOLA</vt:lpstr>
      <vt:lpstr>EJECUCIÓN ACUMULADA DE GASTOS A MAYO DE 2020  PARTIDA 13. CAPÍTULO 04. PROGRAMA 07:  PROGRAMA DE CONTROLES FRONTERIZOS</vt:lpstr>
      <vt:lpstr>EJECUCIÓN ACUMULADA DE GASTOS A MAYO DE 2020  PARTIDA 13. CAPÍTULO 04. PROGRAMA 08:  PROGRAMA GESTIÓN Y CONSERVACIÓN DE RECURSOS NATURALES RENOVABLES</vt:lpstr>
      <vt:lpstr>EJECUCIÓN ACUMULADA DE GASTOS A MAYO DE 2020  PARTIDA 13. CAPÍTULO 04. PROGRAMA 09:  LABORATORIOS</vt:lpstr>
      <vt:lpstr>EJECUCIÓN ACUMULADA DE GASTOS A MAYO DE 2020  PARTIDA 13. CAPÍTULO 05. PROGRAMA 01:  CORPORACIÓN NACIONAL FORESTAL</vt:lpstr>
      <vt:lpstr>EJECUCIÓN ACUMULADA DE GASTOS A MAYO DE 2020  PARTIDA 13. CAPÍTULO 05. PROGRAMA 03:  PROGRAMA DE MANEJO DEL FUEGO</vt:lpstr>
      <vt:lpstr>EJECUCIÓN ACUMULADA DE GASTOS A MAYO DE 2020  PARTIDA 13. CAPÍTULO 05. PROGRAMA 04:  ÁREAS SILVESTRES PROTEGIDAS</vt:lpstr>
      <vt:lpstr>EJECUCIÓN ACUMULADA DE GASTOS A MAYO DE 2020  PARTIDA 13. CAPÍTULO 05. PROGRAMA 05:  GESTIÓN FORESTAL</vt:lpstr>
      <vt:lpstr>EJECUCIÓN ACUMULADA DE GASTOS A MAYO DE 2020  PARTIDA 13. CAPÍTULO 05. PROGRAMA 06:  PROGRAMA  DE ARBORIZACIÓN URBANA</vt:lpstr>
      <vt:lpstr>EJECUCIÓN ACUMULADA DE GASTOS A MAYO DE 2020  PARTIDA 13. CAPÍTULO 06. PROGRAMA 01:  COMISIÓN NACIONAL DE RIEGO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10</cp:revision>
  <dcterms:created xsi:type="dcterms:W3CDTF">2020-01-06T16:32:46Z</dcterms:created>
  <dcterms:modified xsi:type="dcterms:W3CDTF">2020-07-25T03:03:25Z</dcterms:modified>
</cp:coreProperties>
</file>