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3148372127465258"/>
          <c:y val="8.714595753919578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9075386410032084"/>
          <c:w val="1"/>
          <c:h val="0.37953885972586759"/>
        </c:manualLayout>
      </c:layout>
      <c:pie3DChart>
        <c:varyColors val="1"/>
        <c:ser>
          <c:idx val="0"/>
          <c:order val="0"/>
          <c:tx>
            <c:strRef>
              <c:f>'[12.xlsx]Partida 12'!$D$64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Lbls>
            <c:dLbl>
              <c:idx val="1"/>
              <c:layout>
                <c:manualLayout>
                  <c:x val="-6.1875220669754552E-2"/>
                  <c:y val="-0.1070117448386754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118121756481928E-2"/>
                  <c:y val="-7.971667772646882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'[12.xlsx]Partida 12'!$C$65:$C$68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ADQUISICIÓN DE ACTIVOS FINANCIEROS                                              </c:v>
                </c:pt>
                <c:pt idx="2">
                  <c:v>TRANSFERENCIAS DE CAPITAL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'[12.xlsx]Partida 12'!$D$65:$D$68</c:f>
              <c:numCache>
                <c:formatCode>#,##0</c:formatCode>
                <c:ptCount val="4"/>
                <c:pt idx="0">
                  <c:v>217571832</c:v>
                </c:pt>
                <c:pt idx="1">
                  <c:v>85077972</c:v>
                </c:pt>
                <c:pt idx="2">
                  <c:v>396411121</c:v>
                </c:pt>
                <c:pt idx="3">
                  <c:v>31453195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330489938757655"/>
          <c:y val="0.70173702245552638"/>
          <c:w val="0.50997878390201212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 (M$)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803046597197328"/>
          <c:y val="6.711481242163824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'[12.xlsx]Partida 12'!$M$64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layout>
                <c:manualLayout>
                  <c:x val="3.093487004127126E-3"/>
                  <c:y val="3.203481782662040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E09-42F5-AAC5-B4AAE2D90586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2"/>
              <c:layout>
                <c:manualLayout>
                  <c:x val="1.546743502063563E-3"/>
                  <c:y val="9.70775334777930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'[12.xlsx]Partida 12'!$L$65:$L$70</c:f>
              <c:strCache>
                <c:ptCount val="6"/>
                <c:pt idx="0">
                  <c:v>SEC. Y ADM. GRAL</c:v>
                </c:pt>
                <c:pt idx="1">
                  <c:v>DIR.GRAL. DE OBRAS PÚBLICAS</c:v>
                </c:pt>
                <c:pt idx="2">
                  <c:v>DIR. GRAL. DE CONCESIONES DE OBRAS PÚBLICAS</c:v>
                </c:pt>
                <c:pt idx="3">
                  <c:v>DIR. GRAL. DE AGUAS</c:v>
                </c:pt>
                <c:pt idx="4">
                  <c:v>INH</c:v>
                </c:pt>
                <c:pt idx="5">
                  <c:v>SSS</c:v>
                </c:pt>
              </c:strCache>
            </c:strRef>
          </c:cat>
          <c:val>
            <c:numRef>
              <c:f>'[12.xlsx]Partida 12'!$M$65:$M$70</c:f>
              <c:numCache>
                <c:formatCode>#,##0</c:formatCode>
                <c:ptCount val="6"/>
                <c:pt idx="0">
                  <c:v>22893070</c:v>
                </c:pt>
                <c:pt idx="1">
                  <c:v>1845342230</c:v>
                </c:pt>
                <c:pt idx="2">
                  <c:v>714588543</c:v>
                </c:pt>
                <c:pt idx="3">
                  <c:v>20241242</c:v>
                </c:pt>
                <c:pt idx="4">
                  <c:v>2174192</c:v>
                </c:pt>
                <c:pt idx="5">
                  <c:v>10709035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87082000"/>
        <c:axId val="487082392"/>
      </c:barChart>
      <c:catAx>
        <c:axId val="48708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7082392"/>
        <c:crosses val="autoZero"/>
        <c:auto val="1"/>
        <c:lblAlgn val="ctr"/>
        <c:lblOffset val="100"/>
        <c:noMultiLvlLbl val="0"/>
      </c:catAx>
      <c:valAx>
        <c:axId val="48708239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87082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2018 - 2019</a:t>
            </a:r>
            <a:r>
              <a:rPr lang="es-CL" sz="1000" b="1" baseline="0"/>
              <a:t> - 2020</a:t>
            </a:r>
            <a:endParaRPr lang="es-CL" sz="1000" b="1"/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'[12.xlsx]Partida 12'!$C$31</c:f>
              <c:strCache>
                <c:ptCount val="1"/>
                <c:pt idx="0">
                  <c:v>% Ejecución Ppto. Vigente 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12'!$D$31:$O$31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8.5381434951810567E-2</c:v>
                </c:pt>
                <c:pt idx="2">
                  <c:v>8.1424447691430105E-2</c:v>
                </c:pt>
                <c:pt idx="3">
                  <c:v>6.5560999006707865E-2</c:v>
                </c:pt>
                <c:pt idx="4">
                  <c:v>7.6628351869635042E-2</c:v>
                </c:pt>
                <c:pt idx="5">
                  <c:v>8.6280588340285347E-2</c:v>
                </c:pt>
                <c:pt idx="6">
                  <c:v>6.7279953939853698E-2</c:v>
                </c:pt>
                <c:pt idx="7">
                  <c:v>6.3261827236309826E-2</c:v>
                </c:pt>
                <c:pt idx="8">
                  <c:v>6.4897490538737959E-2</c:v>
                </c:pt>
                <c:pt idx="9">
                  <c:v>7.4180951850730967E-2</c:v>
                </c:pt>
                <c:pt idx="10">
                  <c:v>5.9010350712059408E-2</c:v>
                </c:pt>
                <c:pt idx="11">
                  <c:v>0.15392668079826333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C0-4F88-AE19-2681FA97450D}"/>
            </c:ext>
          </c:extLst>
        </c:ser>
        <c:ser>
          <c:idx val="1"/>
          <c:order val="1"/>
          <c:tx>
            <c:strRef>
              <c:f>'[12.xlsx]Partida 12'!$C$32</c:f>
              <c:strCache>
                <c:ptCount val="1"/>
                <c:pt idx="0">
                  <c:v>% Ejecución Ppto. Vigente 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12'!$D$32:$O$32</c:f>
              <c:numCache>
                <c:formatCode>0.0%</c:formatCode>
                <c:ptCount val="12"/>
                <c:pt idx="0">
                  <c:v>0.11418401631864127</c:v>
                </c:pt>
                <c:pt idx="1">
                  <c:v>7.4432510063835611E-2</c:v>
                </c:pt>
                <c:pt idx="2">
                  <c:v>7.1878336545770249E-2</c:v>
                </c:pt>
                <c:pt idx="3">
                  <c:v>7.2647578912713548E-2</c:v>
                </c:pt>
                <c:pt idx="4">
                  <c:v>5.1604320683530366E-2</c:v>
                </c:pt>
                <c:pt idx="5">
                  <c:v>7.7357996848581106E-2</c:v>
                </c:pt>
                <c:pt idx="6">
                  <c:v>8.2758947167605124E-2</c:v>
                </c:pt>
                <c:pt idx="7">
                  <c:v>7.1351878522717835E-2</c:v>
                </c:pt>
                <c:pt idx="8">
                  <c:v>6.2673827549345473E-2</c:v>
                </c:pt>
                <c:pt idx="9">
                  <c:v>0.10338084097545419</c:v>
                </c:pt>
                <c:pt idx="10">
                  <c:v>8.2744929555712207E-2</c:v>
                </c:pt>
                <c:pt idx="11">
                  <c:v>0.15906157706266716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C0-4F88-AE19-2681FA97450D}"/>
            </c:ext>
          </c:extLst>
        </c:ser>
        <c:ser>
          <c:idx val="2"/>
          <c:order val="2"/>
          <c:tx>
            <c:strRef>
              <c:f>'[12.xlsx]Partida 12'!$C$33</c:f>
              <c:strCache>
                <c:ptCount val="1"/>
                <c:pt idx="0">
                  <c:v>% Ejecución Ppto. Vigente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7014180594870289E-2"/>
                  <c:y val="5.44864308289278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7014180594870316E-2"/>
                  <c:y val="5.14594068939874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827205833099292E-2"/>
                  <c:y val="5.14594068939874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2373949523542049E-2"/>
                  <c:y val="3.32972632843446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12'!$D$33:$H$33</c:f>
              <c:numCache>
                <c:formatCode>0.0%</c:formatCode>
                <c:ptCount val="5"/>
                <c:pt idx="0">
                  <c:v>0.11522603432846421</c:v>
                </c:pt>
                <c:pt idx="1">
                  <c:v>6.5083031326715779E-2</c:v>
                </c:pt>
                <c:pt idx="2">
                  <c:v>8.3262927405671094E-2</c:v>
                </c:pt>
                <c:pt idx="3">
                  <c:v>6.9754563173910503E-2</c:v>
                </c:pt>
                <c:pt idx="4">
                  <c:v>4.4770702692474497E-2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5C0-4F88-AE19-2681FA9745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87089056"/>
        <c:axId val="487082784"/>
      </c:barChart>
      <c:catAx>
        <c:axId val="487089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7082784"/>
        <c:crosses val="autoZero"/>
        <c:auto val="1"/>
        <c:lblAlgn val="ctr"/>
        <c:lblOffset val="100"/>
        <c:noMultiLvlLbl val="0"/>
      </c:catAx>
      <c:valAx>
        <c:axId val="48708278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708905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'[12.xlsx]Partida 12'!$C$24</c:f>
              <c:strCache>
                <c:ptCount val="1"/>
                <c:pt idx="0">
                  <c:v>% Ejecución Ppto. Vigente 2018</c:v>
                </c:pt>
              </c:strCache>
            </c:strRef>
          </c:tx>
          <c:marker>
            <c:symbol val="none"/>
          </c:marker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12'!$D$24:$O$24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0.23070671436648377</c:v>
                </c:pt>
                <c:pt idx="2">
                  <c:v>0.31212637135743759</c:v>
                </c:pt>
                <c:pt idx="3">
                  <c:v>0.3769970132696272</c:v>
                </c:pt>
                <c:pt idx="4">
                  <c:v>0.45362432797741425</c:v>
                </c:pt>
                <c:pt idx="5">
                  <c:v>0.49191313057663588</c:v>
                </c:pt>
                <c:pt idx="6">
                  <c:v>0.56581744171334314</c:v>
                </c:pt>
                <c:pt idx="7">
                  <c:v>0.62906405968690693</c:v>
                </c:pt>
                <c:pt idx="8">
                  <c:v>0.69396155022564487</c:v>
                </c:pt>
                <c:pt idx="9">
                  <c:v>0.76814250207637591</c:v>
                </c:pt>
                <c:pt idx="10">
                  <c:v>0.82707220361786049</c:v>
                </c:pt>
                <c:pt idx="11">
                  <c:v>0.99571908388720642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1BB-4D09-9DC4-91BF91026CD8}"/>
            </c:ext>
          </c:extLst>
        </c:ser>
        <c:ser>
          <c:idx val="1"/>
          <c:order val="1"/>
          <c:tx>
            <c:strRef>
              <c:f>'[12.xlsx]Partida 12'!$C$25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12'!$D$25:$O$25</c:f>
              <c:numCache>
                <c:formatCode>0.0%</c:formatCode>
                <c:ptCount val="12"/>
                <c:pt idx="0">
                  <c:v>0.114184016318641</c:v>
                </c:pt>
                <c:pt idx="1">
                  <c:v>0.18861652638247689</c:v>
                </c:pt>
                <c:pt idx="2">
                  <c:v>0.26049486292824714</c:v>
                </c:pt>
                <c:pt idx="3">
                  <c:v>0.33253871698322113</c:v>
                </c:pt>
                <c:pt idx="4">
                  <c:v>0.35124243908640468</c:v>
                </c:pt>
                <c:pt idx="5">
                  <c:v>0.42860043593498581</c:v>
                </c:pt>
                <c:pt idx="6">
                  <c:v>0.50970040844125508</c:v>
                </c:pt>
                <c:pt idx="7">
                  <c:v>0.5761688554598301</c:v>
                </c:pt>
                <c:pt idx="8">
                  <c:v>0.63525922973252213</c:v>
                </c:pt>
                <c:pt idx="9">
                  <c:v>0.73864007070797633</c:v>
                </c:pt>
                <c:pt idx="10">
                  <c:v>0.82137950375282653</c:v>
                </c:pt>
                <c:pt idx="11">
                  <c:v>0.99127097058585367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1BB-4D09-9DC4-91BF91026CD8}"/>
            </c:ext>
          </c:extLst>
        </c:ser>
        <c:ser>
          <c:idx val="2"/>
          <c:order val="2"/>
          <c:tx>
            <c:strRef>
              <c:f>'[12.xlsx]Partida 12'!$C$26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12'!$D$26:$H$26</c:f>
              <c:numCache>
                <c:formatCode>0.0%</c:formatCode>
                <c:ptCount val="5"/>
                <c:pt idx="0">
                  <c:v>0.11522603432846421</c:v>
                </c:pt>
                <c:pt idx="1">
                  <c:v>0.18019044714352767</c:v>
                </c:pt>
                <c:pt idx="2">
                  <c:v>0.25521838160229771</c:v>
                </c:pt>
                <c:pt idx="3">
                  <c:v>0.32287410786416004</c:v>
                </c:pt>
                <c:pt idx="4">
                  <c:v>0.35367181742948128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11BB-4D09-9DC4-91BF91026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8613568"/>
        <c:axId val="488608080"/>
      </c:lineChart>
      <c:catAx>
        <c:axId val="488613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8608080"/>
        <c:crosses val="autoZero"/>
        <c:auto val="1"/>
        <c:lblAlgn val="ctr"/>
        <c:lblOffset val="100"/>
        <c:noMultiLvlLbl val="0"/>
      </c:catAx>
      <c:valAx>
        <c:axId val="4886080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861356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6FFF8-C3D0-4869-9CB1-DC8684F759FD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49A23-11F3-429A-9D7D-E4300884B5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9152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6133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40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9385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23-07-2020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3251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038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4974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2775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219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490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739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604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224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098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cap="all" dirty="0">
                <a:latin typeface="+mn-lt"/>
              </a:rPr>
              <a:t>al mes de </a:t>
            </a:r>
            <a:r>
              <a:rPr lang="es-CL" sz="2000" b="1" cap="all" dirty="0" smtClean="0">
                <a:latin typeface="+mn-lt"/>
              </a:rPr>
              <a:t>MAYO DE 2020</a:t>
            </a:r>
            <a:r>
              <a:rPr lang="es-CL" sz="2000" b="1" cap="all" dirty="0">
                <a:latin typeface="+mn-lt"/>
              </a:rPr>
              <a:t/>
            </a:r>
            <a:br>
              <a:rPr lang="es-CL" sz="2000" b="1" cap="all" dirty="0">
                <a:latin typeface="+mn-lt"/>
              </a:rPr>
            </a:br>
            <a:r>
              <a:rPr lang="es-CL" sz="2000" b="1" cap="all" dirty="0">
                <a:latin typeface="+mn-lt"/>
              </a:rPr>
              <a:t>Partida 12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junio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03" name="Picture 1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986803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8154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1528" y="5784119"/>
            <a:ext cx="815862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93101"/>
              </p:ext>
            </p:extLst>
          </p:nvPr>
        </p:nvGraphicFramePr>
        <p:xfrm>
          <a:off x="427278" y="1772815"/>
          <a:ext cx="7962898" cy="3804197"/>
        </p:xfrm>
        <a:graphic>
          <a:graphicData uri="http://schemas.openxmlformats.org/drawingml/2006/table">
            <a:tbl>
              <a:tblPr/>
              <a:tblGrid>
                <a:gridCol w="797778"/>
                <a:gridCol w="294702"/>
                <a:gridCol w="294702"/>
                <a:gridCol w="2670176"/>
                <a:gridCol w="797778"/>
                <a:gridCol w="797778"/>
                <a:gridCol w="797778"/>
                <a:gridCol w="797778"/>
                <a:gridCol w="714428"/>
              </a:tblGrid>
              <a:tr h="1700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06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31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33.362.493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22.206.925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-11.155.568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7.499.638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10.446.772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10.066.772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4.044.888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505.595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167.364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159.473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158.741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-43.373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-14.985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8.619.318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-13.477.459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271.532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21.449.527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7.964.336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-13.485.191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621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6073927"/>
            <a:ext cx="7997602" cy="2824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837021"/>
              </p:ext>
            </p:extLst>
          </p:nvPr>
        </p:nvGraphicFramePr>
        <p:xfrm>
          <a:off x="414338" y="1821476"/>
          <a:ext cx="7962898" cy="4199808"/>
        </p:xfrm>
        <a:graphic>
          <a:graphicData uri="http://schemas.openxmlformats.org/drawingml/2006/table">
            <a:tbl>
              <a:tblPr/>
              <a:tblGrid>
                <a:gridCol w="797778"/>
                <a:gridCol w="294702"/>
                <a:gridCol w="294702"/>
                <a:gridCol w="2670176"/>
                <a:gridCol w="797778"/>
                <a:gridCol w="797778"/>
                <a:gridCol w="797778"/>
                <a:gridCol w="797778"/>
                <a:gridCol w="714428"/>
              </a:tblGrid>
              <a:tr h="1651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562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66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154.540.005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191.630.473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37.090.468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73.269.734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15.435.358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14.979.292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-456.066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5.915.136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911.285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-125.632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373.391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-162.045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-162.045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-93.813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-79.123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137.671.350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143.861.214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6.189.864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34.970.453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724.829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-7.614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136.938.907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143.136.385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6.197.478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34.596.973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31.738.160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31.738.160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94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8650" y="6227588"/>
            <a:ext cx="8034583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569532"/>
              </p:ext>
            </p:extLst>
          </p:nvPr>
        </p:nvGraphicFramePr>
        <p:xfrm>
          <a:off x="414341" y="1600197"/>
          <a:ext cx="8210794" cy="4525969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3"/>
                <a:gridCol w="822614"/>
                <a:gridCol w="822614"/>
                <a:gridCol w="822614"/>
                <a:gridCol w="822614"/>
                <a:gridCol w="736669"/>
              </a:tblGrid>
              <a:tr h="1395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21" marR="8721" marT="87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21" marR="8721" marT="87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73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1.261.023.622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1.454.676.776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193.653.154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507.108.144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102.114.752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94.814.752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-7.300.000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40.039.184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7.257.294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6.569.499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-687.795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3.440.789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1.254.234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220,5%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27.295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1.226.939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Tránsito con Sobrepeso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751.451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9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750.756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1.704.539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803.695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-900.844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76.947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288.650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288.650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88.749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88.749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29.354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1.721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1.452.024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302.853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-1.149.171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70.404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11.648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-3.494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4.822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122.764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85.935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-36.829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1.148.358.839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1.216.917.979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68.559.140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327.561.887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2.853.206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2.169.060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-684.146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698.799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1.145.505.633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1.214.748.919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69.243.286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326.863.088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47.181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134.029.834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133.982.653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133.983.652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133.983.653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133.982.653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133.983.652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462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3650" y="5966227"/>
            <a:ext cx="8201486" cy="31894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36262"/>
              </p:ext>
            </p:extLst>
          </p:nvPr>
        </p:nvGraphicFramePr>
        <p:xfrm>
          <a:off x="414338" y="1868116"/>
          <a:ext cx="7962898" cy="3865139"/>
        </p:xfrm>
        <a:graphic>
          <a:graphicData uri="http://schemas.openxmlformats.org/drawingml/2006/table">
            <a:tbl>
              <a:tblPr/>
              <a:tblGrid>
                <a:gridCol w="797778"/>
                <a:gridCol w="294702"/>
                <a:gridCol w="294702"/>
                <a:gridCol w="2670176"/>
                <a:gridCol w="797778"/>
                <a:gridCol w="797778"/>
                <a:gridCol w="797778"/>
                <a:gridCol w="797778"/>
                <a:gridCol w="714428"/>
              </a:tblGrid>
              <a:tr h="1802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21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66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82.539.096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96.507.130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13.968.034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34.006.678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7.736.828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7.487.970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-248.858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2.971.915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557.099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2.488.259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1.541.383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-946.876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441.735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2.398.125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1.476.280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-921.845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439.638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-11.301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71.705.676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79.796.573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8.090.897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23.232.514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-165.093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70.926.859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79.182.849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8.255.990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23.232.456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7.113.105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7.113.105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046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1164" y="6111050"/>
            <a:ext cx="8144660" cy="24530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005755"/>
              </p:ext>
            </p:extLst>
          </p:nvPr>
        </p:nvGraphicFramePr>
        <p:xfrm>
          <a:off x="414339" y="1727560"/>
          <a:ext cx="8210796" cy="4221724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4"/>
                <a:gridCol w="822614"/>
                <a:gridCol w="822614"/>
                <a:gridCol w="822614"/>
                <a:gridCol w="822614"/>
                <a:gridCol w="736670"/>
              </a:tblGrid>
              <a:tr h="1727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90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67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64.791.217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80.635.927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15.844.710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24.965.069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5.740.505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5.494.505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2.242.465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338.428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-31.780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332.993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5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332.993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72.183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-30.461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58.584.599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66.247.946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7.663.347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13.797.288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-175.408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260.377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58.148.812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65.987.567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7.838.755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13.536.911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8.489.604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8.489.604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22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2723" y="5898100"/>
            <a:ext cx="8004966" cy="28803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335945"/>
              </p:ext>
            </p:extLst>
          </p:nvPr>
        </p:nvGraphicFramePr>
        <p:xfrm>
          <a:off x="386224" y="1625179"/>
          <a:ext cx="8039102" cy="3958681"/>
        </p:xfrm>
        <a:graphic>
          <a:graphicData uri="http://schemas.openxmlformats.org/drawingml/2006/table">
            <a:tbl>
              <a:tblPr/>
              <a:tblGrid>
                <a:gridCol w="798547"/>
                <a:gridCol w="294986"/>
                <a:gridCol w="294986"/>
                <a:gridCol w="2741279"/>
                <a:gridCol w="798547"/>
                <a:gridCol w="798547"/>
                <a:gridCol w="798547"/>
                <a:gridCol w="798547"/>
                <a:gridCol w="715116"/>
              </a:tblGrid>
              <a:tr h="1671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18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93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90.142.641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89.966.902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-175.739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51.898.736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4.538.138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4.418.138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1.794.794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-20.467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-32.760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Transporte de Pasajeros Metro S.A.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-41.042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-41.042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358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059646"/>
            <a:ext cx="8133536" cy="29670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275104"/>
              </p:ext>
            </p:extLst>
          </p:nvPr>
        </p:nvGraphicFramePr>
        <p:xfrm>
          <a:off x="402252" y="1868116"/>
          <a:ext cx="8238912" cy="3790666"/>
        </p:xfrm>
        <a:graphic>
          <a:graphicData uri="http://schemas.openxmlformats.org/drawingml/2006/table">
            <a:tbl>
              <a:tblPr/>
              <a:tblGrid>
                <a:gridCol w="825431"/>
                <a:gridCol w="304917"/>
                <a:gridCol w="304917"/>
                <a:gridCol w="2762731"/>
                <a:gridCol w="825431"/>
                <a:gridCol w="825431"/>
                <a:gridCol w="825431"/>
                <a:gridCol w="825431"/>
                <a:gridCol w="739192"/>
              </a:tblGrid>
              <a:tr h="1768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15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2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141.459.951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175.145.734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33.685.783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49.303.355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5.139.061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4.488.424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-650.637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1.758.129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-90.219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3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182.934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-23.731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155.319.586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19.980.932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32.933.206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155.319.586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19.980.932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32.933.206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14.469.438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14.469.438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097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2167" y="6044106"/>
            <a:ext cx="7983576" cy="31224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720603"/>
              </p:ext>
            </p:extLst>
          </p:nvPr>
        </p:nvGraphicFramePr>
        <p:xfrm>
          <a:off x="386224" y="1822185"/>
          <a:ext cx="8229598" cy="4031725"/>
        </p:xfrm>
        <a:graphic>
          <a:graphicData uri="http://schemas.openxmlformats.org/drawingml/2006/table">
            <a:tbl>
              <a:tblPr/>
              <a:tblGrid>
                <a:gridCol w="831962"/>
                <a:gridCol w="307329"/>
                <a:gridCol w="307329"/>
                <a:gridCol w="2710088"/>
                <a:gridCol w="831962"/>
                <a:gridCol w="831962"/>
                <a:gridCol w="831962"/>
                <a:gridCol w="831962"/>
                <a:gridCol w="745042"/>
              </a:tblGrid>
              <a:tr h="1801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18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64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714.588.543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708.681.255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-5.907.288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246.157.693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11.388.394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11.870.394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4.758.843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1.174.532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927.804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-246.728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-31.051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305.529.916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300.741.525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-4.788.391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90.136.630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300.741.525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-3.698.391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90.136.630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367.637.481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123.329.660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367.637.481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123.329.660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- I.V.A. Concesiones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367.637.481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123.329.660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473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5569" y="5991225"/>
            <a:ext cx="810833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484642"/>
              </p:ext>
            </p:extLst>
          </p:nvPr>
        </p:nvGraphicFramePr>
        <p:xfrm>
          <a:off x="495194" y="1988841"/>
          <a:ext cx="7962898" cy="4002383"/>
        </p:xfrm>
        <a:graphic>
          <a:graphicData uri="http://schemas.openxmlformats.org/drawingml/2006/table">
            <a:tbl>
              <a:tblPr/>
              <a:tblGrid>
                <a:gridCol w="797778"/>
                <a:gridCol w="294702"/>
                <a:gridCol w="294702"/>
                <a:gridCol w="2670176"/>
                <a:gridCol w="797778"/>
                <a:gridCol w="797778"/>
                <a:gridCol w="797778"/>
                <a:gridCol w="797778"/>
                <a:gridCol w="714428"/>
              </a:tblGrid>
              <a:tr h="1872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344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57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20.241.242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21.811.329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1.570.087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7.321.027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13.217.725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12.975.907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-241.818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5.181.474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391.156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Aguas para Zonas Aridas y Semiáridas de América Latina y el Caribe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405.479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-23.336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5.543.479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6.072.533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529.054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205.088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1.440.606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1.440.606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775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991225"/>
            <a:ext cx="809229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197322"/>
              </p:ext>
            </p:extLst>
          </p:nvPr>
        </p:nvGraphicFramePr>
        <p:xfrm>
          <a:off x="414338" y="1868112"/>
          <a:ext cx="8210797" cy="4009160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08231"/>
                <a:gridCol w="867687"/>
                <a:gridCol w="822614"/>
                <a:gridCol w="822614"/>
                <a:gridCol w="822614"/>
                <a:gridCol w="736669"/>
              </a:tblGrid>
              <a:tr h="1961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07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74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2.114.067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-60.125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1.652.993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677.163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2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167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118557"/>
            <a:ext cx="748883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4677667"/>
              </p:ext>
            </p:extLst>
          </p:nvPr>
        </p:nvGraphicFramePr>
        <p:xfrm>
          <a:off x="414336" y="1607343"/>
          <a:ext cx="8210799" cy="432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9663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7138" y="5602233"/>
            <a:ext cx="8127772" cy="30370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800784"/>
              </p:ext>
            </p:extLst>
          </p:nvPr>
        </p:nvGraphicFramePr>
        <p:xfrm>
          <a:off x="386224" y="1879476"/>
          <a:ext cx="7962898" cy="3637753"/>
        </p:xfrm>
        <a:graphic>
          <a:graphicData uri="http://schemas.openxmlformats.org/drawingml/2006/table">
            <a:tbl>
              <a:tblPr/>
              <a:tblGrid>
                <a:gridCol w="797778"/>
                <a:gridCol w="294702"/>
                <a:gridCol w="294702"/>
                <a:gridCol w="2670176"/>
                <a:gridCol w="797778"/>
                <a:gridCol w="797778"/>
                <a:gridCol w="797778"/>
                <a:gridCol w="797778"/>
                <a:gridCol w="714428"/>
              </a:tblGrid>
              <a:tr h="178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67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43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10.238.786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-470.249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4.204.397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7.225.852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6.990.852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2.966.180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3.083.023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2.996.698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-86.325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861.354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88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910773"/>
            <a:ext cx="730881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9D6227D1-A8B2-4283-BA4D-3F1962EE6D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6943735"/>
              </p:ext>
            </p:extLst>
          </p:nvPr>
        </p:nvGraphicFramePr>
        <p:xfrm>
          <a:off x="414336" y="1612106"/>
          <a:ext cx="8210799" cy="3905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8627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39082" y="5993129"/>
            <a:ext cx="7704856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5322985"/>
              </p:ext>
            </p:extLst>
          </p:nvPr>
        </p:nvGraphicFramePr>
        <p:xfrm>
          <a:off x="414337" y="1609724"/>
          <a:ext cx="8210798" cy="4195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013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353" y="5949280"/>
            <a:ext cx="7974087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2808590"/>
              </p:ext>
            </p:extLst>
          </p:nvPr>
        </p:nvGraphicFramePr>
        <p:xfrm>
          <a:off x="414336" y="1614486"/>
          <a:ext cx="8210799" cy="4190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764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944195"/>
            <a:ext cx="8148277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845254"/>
              </p:ext>
            </p:extLst>
          </p:nvPr>
        </p:nvGraphicFramePr>
        <p:xfrm>
          <a:off x="414336" y="1974877"/>
          <a:ext cx="8201490" cy="3367050"/>
        </p:xfrm>
        <a:graphic>
          <a:graphicData uri="http://schemas.openxmlformats.org/drawingml/2006/table">
            <a:tbl>
              <a:tblPr/>
              <a:tblGrid>
                <a:gridCol w="955652"/>
                <a:gridCol w="2553159"/>
                <a:gridCol w="955652"/>
                <a:gridCol w="955652"/>
                <a:gridCol w="955652"/>
                <a:gridCol w="955652"/>
                <a:gridCol w="870071"/>
              </a:tblGrid>
              <a:tr h="19661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213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8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2.615.948.312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2.891.960.059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276.011.747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1.022.804.770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217.571.832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206.703.490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-10.868.342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85.149.382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21.274.692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19.109.438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-2.165.254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7.509.842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2.336.901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1.256.583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7.362.013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4.657.396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-2.704.617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1.885.434.192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1.977.757.761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92.323.569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523.108.598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367.637.481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123.329.660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688.623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228.990.699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228.302.076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228.728.948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246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53129" y="580935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904176"/>
              </p:ext>
            </p:extLst>
          </p:nvPr>
        </p:nvGraphicFramePr>
        <p:xfrm>
          <a:off x="350361" y="1916832"/>
          <a:ext cx="8229600" cy="3384373"/>
        </p:xfrm>
        <a:graphic>
          <a:graphicData uri="http://schemas.openxmlformats.org/drawingml/2006/table">
            <a:tbl>
              <a:tblPr/>
              <a:tblGrid>
                <a:gridCol w="298932"/>
                <a:gridCol w="298932"/>
                <a:gridCol w="298932"/>
                <a:gridCol w="2681421"/>
                <a:gridCol w="801138"/>
                <a:gridCol w="801138"/>
                <a:gridCol w="801138"/>
                <a:gridCol w="801138"/>
                <a:gridCol w="729394"/>
                <a:gridCol w="717437"/>
              </a:tblGrid>
              <a:tr h="2219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9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Nombre del Programa Presupuestario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5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Obras Públicas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155.216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15621,4%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8.619.318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-13.477.459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271.532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724.829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-7.614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373.480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7.113.105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711410,5%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435.787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260.379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-175.408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260.377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155.319.586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19.980.932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32.933.206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 Rural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300.741.525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-3.698.391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90.136.630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83.478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1769,5%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228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0633" y="5883271"/>
            <a:ext cx="818450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245468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283211"/>
              </p:ext>
            </p:extLst>
          </p:nvPr>
        </p:nvGraphicFramePr>
        <p:xfrm>
          <a:off x="435902" y="1802680"/>
          <a:ext cx="8179921" cy="3714555"/>
        </p:xfrm>
        <a:graphic>
          <a:graphicData uri="http://schemas.openxmlformats.org/drawingml/2006/table">
            <a:tbl>
              <a:tblPr/>
              <a:tblGrid>
                <a:gridCol w="886103"/>
                <a:gridCol w="327329"/>
                <a:gridCol w="327329"/>
                <a:gridCol w="2301223"/>
                <a:gridCol w="886103"/>
                <a:gridCol w="886103"/>
                <a:gridCol w="886103"/>
                <a:gridCol w="886103"/>
                <a:gridCol w="793525"/>
              </a:tblGrid>
              <a:tr h="1817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661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85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21.356.495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9.113.927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16.600.492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15.686.629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-913.863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6.272.743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4.202.185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3.460.112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-742.073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1.242.286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389.761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389.761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1.018.645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-435.306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-117.580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877.465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610.894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-266.571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1.181.109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389.756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3575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6016748"/>
            <a:ext cx="8150146" cy="339602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642480"/>
              </p:ext>
            </p:extLst>
          </p:nvPr>
        </p:nvGraphicFramePr>
        <p:xfrm>
          <a:off x="414338" y="1772815"/>
          <a:ext cx="8139111" cy="4104380"/>
        </p:xfrm>
        <a:graphic>
          <a:graphicData uri="http://schemas.openxmlformats.org/drawingml/2006/table">
            <a:tbl>
              <a:tblPr/>
              <a:tblGrid>
                <a:gridCol w="815432"/>
                <a:gridCol w="301224"/>
                <a:gridCol w="301224"/>
                <a:gridCol w="2729265"/>
                <a:gridCol w="815432"/>
                <a:gridCol w="815432"/>
                <a:gridCol w="815432"/>
                <a:gridCol w="815432"/>
                <a:gridCol w="730238"/>
              </a:tblGrid>
              <a:tr h="1829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02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0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17.483.205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16.988.260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-494.945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7.128.034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16.322.962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15.776.862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-546.100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6.526.468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776.647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-65.925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224.154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-52.166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-46.969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0814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4087</Words>
  <Application>Microsoft Office PowerPoint</Application>
  <PresentationFormat>Presentación en pantalla (4:3)</PresentationFormat>
  <Paragraphs>2522</Paragraphs>
  <Slides>20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4" baseType="lpstr">
      <vt:lpstr>Arial</vt:lpstr>
      <vt:lpstr>Calibri</vt:lpstr>
      <vt:lpstr>Verdana</vt:lpstr>
      <vt:lpstr>Tema de Office</vt:lpstr>
      <vt:lpstr>EJECUCIÓN ACUMULADA DE GASTOS PRESUPUESTARIOS al mes de MAYO DE 2020 Partida 12: MINISTERIO DE OBRAS PÚBLICAS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MAYO DE 2020  PARTIDA 12 MINISTERIO DE OBRAS PÚBLICAS</vt:lpstr>
      <vt:lpstr>EJECUCIÓN ACUMULADA DE GASTOS A MAYO DE 2020  PARTIDA 12 RESUMEN POR CAPÍTULOS</vt:lpstr>
      <vt:lpstr>EJECUCIÓN ACUMULADA DE GASTOS A MAYO DE 2020  PARTIDA 12. CAPÍTULO 01. PROGRAMA 01: SECRETARÍA Y ADMINISTRACIÓN GENERAL</vt:lpstr>
      <vt:lpstr>EJECUCIÓN ACUMULADA DE GASTOS A MAYO DE 2020  PARTIDA 12. CAPÍTULO 02. PROGRAMA 01: ADMINISTRACIÓN Y EJECUCIÓN DE OBRAS PÚBLICAS</vt:lpstr>
      <vt:lpstr>EJECUCIÓN ACUMULADA DE GASTOS A MAYO DE 2020  PARTIDA 12. CAPÍTULO 02. PROGRAMA 02: DIRECCIÓN DE ARQUITECTURA</vt:lpstr>
      <vt:lpstr>EJECUCIÓN ACUMULADA DE GASTOS A MAYO DE 2020  PARTIDA 12. CAPÍTULO 02. PROGRAMA 03: DIRECCIÓN DE OBRAS HIDRÁULICAS</vt:lpstr>
      <vt:lpstr>EJECUCIÓN ACUMULADA DE GASTOS A MAYO DE 2020  PARTIDA 12. CAPÍTULO 02. PROGRAMA 04: DIRECCIÓN DE VIALIDAD</vt:lpstr>
      <vt:lpstr>EJECUCIÓN ACUMULADA DE GASTOS A MAYO DE 2020  PARTIDA 12. CAPÍTULO 02. PROGRAMA 06: DIRECCIÓN DE OBRAS PORTUARIAS</vt:lpstr>
      <vt:lpstr>EJECUCIÓN ACUMULADA DE GASTOS A MAYO DE 2020  PARTIDA 12. CAPÍTULO 02. PROGRAMA 07: DIRECCIÓN DE AEROPUERTOS</vt:lpstr>
      <vt:lpstr>EJECUCIÓN ACUMULADA DE GASTOS A MAYO DE 2020  PARTIDA 12. CAPÍTULO 02. PROGRAMA 11: DIRECCIÓN DE PLANEAMIENTO</vt:lpstr>
      <vt:lpstr>EJECUCIÓN ACUMULADA DE GASTOS A MAYO DE 2020  PARTIDA 12. CAPÍTULO 02. PROGRAMA 12: AGUA POTABLE RURAL</vt:lpstr>
      <vt:lpstr>EJECUCIÓN ACUMULADA DE GASTOS A MAYO DE 2020  PARTIDA 12. CAPÍTULO 03. PROGRAMA 01: DIRECCIÓN GENERAL DE CONCESIONES DE OBRAS PÚBLICAS</vt:lpstr>
      <vt:lpstr>EJECUCIÓN ACUMULADA DE GASTOS A MAYO DE 2020  PARTIDA 12. CAPÍTULO 04. PROGRAMA 01: DIRECCIÓN GENERAL DE AGUAS</vt:lpstr>
      <vt:lpstr>EJECUCIÓN ACUMULADA DE GASTOS A MAYO DE 2020  PARTIDA 12. CAPÍTULO 05. PROGRAMA 01: INSTITUTO NACIONAL DE HIDRÁULICA</vt:lpstr>
      <vt:lpstr>EJECUCIÓN ACUMULADA DE GASTOS A MAYO DE 2020  PARTIDA 12. CAPÍTULO 07. PROGRAMA 01: SUPERINTENDENCIA DE SERVICIOS SANITARIOS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9</cp:revision>
  <dcterms:created xsi:type="dcterms:W3CDTF">2020-01-02T19:48:16Z</dcterms:created>
  <dcterms:modified xsi:type="dcterms:W3CDTF">2020-07-23T15:41:54Z</dcterms:modified>
</cp:coreProperties>
</file>