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Subtítulo de gasto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1788269544568016E-2"/>
          <c:y val="0.17539527770400876"/>
          <c:w val="0.47989683828538954"/>
          <c:h val="0.5901613161264942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9F1-47CA-A81F-455D873B61B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9F1-47CA-A81F-455D873B61B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9F1-47CA-A81F-455D873B61B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9F1-47CA-A81F-455D873B61B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9F1-47CA-A81F-455D873B61B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9F1-47CA-A81F-455D873B61B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29F1-47CA-A81F-455D873B61BA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'[10.xlsx]Partida 10'!$C$51:$C$57</c:f>
              <c:strCache>
                <c:ptCount val="7"/>
                <c:pt idx="0">
                  <c:v>BIENES Y SERVICIOS DE CONSUMO</c:v>
                </c:pt>
                <c:pt idx="1">
                  <c:v>PRESTACIONES DE SEGURIDAD SOCIAL</c:v>
                </c:pt>
                <c:pt idx="2">
                  <c:v>TRANSFERENCIAS CORRIENTES</c:v>
                </c:pt>
                <c:pt idx="3">
                  <c:v>INTEGROS AL FISCO</c:v>
                </c:pt>
                <c:pt idx="4">
                  <c:v>ADQUISICIÓN DE ACTIVOS NO FINANCIEROS</c:v>
                </c:pt>
                <c:pt idx="5">
                  <c:v>INICIATIVAS DE INVERSIÓN</c:v>
                </c:pt>
                <c:pt idx="6">
                  <c:v>PRÉSTAMOS</c:v>
                </c:pt>
              </c:strCache>
            </c:strRef>
          </c:cat>
          <c:val>
            <c:numRef>
              <c:f>'[10.xlsx]Partida 10'!$D$51:$D$57</c:f>
              <c:numCache>
                <c:formatCode>0.00%</c:formatCode>
                <c:ptCount val="7"/>
                <c:pt idx="0">
                  <c:v>0.4390499198522736</c:v>
                </c:pt>
                <c:pt idx="1">
                  <c:v>0.23026188971678055</c:v>
                </c:pt>
                <c:pt idx="2">
                  <c:v>4.2451098698525059E-4</c:v>
                </c:pt>
                <c:pt idx="3">
                  <c:v>0.27019392449448237</c:v>
                </c:pt>
                <c:pt idx="4">
                  <c:v>6.6180262894571865E-3</c:v>
                </c:pt>
                <c:pt idx="5">
                  <c:v>4.3880481031357832E-2</c:v>
                </c:pt>
                <c:pt idx="6">
                  <c:v>4.4927237847604609E-4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29F1-47CA-A81F-455D873B61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61272088916359"/>
          <c:y val="0.12558164490356852"/>
          <c:w val="0.30794201870902876"/>
          <c:h val="0.8162806918731954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Capítulo (millones de $)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'[10.xlsx]Info. de tendencia'!$AD$21:$AD$27</c:f>
              <c:strCache>
                <c:ptCount val="7"/>
                <c:pt idx="0">
                  <c:v>S. y ADM. GRAL.</c:v>
                </c:pt>
                <c:pt idx="1">
                  <c:v>REGISTRO CIVIL</c:v>
                </c:pt>
                <c:pt idx="2">
                  <c:v>SML</c:v>
                </c:pt>
                <c:pt idx="3">
                  <c:v>GENDARMERÍA</c:v>
                </c:pt>
                <c:pt idx="4">
                  <c:v>S. DD.HH</c:v>
                </c:pt>
                <c:pt idx="5">
                  <c:v>SENAME</c:v>
                </c:pt>
                <c:pt idx="6">
                  <c:v>DEFENSORÍA</c:v>
                </c:pt>
              </c:strCache>
            </c:strRef>
          </c:cat>
          <c:val>
            <c:numRef>
              <c:f>'[10.xlsx]Info. de tendencia'!$AF$21:$AF$27</c:f>
              <c:numCache>
                <c:formatCode>#,##0_ ;[Red]\-#,##0\ </c:formatCode>
                <c:ptCount val="7"/>
                <c:pt idx="0">
                  <c:v>211706531000</c:v>
                </c:pt>
                <c:pt idx="1">
                  <c:v>155860810000</c:v>
                </c:pt>
                <c:pt idx="2">
                  <c:v>45831327000</c:v>
                </c:pt>
                <c:pt idx="3">
                  <c:v>479115836000</c:v>
                </c:pt>
                <c:pt idx="4">
                  <c:v>3913958000</c:v>
                </c:pt>
                <c:pt idx="5">
                  <c:v>394913361000</c:v>
                </c:pt>
                <c:pt idx="6">
                  <c:v>62192366000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18-4759-A10D-9CCD6590E4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8736184"/>
        <c:axId val="308739320"/>
      </c:barChart>
      <c:catAx>
        <c:axId val="308736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8739320"/>
        <c:crosses val="autoZero"/>
        <c:auto val="1"/>
        <c:lblAlgn val="ctr"/>
        <c:lblOffset val="100"/>
        <c:noMultiLvlLbl val="0"/>
      </c:catAx>
      <c:valAx>
        <c:axId val="30873932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308736184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/>
              <a:t>% Ejecución Mensual 2018-2019-2020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'[10.xlsx]Partida 10'!$C$26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10'!$D$26:$O$26</c:f>
              <c:numCache>
                <c:formatCode>0.0%</c:formatCode>
                <c:ptCount val="12"/>
                <c:pt idx="0">
                  <c:v>6.879000291100143E-2</c:v>
                </c:pt>
                <c:pt idx="1">
                  <c:v>6.7554750826552781E-2</c:v>
                </c:pt>
                <c:pt idx="2">
                  <c:v>0.11803242847419598</c:v>
                </c:pt>
                <c:pt idx="3">
                  <c:v>6.3915582161030479E-2</c:v>
                </c:pt>
                <c:pt idx="4">
                  <c:v>7.4828306597753538E-2</c:v>
                </c:pt>
                <c:pt idx="5">
                  <c:v>9.3256370796708551E-2</c:v>
                </c:pt>
                <c:pt idx="6">
                  <c:v>6.8680794361125758E-2</c:v>
                </c:pt>
                <c:pt idx="7">
                  <c:v>7.1146888356047933E-2</c:v>
                </c:pt>
                <c:pt idx="8">
                  <c:v>0.11811496766345585</c:v>
                </c:pt>
                <c:pt idx="9">
                  <c:v>6.979395470090155E-2</c:v>
                </c:pt>
                <c:pt idx="10">
                  <c:v>7.9456533259370146E-2</c:v>
                </c:pt>
                <c:pt idx="11">
                  <c:v>0.1206491605161155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24B-42DF-8F6E-29D2B0D9FCAC}"/>
            </c:ext>
          </c:extLst>
        </c:ser>
        <c:ser>
          <c:idx val="1"/>
          <c:order val="1"/>
          <c:tx>
            <c:strRef>
              <c:f>'[10.xlsx]Partida 10'!$C$27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10'!$D$27:$O$27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6.4049646121534118E-2</c:v>
                </c:pt>
                <c:pt idx="2">
                  <c:v>0.11449849742521252</c:v>
                </c:pt>
                <c:pt idx="3">
                  <c:v>6.9782933244077167E-2</c:v>
                </c:pt>
                <c:pt idx="4">
                  <c:v>7.0631452869408654E-2</c:v>
                </c:pt>
                <c:pt idx="5">
                  <c:v>9.3488570816093464E-2</c:v>
                </c:pt>
                <c:pt idx="6">
                  <c:v>6.8944801745673884E-2</c:v>
                </c:pt>
                <c:pt idx="7">
                  <c:v>6.7194578917193423E-2</c:v>
                </c:pt>
                <c:pt idx="8">
                  <c:v>0.11524311618630605</c:v>
                </c:pt>
                <c:pt idx="9">
                  <c:v>6.8549797401014079E-2</c:v>
                </c:pt>
                <c:pt idx="10">
                  <c:v>8.5148464142171934E-2</c:v>
                </c:pt>
                <c:pt idx="11">
                  <c:v>0.11945948173145782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24B-42DF-8F6E-29D2B0D9FCAC}"/>
            </c:ext>
          </c:extLst>
        </c:ser>
        <c:ser>
          <c:idx val="2"/>
          <c:order val="2"/>
          <c:tx>
            <c:strRef>
              <c:f>'[10.xlsx]Partida 10'!$C$28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10'!$D$28:$H$28</c:f>
              <c:numCache>
                <c:formatCode>0.0%</c:formatCode>
                <c:ptCount val="5"/>
                <c:pt idx="0">
                  <c:v>5.7750349982879763E-2</c:v>
                </c:pt>
                <c:pt idx="1">
                  <c:v>6.3379046110501547E-2</c:v>
                </c:pt>
                <c:pt idx="2">
                  <c:v>0.13403238238705273</c:v>
                </c:pt>
                <c:pt idx="3">
                  <c:v>7.5577510498012701E-2</c:v>
                </c:pt>
                <c:pt idx="4">
                  <c:v>6.979965023924331E-2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24B-42DF-8F6E-29D2B0D9FC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3513080"/>
        <c:axId val="463514256"/>
      </c:barChart>
      <c:catAx>
        <c:axId val="463513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3514256"/>
        <c:crosses val="autoZero"/>
        <c:auto val="1"/>
        <c:lblAlgn val="ctr"/>
        <c:lblOffset val="100"/>
        <c:noMultiLvlLbl val="0"/>
      </c:catAx>
      <c:valAx>
        <c:axId val="463514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3513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Acumulada 2018-2019-2020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'[10.xlsx]Partida 10'!$C$20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10'!$D$20:$O$20</c:f>
              <c:numCache>
                <c:formatCode>0.0%</c:formatCode>
                <c:ptCount val="12"/>
                <c:pt idx="0">
                  <c:v>6.879000291100143E-2</c:v>
                </c:pt>
                <c:pt idx="1">
                  <c:v>0.13634173278686379</c:v>
                </c:pt>
                <c:pt idx="2">
                  <c:v>0.25313721292274793</c:v>
                </c:pt>
                <c:pt idx="3">
                  <c:v>0.31676334664169131</c:v>
                </c:pt>
                <c:pt idx="4">
                  <c:v>0.39159165323944484</c:v>
                </c:pt>
                <c:pt idx="5">
                  <c:v>0.4848480240361534</c:v>
                </c:pt>
                <c:pt idx="6">
                  <c:v>0.55923003771239244</c:v>
                </c:pt>
                <c:pt idx="7">
                  <c:v>0.63011486893497526</c:v>
                </c:pt>
                <c:pt idx="8">
                  <c:v>0.74694961098139534</c:v>
                </c:pt>
                <c:pt idx="9">
                  <c:v>0.81395429956047471</c:v>
                </c:pt>
                <c:pt idx="10">
                  <c:v>0.87476858312028172</c:v>
                </c:pt>
                <c:pt idx="11">
                  <c:v>0.98133083906939156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AE1-4E9B-ABDA-66E40D90219E}"/>
            </c:ext>
          </c:extLst>
        </c:ser>
        <c:ser>
          <c:idx val="1"/>
          <c:order val="1"/>
          <c:tx>
            <c:strRef>
              <c:f>'[10.xlsx]Partida 10'!$C$21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10'!$D$21:$O$21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0.13443663983298967</c:v>
                </c:pt>
                <c:pt idx="2">
                  <c:v>0.24879982488248814</c:v>
                </c:pt>
                <c:pt idx="3">
                  <c:v>0.31683159191192278</c:v>
                </c:pt>
                <c:pt idx="4">
                  <c:v>0.38643284099468239</c:v>
                </c:pt>
                <c:pt idx="5">
                  <c:v>0.47983652019241463</c:v>
                </c:pt>
                <c:pt idx="6">
                  <c:v>0.53362631110410697</c:v>
                </c:pt>
                <c:pt idx="7">
                  <c:v>0.60080955233250899</c:v>
                </c:pt>
                <c:pt idx="8">
                  <c:v>0.71428514828830136</c:v>
                </c:pt>
                <c:pt idx="9">
                  <c:v>0.78283494568931544</c:v>
                </c:pt>
                <c:pt idx="10">
                  <c:v>0.86798340983148736</c:v>
                </c:pt>
                <c:pt idx="11">
                  <c:v>0.96821761017789432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AE1-4E9B-ABDA-66E40D90219E}"/>
            </c:ext>
          </c:extLst>
        </c:ser>
        <c:ser>
          <c:idx val="2"/>
          <c:order val="2"/>
          <c:tx>
            <c:strRef>
              <c:f>'[10.xlsx]Partida 10'!$C$22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1172222849484815E-2"/>
                  <c:y val="-2.6334315167839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7406667419381791E-2"/>
                  <c:y val="-2.6334315167839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641111989278746E-2"/>
                  <c:y val="-1.64589469798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052388970433024E-2"/>
                  <c:y val="-2.6334315167839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5199723131753015E-2"/>
                  <c:y val="-2.3042525771859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10'!$D$22:$H$22</c:f>
              <c:numCache>
                <c:formatCode>0.0%</c:formatCode>
                <c:ptCount val="5"/>
                <c:pt idx="0">
                  <c:v>5.7750349982879763E-2</c:v>
                </c:pt>
                <c:pt idx="1">
                  <c:v>0.1211241601845587</c:v>
                </c:pt>
                <c:pt idx="2">
                  <c:v>0.25515654257161141</c:v>
                </c:pt>
                <c:pt idx="3">
                  <c:v>0.32968857928498962</c:v>
                </c:pt>
                <c:pt idx="4">
                  <c:v>0.39859621202472428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AE1-4E9B-ABDA-66E40D9021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4274872"/>
        <c:axId val="454270952"/>
      </c:lineChart>
      <c:catAx>
        <c:axId val="454274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4270952"/>
        <c:crosses val="autoZero"/>
        <c:auto val="1"/>
        <c:lblAlgn val="ctr"/>
        <c:lblOffset val="100"/>
        <c:noMultiLvlLbl val="0"/>
      </c:catAx>
      <c:valAx>
        <c:axId val="454270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4274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627413-4C6F-40A4-B391-B56439117C02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C9EC6-65DC-477D-A07B-E309195564F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7323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593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6080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3839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16-09-2020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95628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117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423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181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1303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1728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518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5197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680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5603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MAYO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JUSTICIA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junio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0" name="Picture 1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528486"/>
            <a:ext cx="4891663" cy="956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5083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1012" y="595675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1012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02. PROGRAMA 01: SERVICIO REGISTRO CIVIL E IDENTIFICACIÓN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203461"/>
              </p:ext>
            </p:extLst>
          </p:nvPr>
        </p:nvGraphicFramePr>
        <p:xfrm>
          <a:off x="482599" y="1916841"/>
          <a:ext cx="8178802" cy="4005437"/>
        </p:xfrm>
        <a:graphic>
          <a:graphicData uri="http://schemas.openxmlformats.org/drawingml/2006/table">
            <a:tbl>
              <a:tblPr/>
              <a:tblGrid>
                <a:gridCol w="799387"/>
                <a:gridCol w="295296"/>
                <a:gridCol w="295296"/>
                <a:gridCol w="2135675"/>
                <a:gridCol w="799387"/>
                <a:gridCol w="799387"/>
                <a:gridCol w="799387"/>
                <a:gridCol w="799387"/>
                <a:gridCol w="727800"/>
                <a:gridCol w="727800"/>
              </a:tblGrid>
              <a:tr h="1732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04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4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155.860.810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166.850.036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10.989.226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63.066.496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54.946.470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57.572.916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24.536.169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89.429.295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89.427.800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25.256.069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4.035.995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3.080.670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1.222.541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-737.644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-49.283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255.682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-152.091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-242.683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-170.230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802.535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802.535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9.198.495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9.198.495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9.104.075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9.198.495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9.198.495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9.104.075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9677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5218" y="5477793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29458"/>
            <a:ext cx="8229600" cy="35452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03. PROGRAMA 01:  SERVICIO MÉDICO LEGAL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000811"/>
              </p:ext>
            </p:extLst>
          </p:nvPr>
        </p:nvGraphicFramePr>
        <p:xfrm>
          <a:off x="386224" y="1714446"/>
          <a:ext cx="8300577" cy="3586769"/>
        </p:xfrm>
        <a:graphic>
          <a:graphicData uri="http://schemas.openxmlformats.org/drawingml/2006/table">
            <a:tbl>
              <a:tblPr/>
              <a:tblGrid>
                <a:gridCol w="811289"/>
                <a:gridCol w="299693"/>
                <a:gridCol w="299693"/>
                <a:gridCol w="2167474"/>
                <a:gridCol w="811289"/>
                <a:gridCol w="811289"/>
                <a:gridCol w="811289"/>
                <a:gridCol w="811289"/>
                <a:gridCol w="738636"/>
                <a:gridCol w="738636"/>
              </a:tblGrid>
              <a:tr h="1697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99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0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45.831.327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44.057.649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-1.773.678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17.722.108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31.859.242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30.206.339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-1.652.903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12.310.985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12.708.049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12.508.049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3.229.800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Pericias Médico-Legales D.L. N° 3.504/80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1.137.498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62534,2%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62534,2%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1.137.491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-960.878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123.428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-17.931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1.074.169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-862.719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2606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9091" y="581196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95949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01:  GENDARMERÍA DE CHILE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340260"/>
              </p:ext>
            </p:extLst>
          </p:nvPr>
        </p:nvGraphicFramePr>
        <p:xfrm>
          <a:off x="446334" y="1717130"/>
          <a:ext cx="8178802" cy="3915568"/>
        </p:xfrm>
        <a:graphic>
          <a:graphicData uri="http://schemas.openxmlformats.org/drawingml/2006/table">
            <a:tbl>
              <a:tblPr/>
              <a:tblGrid>
                <a:gridCol w="799387"/>
                <a:gridCol w="295296"/>
                <a:gridCol w="295296"/>
                <a:gridCol w="2135675"/>
                <a:gridCol w="799387"/>
                <a:gridCol w="799387"/>
                <a:gridCol w="799387"/>
                <a:gridCol w="799387"/>
                <a:gridCol w="727800"/>
                <a:gridCol w="727800"/>
              </a:tblGrid>
              <a:tr h="1666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0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7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435.946.963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435.313.559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-633.404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175.514.153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338.294.409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337.660.644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-633.765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139.945.147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87.351.040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86.557.243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-793.797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31.078.905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6.854.156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4.797.909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-2.056.247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546.720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2.705.476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1.893.833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-811.643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1.491.380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1.043.966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2.431.722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1.702.205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-729.517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2.873.066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2.623.066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2.873.066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2.623.066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9403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309320"/>
            <a:ext cx="8406135" cy="33951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26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02:  PROGRAMA DE REHABILITACIÓN Y REINSERCIÓN SOCIAL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643981"/>
              </p:ext>
            </p:extLst>
          </p:nvPr>
        </p:nvGraphicFramePr>
        <p:xfrm>
          <a:off x="405026" y="1860192"/>
          <a:ext cx="8229599" cy="4145965"/>
        </p:xfrm>
        <a:graphic>
          <a:graphicData uri="http://schemas.openxmlformats.org/drawingml/2006/table">
            <a:tbl>
              <a:tblPr/>
              <a:tblGrid>
                <a:gridCol w="754544"/>
                <a:gridCol w="278731"/>
                <a:gridCol w="278731"/>
                <a:gridCol w="2525471"/>
                <a:gridCol w="754544"/>
                <a:gridCol w="754544"/>
                <a:gridCol w="754544"/>
                <a:gridCol w="754544"/>
                <a:gridCol w="686973"/>
                <a:gridCol w="686973"/>
              </a:tblGrid>
              <a:tr h="17586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85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43.168.873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43.200.990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32.117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14.679.583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24.705.335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25.027.525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322.190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9.640.322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10.642.855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10.611.773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-31.082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4.038.682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7.820.683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7.433.132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-387.551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872.019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7.820.683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7.433.132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-387.551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872.019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Reinserción Social para Personas Privadas de Libertad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610.113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610.113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24.400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Semiabiertos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2.439.266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2.439.266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320.314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 para Penados en el Sistema Abierto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199.811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199.811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Apoyo Postpenitenciario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426.095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426.095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Convenio con Ministerio del Interior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937.187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721.397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-215.790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117.157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Laboral en Convenio con Ministerio del Interior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435.976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379.376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-56.600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Secciones Juveniles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448.440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448.440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Cerrados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1.569.969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1.539.188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-30.781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300.780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Creciendo Juntos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753.826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669.446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-84.380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73.532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5163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868" y="5301208"/>
            <a:ext cx="8406135" cy="3651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06. PROGRAMA 01:  SUBSECRETARÍA DE DERECHOS HUMANOS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934613"/>
              </p:ext>
            </p:extLst>
          </p:nvPr>
        </p:nvGraphicFramePr>
        <p:xfrm>
          <a:off x="446334" y="1675256"/>
          <a:ext cx="8178802" cy="3049884"/>
        </p:xfrm>
        <a:graphic>
          <a:graphicData uri="http://schemas.openxmlformats.org/drawingml/2006/table">
            <a:tbl>
              <a:tblPr/>
              <a:tblGrid>
                <a:gridCol w="799387"/>
                <a:gridCol w="295296"/>
                <a:gridCol w="295296"/>
                <a:gridCol w="2135675"/>
                <a:gridCol w="799387"/>
                <a:gridCol w="799387"/>
                <a:gridCol w="799387"/>
                <a:gridCol w="799387"/>
                <a:gridCol w="727800"/>
                <a:gridCol w="727800"/>
              </a:tblGrid>
              <a:tr h="1891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924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3.913.958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3.888.464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2.102.375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506.324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1.663.918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-499.575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326.389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-431.325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326.389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Derechos Humanos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-431.325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326.389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5294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733256"/>
            <a:ext cx="8406135" cy="288032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94936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01:  SERVICIO NACIONAL DE MENORES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612831"/>
              </p:ext>
            </p:extLst>
          </p:nvPr>
        </p:nvGraphicFramePr>
        <p:xfrm>
          <a:off x="483611" y="1779424"/>
          <a:ext cx="8178802" cy="3737812"/>
        </p:xfrm>
        <a:graphic>
          <a:graphicData uri="http://schemas.openxmlformats.org/drawingml/2006/table">
            <a:tbl>
              <a:tblPr/>
              <a:tblGrid>
                <a:gridCol w="799387"/>
                <a:gridCol w="295296"/>
                <a:gridCol w="295296"/>
                <a:gridCol w="2135675"/>
                <a:gridCol w="799387"/>
                <a:gridCol w="799387"/>
                <a:gridCol w="799387"/>
                <a:gridCol w="799387"/>
                <a:gridCol w="727800"/>
                <a:gridCol w="727800"/>
              </a:tblGrid>
              <a:tr h="17693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18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7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272.232.359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275.122.723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2.890.364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106.554.395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10.013.662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10.013.662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3.688.588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2.732.751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2.732.751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259.302.205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255.292.645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-4.009.560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93.191.027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259.302.205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255.292.645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-4.009.560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93.191.027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Protección a Menores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233.919.905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229.910.345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-4.009.560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86.427.836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Justicia Juvenil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25.382.300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25.382.300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6.763.191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2.128.210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2.128.210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9975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6016" y="5965013"/>
            <a:ext cx="8406135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68916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26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02:  PROGRAMA DE ADMINISTRACIÓN DIRECTA Y PROYECTOS NACIONALES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407564"/>
              </p:ext>
            </p:extLst>
          </p:nvPr>
        </p:nvGraphicFramePr>
        <p:xfrm>
          <a:off x="457201" y="2090512"/>
          <a:ext cx="8229597" cy="3794479"/>
        </p:xfrm>
        <a:graphic>
          <a:graphicData uri="http://schemas.openxmlformats.org/drawingml/2006/table">
            <a:tbl>
              <a:tblPr/>
              <a:tblGrid>
                <a:gridCol w="772786"/>
                <a:gridCol w="285470"/>
                <a:gridCol w="285470"/>
                <a:gridCol w="2387565"/>
                <a:gridCol w="772786"/>
                <a:gridCol w="772786"/>
                <a:gridCol w="772786"/>
                <a:gridCol w="772786"/>
                <a:gridCol w="703581"/>
                <a:gridCol w="703581"/>
              </a:tblGrid>
              <a:tr h="15728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168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7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122.681.002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128.529.685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5.848.683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53.611.871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90.104.266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90.104.266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36.477.864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28.676.459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31.664.819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2.988.360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7.606.360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508.547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508.547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326.825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508.547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508.547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326.825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1.021.200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1.021.200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1.021.200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1.021.200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1.021.200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1.021.200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7.478.215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7.478.215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2.501.779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2.501.779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436.871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436.871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1.193.521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1.193.521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29.694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795.150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795.150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25.806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29.137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325.302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325.302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5704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614442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66571" y="125863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629820"/>
              </p:ext>
            </p:extLst>
          </p:nvPr>
        </p:nvGraphicFramePr>
        <p:xfrm>
          <a:off x="414339" y="1532301"/>
          <a:ext cx="8272461" cy="4612118"/>
        </p:xfrm>
        <a:graphic>
          <a:graphicData uri="http://schemas.openxmlformats.org/drawingml/2006/table">
            <a:tbl>
              <a:tblPr/>
              <a:tblGrid>
                <a:gridCol w="808541"/>
                <a:gridCol w="298678"/>
                <a:gridCol w="298678"/>
                <a:gridCol w="2160132"/>
                <a:gridCol w="808541"/>
                <a:gridCol w="808541"/>
                <a:gridCol w="808541"/>
                <a:gridCol w="808541"/>
                <a:gridCol w="736134"/>
                <a:gridCol w="736134"/>
              </a:tblGrid>
              <a:tr h="1585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559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8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62.192.366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60.465.245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-1.727.121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25.116.014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30.859.080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29.564.447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-1.294.633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12.382.630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5.491.007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5.491.007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2.127.597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25.420.504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25.016.210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-404.294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10.358.791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24.718.067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24.323.809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-394.258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10.014.344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Artículo 20, letra h) Ley N° 19.718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1.648.164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1.578.164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523.056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Defensa Penal Pública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22.625.479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22.381.221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-244.258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9.437.528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179.034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6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823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87C6ACB6-80B5-4441-BEAC-BE91EEF59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8" y="5733256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Ley de Presupuestos </a:t>
            </a:r>
            <a:r>
              <a:rPr lang="es-CL" sz="1050" dirty="0" smtClean="0"/>
              <a:t>2020</a:t>
            </a:r>
            <a:endParaRPr lang="es-CL" sz="1050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0000000-0008-0000-0000-00004406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2871238"/>
              </p:ext>
            </p:extLst>
          </p:nvPr>
        </p:nvGraphicFramePr>
        <p:xfrm>
          <a:off x="414338" y="1790699"/>
          <a:ext cx="8210798" cy="3731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739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87C6ACB6-80B5-4441-BEAC-BE91EEF59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512147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Ley de Presupuestos </a:t>
            </a:r>
            <a:r>
              <a:rPr lang="es-CL" sz="1050" dirty="0" smtClean="0"/>
              <a:t>2020</a:t>
            </a:r>
            <a:endParaRPr lang="es-CL" sz="1050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0000000-0008-0000-0B00-0000C108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0526886"/>
              </p:ext>
            </p:extLst>
          </p:nvPr>
        </p:nvGraphicFramePr>
        <p:xfrm>
          <a:off x="414338" y="2057400"/>
          <a:ext cx="8210798" cy="31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1257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656163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204427A1-2A71-4F05-B125-36B244FFF0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0550124"/>
              </p:ext>
            </p:extLst>
          </p:nvPr>
        </p:nvGraphicFramePr>
        <p:xfrm>
          <a:off x="467544" y="1603538"/>
          <a:ext cx="8148280" cy="3553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342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656163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3B0C7A96-AF53-4A50-B402-90EB3BF40B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3399174"/>
              </p:ext>
            </p:extLst>
          </p:nvPr>
        </p:nvGraphicFramePr>
        <p:xfrm>
          <a:off x="467544" y="1700809"/>
          <a:ext cx="8148280" cy="3858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6729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42919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578665"/>
              </p:ext>
            </p:extLst>
          </p:nvPr>
        </p:nvGraphicFramePr>
        <p:xfrm>
          <a:off x="414337" y="1926878"/>
          <a:ext cx="8201487" cy="3230311"/>
        </p:xfrm>
        <a:graphic>
          <a:graphicData uri="http://schemas.openxmlformats.org/drawingml/2006/table">
            <a:tbl>
              <a:tblPr/>
              <a:tblGrid>
                <a:gridCol w="863993"/>
                <a:gridCol w="2308280"/>
                <a:gridCol w="863993"/>
                <a:gridCol w="863993"/>
                <a:gridCol w="863993"/>
                <a:gridCol w="863993"/>
                <a:gridCol w="786621"/>
                <a:gridCol w="786621"/>
              </a:tblGrid>
              <a:tr h="18328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129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0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1.352.831.888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1.362.206.568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9.374.680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542.970.378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9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593.960.732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593.355.817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-604.915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244.278.565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9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311.505.627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313.612.586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2.106.959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111.644.076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9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9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365.526.957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357.094.362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-8.432.595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130.314.600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9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8.953.077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8.953.077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20.974.682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12.340.499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8.502.636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-3.837.863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9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59.362.914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56.755.257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-2.607.657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12.374.466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9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9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21.958.921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21.958.921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21.864.499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9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8190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8" y="486916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17476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RESUMEN POR CAPÍTULOS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377383"/>
              </p:ext>
            </p:extLst>
          </p:nvPr>
        </p:nvGraphicFramePr>
        <p:xfrm>
          <a:off x="414338" y="1869728"/>
          <a:ext cx="8201483" cy="2999439"/>
        </p:xfrm>
        <a:graphic>
          <a:graphicData uri="http://schemas.openxmlformats.org/drawingml/2006/table">
            <a:tbl>
              <a:tblPr/>
              <a:tblGrid>
                <a:gridCol w="332044"/>
                <a:gridCol w="332044"/>
                <a:gridCol w="2978435"/>
                <a:gridCol w="906480"/>
                <a:gridCol w="730496"/>
                <a:gridCol w="730496"/>
                <a:gridCol w="730496"/>
                <a:gridCol w="730496"/>
                <a:gridCol w="730496"/>
              </a:tblGrid>
              <a:tr h="5623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7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211.706.531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205.470.518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-6.236.013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85.674.112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140.725.714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134.249.701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-6.476.013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48.788.723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71.220.817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36.885.389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REGISTRO CIVIL E IDENTIFICACIÓN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155.860.810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166.850.036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10.989.226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63.066.496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MÉDICO LEGAL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45.831.327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44.057.649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-1.773.678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17.722.108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479.115.836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478.514.549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-601.287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190.193.736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435.946.963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435.313.559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-633.404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175.514.153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Rehabilitación y Reinserción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43.200.990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14.679.583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DERECHOS HUMANOS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3.913.958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3.888.464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1.376.093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394.913.361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403.652.408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8.739.047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160.166.266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272.232.359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275.122.723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2.890.364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106.554.395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Administración Directa y Proyectos 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122.681.002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128.529.685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5.848.683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53.611.871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PENAL 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62.192.366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60.465.245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-1.727.121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25.116.014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6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3906" y="1268760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 SECRETARÍA Y ADMINISTRACIÓN GENERAL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94899"/>
              </p:ext>
            </p:extLst>
          </p:nvPr>
        </p:nvGraphicFramePr>
        <p:xfrm>
          <a:off x="467546" y="1556804"/>
          <a:ext cx="8135961" cy="4799545"/>
        </p:xfrm>
        <a:graphic>
          <a:graphicData uri="http://schemas.openxmlformats.org/drawingml/2006/table">
            <a:tbl>
              <a:tblPr/>
              <a:tblGrid>
                <a:gridCol w="746981"/>
                <a:gridCol w="275937"/>
                <a:gridCol w="275937"/>
                <a:gridCol w="2500157"/>
                <a:gridCol w="746981"/>
                <a:gridCol w="746981"/>
                <a:gridCol w="746981"/>
                <a:gridCol w="746981"/>
                <a:gridCol w="680086"/>
                <a:gridCol w="668939"/>
              </a:tblGrid>
              <a:tr h="13240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054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40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140.725.714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134.249.701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-6.476.013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48.788.723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11.436.091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11.103.643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-332.448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4.440.852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2.987.030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2.899.784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-87.246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680.655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71.477.668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67.314.853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-4.162.815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25.910.821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10.232.180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9.532.180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-700.000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3.251.166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4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Sistema Nacional de Mediación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10.105.074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9.405.074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-700.000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3.251.166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Sistema Nacional de Mediación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127.106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127.106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60.313.090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57.767.673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-2.545.417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22.659.655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4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 de Acompañamiento Reforma Penal Adolescente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352.198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323.698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-28.500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62.612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48.362.504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48.253.362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-109.142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18.578.543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4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de Representación Jurídica Adulto Mayor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1.231.200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638.105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-593.095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261.073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4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Mi Abogado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10.367.188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8.552.508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-1.814.680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3.757.427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932.398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-917.398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932.398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-917.398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5.888.764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5.888.764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171.061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117.162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-53.899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36.350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19.802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19.802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19.802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-3.634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12.431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40.799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34.139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-6.660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4.117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-7.695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-35.910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54.046.074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51.784.993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-2.261.081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11.409.806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54.046.074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51.784.993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-2.261.081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11.409.806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421.475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421.475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2445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2542" y="429309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823" y="160550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95535" y="69269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02:  PROGRAMA DE CONCESIONES DEL MINISTERIO DE JUSTICIA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736356"/>
              </p:ext>
            </p:extLst>
          </p:nvPr>
        </p:nvGraphicFramePr>
        <p:xfrm>
          <a:off x="386823" y="2227060"/>
          <a:ext cx="8265319" cy="1387901"/>
        </p:xfrm>
        <a:graphic>
          <a:graphicData uri="http://schemas.openxmlformats.org/drawingml/2006/table">
            <a:tbl>
              <a:tblPr/>
              <a:tblGrid>
                <a:gridCol w="757819"/>
                <a:gridCol w="279941"/>
                <a:gridCol w="279941"/>
                <a:gridCol w="2536432"/>
                <a:gridCol w="757819"/>
                <a:gridCol w="757819"/>
                <a:gridCol w="757819"/>
                <a:gridCol w="757819"/>
                <a:gridCol w="689955"/>
                <a:gridCol w="689955"/>
              </a:tblGrid>
              <a:tr h="2265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939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0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71.220.817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240.000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36.885.389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5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71.220.817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240.000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36.885.389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0133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3531</Words>
  <Application>Microsoft Office PowerPoint</Application>
  <PresentationFormat>Presentación en pantalla (4:3)</PresentationFormat>
  <Paragraphs>2070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Verdana</vt:lpstr>
      <vt:lpstr>Tema de Office</vt:lpstr>
      <vt:lpstr>EJECUCIÓN ACUMULADA DE GASTOS PRESUPUESTARIOS AL MES DE MAYO DE 2020 PARTIDA 10: MINISTERIO DE JUSTICIA</vt:lpstr>
      <vt:lpstr>EJECUCIÓN ACUMULADA DE GASTOS A MAYO DE 2020  PARTIDA 10 MINISTERIO DE JUSTICIA</vt:lpstr>
      <vt:lpstr>EJECUCIÓN ACUMULADA DE GASTOS A MAYO DE 2020  PARTIDA 10 MINISTERIO DE JUSTICIA</vt:lpstr>
      <vt:lpstr>Presentación de PowerPoint</vt:lpstr>
      <vt:lpstr>Presentación de PowerPoint</vt:lpstr>
      <vt:lpstr>EJECUCIÓN ACUMULADA DE GASTOS A MAYO DE 2020  PARTIDA 10 MINISTERIO DE JUSTICIA</vt:lpstr>
      <vt:lpstr>EJECUCIÓN ACUMULADA DE GASTOS A MAYO DE 2020  PARTIDA 10 RESUMEN POR CAPÍTULOS</vt:lpstr>
      <vt:lpstr>EJECUCIÓN ACUMULADA DE GASTOS A MAYO DE 2020  PARTIDA 10. CAPÍTULO 01. PROGRAMA 01:  SECRETARÍA Y ADMINISTRACIÓN GENERAL</vt:lpstr>
      <vt:lpstr>EJECUCIÓN ACUMULADA DE GASTOS A MAYO DE 2020  PARTIDA 10. CAPÍTULO 01. PROGRAMA 02:  PROGRAMA DE CONCESIONES DEL MINISTERIO DE JUSTICIA</vt:lpstr>
      <vt:lpstr>EJECUCIÓN ACUMULADA DE GASTOS A MAYO DE 2020  PARTIDA 10. CAPÍTULO 02. PROGRAMA 01: SERVICIO REGISTRO CIVIL E IDENTIFICACIÓN</vt:lpstr>
      <vt:lpstr>EJECUCIÓN ACUMULADA DE GASTOS A MAYO DE 2020  PARTIDA 10. CAPÍTULO 03. PROGRAMA 01:  SERVICIO MÉDICO LEGAL</vt:lpstr>
      <vt:lpstr>EJECUCIÓN ACUMULADA DE GASTOS A MAYO DE 2020  PARTIDA 10. CAPÍTULO 04. PROGRAMA 01:  GENDARMERÍA DE CHILE</vt:lpstr>
      <vt:lpstr>EJECUCIÓN ACUMULADA DE GASTOS A MAYO DE 2020  PARTIDA 10. CAPÍTULO 04. PROGRAMA 02:  PROGRAMA DE REHABILITACIÓN Y REINSERCIÓN SOCIAL</vt:lpstr>
      <vt:lpstr>EJECUCIÓN ACUMULADA DE GASTOS A MAYO DE 2020  PARTIDA 10. CAPÍTULO 06. PROGRAMA 01:  SUBSECRETARÍA DE DERECHOS HUMANOS</vt:lpstr>
      <vt:lpstr>EJECUCIÓN ACUMULADA DE GASTOS A MAYO DE 2020  PARTIDA 10. CAPÍTULO 07. PROGRAMA 01:  SERVICIO NACIONAL DE MENORES</vt:lpstr>
      <vt:lpstr>EJECUCIÓN ACUMULADA DE GASTOS A MAYO DE 2020  PARTIDA 10. CAPÍTULO 07. PROGRAMA 02:  PROGRAMA DE ADMINISTRACIÓN DIRECTA Y PROYECTOS NACIONALES</vt:lpstr>
      <vt:lpstr>EJECUCIÓN ACUMULADA DE GASTOS A MAYO DE 2020  PARTIDA 10. CAPÍTULO 09. PROGRAMA 01:  DEFENSORÍA PENAL PÚBLICA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8</cp:revision>
  <dcterms:created xsi:type="dcterms:W3CDTF">2020-01-02T18:18:00Z</dcterms:created>
  <dcterms:modified xsi:type="dcterms:W3CDTF">2020-09-16T03:14:30Z</dcterms:modified>
</cp:coreProperties>
</file>