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59"/>
  </p:notesMasterIdLst>
  <p:handoutMasterIdLst>
    <p:handoutMasterId r:id="rId60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265" r:id="rId12"/>
    <p:sldId id="359" r:id="rId13"/>
    <p:sldId id="271" r:id="rId14"/>
    <p:sldId id="301" r:id="rId15"/>
    <p:sldId id="304" r:id="rId16"/>
    <p:sldId id="307" r:id="rId17"/>
    <p:sldId id="332" r:id="rId18"/>
    <p:sldId id="308" r:id="rId19"/>
    <p:sldId id="312" r:id="rId20"/>
    <p:sldId id="313" r:id="rId21"/>
    <p:sldId id="314" r:id="rId22"/>
    <p:sldId id="316" r:id="rId23"/>
    <p:sldId id="336" r:id="rId24"/>
    <p:sldId id="317" r:id="rId25"/>
    <p:sldId id="318" r:id="rId26"/>
    <p:sldId id="337" r:id="rId27"/>
    <p:sldId id="319" r:id="rId28"/>
    <p:sldId id="338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48" r:id="rId40"/>
    <p:sldId id="349" r:id="rId41"/>
    <p:sldId id="350" r:id="rId42"/>
    <p:sldId id="351" r:id="rId43"/>
    <p:sldId id="356" r:id="rId44"/>
    <p:sldId id="372" r:id="rId45"/>
    <p:sldId id="357" r:id="rId46"/>
    <p:sldId id="373" r:id="rId47"/>
    <p:sldId id="358" r:id="rId48"/>
    <p:sldId id="374" r:id="rId49"/>
    <p:sldId id="375" r:id="rId50"/>
    <p:sldId id="376" r:id="rId51"/>
    <p:sldId id="377" r:id="rId52"/>
    <p:sldId id="378" r:id="rId53"/>
    <p:sldId id="366" r:id="rId54"/>
    <p:sldId id="367" r:id="rId55"/>
    <p:sldId id="368" r:id="rId56"/>
    <p:sldId id="369" r:id="rId57"/>
    <p:sldId id="365" r:id="rId5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1C-405D-A3D7-AF7271C417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1C-405D-A3D7-AF7271C417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1C-405D-A3D7-AF7271C417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1C-405D-A3D7-AF7271C417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1C-405D-A3D7-AF7271C417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1C-405D-A3D7-AF7271C417E7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1C-405D-A3D7-AF7271C417E7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C-405D-A3D7-AF7271C417E7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1C-405D-A3D7-AF7271C417E7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1C-405D-A3D7-AF7271C417E7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1C-405D-A3D7-AF7271C417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09'!$C$64:$C$68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SERVICIO DE LA DEUDA     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09'!$D$64:$D$68</c:f>
              <c:numCache>
                <c:formatCode>#,##0</c:formatCode>
                <c:ptCount val="5"/>
                <c:pt idx="0">
                  <c:v>677015981</c:v>
                </c:pt>
                <c:pt idx="1">
                  <c:v>9811453659</c:v>
                </c:pt>
                <c:pt idx="2">
                  <c:v>466442992</c:v>
                </c:pt>
                <c:pt idx="3">
                  <c:v>148580260</c:v>
                </c:pt>
                <c:pt idx="4">
                  <c:v>584372741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1C-405D-A3D7-AF7271C417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 dirty="0">
                <a:effectLst/>
              </a:rPr>
              <a:t>(en millones de $)</a:t>
            </a:r>
            <a:endParaRPr lang="es-CL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28-4EF8-B630-CC09CC1A842D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8-4EF8-B630-CC09CC1A842D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8-4EF8-B630-CC09CC1A842D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8-4EF8-B630-CC09CC1A842D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8-4EF8-B630-CC09CC1A842D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8-4EF8-B630-CC09CC1A842D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8-4EF8-B630-CC09CC1A842D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8-4EF8-B630-CC09CC1A8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09'!$I$63:$I$85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09'!$J$63:$J$85</c:f>
              <c:numCache>
                <c:formatCode>#,##0</c:formatCode>
                <c:ptCount val="23"/>
                <c:pt idx="0">
                  <c:v>6578189967000</c:v>
                </c:pt>
                <c:pt idx="1">
                  <c:v>32584814000</c:v>
                </c:pt>
                <c:pt idx="2">
                  <c:v>43344191000</c:v>
                </c:pt>
                <c:pt idx="3">
                  <c:v>362193519000</c:v>
                </c:pt>
                <c:pt idx="4">
                  <c:v>0</c:v>
                </c:pt>
                <c:pt idx="5">
                  <c:v>1099105723000</c:v>
                </c:pt>
                <c:pt idx="6">
                  <c:v>639110070000</c:v>
                </c:pt>
                <c:pt idx="7">
                  <c:v>707388000</c:v>
                </c:pt>
                <c:pt idx="8">
                  <c:v>2322512000</c:v>
                </c:pt>
                <c:pt idx="9">
                  <c:v>416996246000</c:v>
                </c:pt>
                <c:pt idx="10">
                  <c:v>65207061000</c:v>
                </c:pt>
                <c:pt idx="11">
                  <c:v>44607172000</c:v>
                </c:pt>
                <c:pt idx="12">
                  <c:v>44249837000</c:v>
                </c:pt>
                <c:pt idx="13">
                  <c:v>39680140000</c:v>
                </c:pt>
                <c:pt idx="14">
                  <c:v>59379444000</c:v>
                </c:pt>
                <c:pt idx="15">
                  <c:v>39779928000</c:v>
                </c:pt>
                <c:pt idx="16">
                  <c:v>57096706000</c:v>
                </c:pt>
                <c:pt idx="17">
                  <c:v>1093997000</c:v>
                </c:pt>
                <c:pt idx="18">
                  <c:v>874101000</c:v>
                </c:pt>
                <c:pt idx="19">
                  <c:v>637305000</c:v>
                </c:pt>
                <c:pt idx="20">
                  <c:v>677459000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8-4EF8-B630-CC09CC1A8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09'!$D$29:$O$29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6.5084318528782048E-2</c:v>
                </c:pt>
                <c:pt idx="2">
                  <c:v>8.4228421993873911E-2</c:v>
                </c:pt>
                <c:pt idx="3">
                  <c:v>7.3050275465165862E-2</c:v>
                </c:pt>
                <c:pt idx="4">
                  <c:v>7.1067808315730965E-2</c:v>
                </c:pt>
                <c:pt idx="5">
                  <c:v>9.7249922703266226E-2</c:v>
                </c:pt>
                <c:pt idx="6">
                  <c:v>5.997241335248172E-2</c:v>
                </c:pt>
                <c:pt idx="7">
                  <c:v>6.494137360458907E-2</c:v>
                </c:pt>
                <c:pt idx="8">
                  <c:v>7.0683783866128988E-2</c:v>
                </c:pt>
                <c:pt idx="9">
                  <c:v>9.1699481493897839E-2</c:v>
                </c:pt>
                <c:pt idx="10">
                  <c:v>9.7930754568635772E-2</c:v>
                </c:pt>
                <c:pt idx="11">
                  <c:v>0.12150653562581208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D4-4DAE-BCDB-2723129C003E}"/>
            </c:ext>
          </c:extLst>
        </c:ser>
        <c:ser>
          <c:idx val="0"/>
          <c:order val="1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D4-4DAE-BCDB-2723129C003E}"/>
            </c:ext>
          </c:extLst>
        </c:ser>
        <c:ser>
          <c:idx val="1"/>
          <c:order val="2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D4-4DAE-BCDB-2723129C003E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D4-4DAE-BCDB-2723129C003E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D4-4DAE-BCDB-2723129C003E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09'!$D$31:$H$31</c:f>
              <c:numCache>
                <c:formatCode>0.0%</c:formatCode>
                <c:ptCount val="5"/>
                <c:pt idx="0">
                  <c:v>5.6416790088538143E-2</c:v>
                </c:pt>
                <c:pt idx="1">
                  <c:v>7.8840156320572133E-2</c:v>
                </c:pt>
                <c:pt idx="2">
                  <c:v>7.7352604338054909E-2</c:v>
                </c:pt>
                <c:pt idx="3">
                  <c:v>8.5719811040832275E-2</c:v>
                </c:pt>
                <c:pt idx="4">
                  <c:v>7.814054907912063E-2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D4-4DAE-BCDB-2723129C00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2018 - 2019 - 2020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7080132061354723"/>
          <c:y val="2.8596961572832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4976935699418596E-2"/>
          <c:y val="0.11512078416471398"/>
          <c:w val="0.88724529119636397"/>
          <c:h val="0.64205414001533989"/>
        </c:manualLayout>
      </c:layout>
      <c:lineChart>
        <c:grouping val="standard"/>
        <c:varyColors val="0"/>
        <c:ser>
          <c:idx val="2"/>
          <c:order val="0"/>
          <c:tx>
            <c:strRef>
              <c:f>'Partida 09'!$C$23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09'!$D$23:$O$23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0.12111535521904485</c:v>
                </c:pt>
                <c:pt idx="2">
                  <c:v>0.20428007711313179</c:v>
                </c:pt>
                <c:pt idx="3">
                  <c:v>0.27717433226389276</c:v>
                </c:pt>
                <c:pt idx="4">
                  <c:v>0.34856156529086202</c:v>
                </c:pt>
                <c:pt idx="5">
                  <c:v>0.44567805008435674</c:v>
                </c:pt>
                <c:pt idx="6">
                  <c:v>0.50602523428421642</c:v>
                </c:pt>
                <c:pt idx="7">
                  <c:v>0.57096649466815352</c:v>
                </c:pt>
                <c:pt idx="8">
                  <c:v>0.64165027853428258</c:v>
                </c:pt>
                <c:pt idx="9">
                  <c:v>0.73334976002818042</c:v>
                </c:pt>
                <c:pt idx="10">
                  <c:v>0.83066644934555178</c:v>
                </c:pt>
                <c:pt idx="11">
                  <c:v>0.95422017773676937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43-4397-9D00-20FCB3BCDAC2}"/>
            </c:ext>
          </c:extLst>
        </c:ser>
        <c:ser>
          <c:idx val="0"/>
          <c:order val="1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43-4397-9D00-20FCB3BCDAC2}"/>
            </c:ext>
          </c:extLst>
        </c:ser>
        <c:ser>
          <c:idx val="1"/>
          <c:order val="2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5242081784929213E-2"/>
                  <c:y val="-2.8148867450549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43-4397-9D00-20FCB3BCDAC2}"/>
                </c:ext>
              </c:extLst>
            </c:dLbl>
            <c:dLbl>
              <c:idx val="1"/>
              <c:layout>
                <c:manualLayout>
                  <c:x val="-5.6041587401311543E-2"/>
                  <c:y val="-2.859696157283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43-4397-9D00-20FCB3BCDAC2}"/>
                </c:ext>
              </c:extLst>
            </c:dLbl>
            <c:dLbl>
              <c:idx val="2"/>
              <c:layout>
                <c:manualLayout>
                  <c:x val="-5.5464408459585696E-2"/>
                  <c:y val="-2.1447721179624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43-4397-9D00-20FCB3BCDAC2}"/>
                </c:ext>
              </c:extLst>
            </c:dLbl>
            <c:dLbl>
              <c:idx val="3"/>
              <c:layout>
                <c:manualLayout>
                  <c:x val="-3.3701942804220612E-2"/>
                  <c:y val="-3.217158176943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43-4397-9D00-20FCB3BCDAC2}"/>
                </c:ext>
              </c:extLst>
            </c:dLbl>
            <c:dLbl>
              <c:idx val="4"/>
              <c:layout>
                <c:manualLayout>
                  <c:x val="-4.8446542781067074E-2"/>
                  <c:y val="-3.21715817694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43-4397-9D00-20FCB3BCDAC2}"/>
                </c:ext>
              </c:extLst>
            </c:dLbl>
            <c:dLbl>
              <c:idx val="5"/>
              <c:layout>
                <c:manualLayout>
                  <c:x val="-6.7403885608441225E-2"/>
                  <c:y val="-1.7873100983020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43-4397-9D00-20FCB3BCDAC2}"/>
                </c:ext>
              </c:extLst>
            </c:dLbl>
            <c:dLbl>
              <c:idx val="6"/>
              <c:layout>
                <c:manualLayout>
                  <c:x val="-6.3191142757913571E-2"/>
                  <c:y val="-1.0723860589812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43-4397-9D00-20FCB3BCDAC2}"/>
                </c:ext>
              </c:extLst>
            </c:dLbl>
            <c:dLbl>
              <c:idx val="7"/>
              <c:layout>
                <c:manualLayout>
                  <c:x val="-6.7403885608441225E-2"/>
                  <c:y val="-7.1492403932082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43-4397-9D00-20FCB3BCD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09'!$D$25:$H$25</c:f>
              <c:numCache>
                <c:formatCode>0.0%</c:formatCode>
                <c:ptCount val="5"/>
                <c:pt idx="0">
                  <c:v>5.6416790088538143E-2</c:v>
                </c:pt>
                <c:pt idx="1">
                  <c:v>0.13524141761894976</c:v>
                </c:pt>
                <c:pt idx="2">
                  <c:v>0.21154671262577326</c:v>
                </c:pt>
                <c:pt idx="3">
                  <c:v>0.29707154184108431</c:v>
                </c:pt>
                <c:pt idx="4">
                  <c:v>0.37846114845415268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443-4397-9D00-20FCB3BCD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867840"/>
        <c:axId val="204881920"/>
      </c:lineChart>
      <c:catAx>
        <c:axId val="2048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881920"/>
        <c:crosses val="autoZero"/>
        <c:auto val="1"/>
        <c:lblAlgn val="ctr"/>
        <c:lblOffset val="100"/>
        <c:noMultiLvlLbl val="0"/>
      </c:catAx>
      <c:valAx>
        <c:axId val="204881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867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05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MAYO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B3A4922-2785-4726-9C45-A6CDDC882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96189"/>
              </p:ext>
            </p:extLst>
          </p:nvPr>
        </p:nvGraphicFramePr>
        <p:xfrm>
          <a:off x="407528" y="1655571"/>
          <a:ext cx="7927199" cy="4351347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50411527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351337069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858990609"/>
                    </a:ext>
                  </a:extLst>
                </a:gridCol>
                <a:gridCol w="2996609">
                  <a:extLst>
                    <a:ext uri="{9D8B030D-6E8A-4147-A177-3AD203B41FA5}">
                      <a16:colId xmlns:a16="http://schemas.microsoft.com/office/drawing/2014/main" val="148438830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0987672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744413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96918498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24773212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89705901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417975514"/>
                    </a:ext>
                  </a:extLst>
                </a:gridCol>
              </a:tblGrid>
              <a:tr h="1263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413641"/>
                  </a:ext>
                </a:extLst>
              </a:tr>
              <a:tr h="3869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37705"/>
                  </a:ext>
                </a:extLst>
              </a:tr>
              <a:tr h="1658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126.841.261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-7.102.217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65.608.859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82355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89.510.496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-3.404.548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32.043.190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1064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3.606.830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6449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96949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52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12.856.872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5.329.268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69173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3.331.073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0657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7631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3.144.553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20862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186.520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1517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980736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570.655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108.885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0595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108.885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49864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376952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7.567.880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-1.108.885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1.790.430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22481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2.557.796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-1.108.885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121.282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91038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496691"/>
                  </a:ext>
                </a:extLst>
              </a:tr>
              <a:tr h="252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122.538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41717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76.929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1363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1.469.681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61157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21.431.387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52220,7%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52220,7%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603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7.766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2872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21.423.621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88672"/>
                  </a:ext>
                </a:extLst>
              </a:tr>
              <a:tr h="13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2.307.797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-630.958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177.400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5557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-41.958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1851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1592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76264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305.001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-365.000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450802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824.142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-224.000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158.261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314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6277" y="803699"/>
            <a:ext cx="799214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01C1C4D-1FF7-49AB-83C3-B5A106BFB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85115"/>
              </p:ext>
            </p:extLst>
          </p:nvPr>
        </p:nvGraphicFramePr>
        <p:xfrm>
          <a:off x="396277" y="1870196"/>
          <a:ext cx="7992146" cy="1902959"/>
        </p:xfrm>
        <a:graphic>
          <a:graphicData uri="http://schemas.openxmlformats.org/drawingml/2006/table">
            <a:tbl>
              <a:tblPr/>
              <a:tblGrid>
                <a:gridCol w="267834">
                  <a:extLst>
                    <a:ext uri="{9D8B030D-6E8A-4147-A177-3AD203B41FA5}">
                      <a16:colId xmlns:a16="http://schemas.microsoft.com/office/drawing/2014/main" val="1715592519"/>
                    </a:ext>
                  </a:extLst>
                </a:gridCol>
                <a:gridCol w="267834">
                  <a:extLst>
                    <a:ext uri="{9D8B030D-6E8A-4147-A177-3AD203B41FA5}">
                      <a16:colId xmlns:a16="http://schemas.microsoft.com/office/drawing/2014/main" val="870812051"/>
                    </a:ext>
                  </a:extLst>
                </a:gridCol>
                <a:gridCol w="267834">
                  <a:extLst>
                    <a:ext uri="{9D8B030D-6E8A-4147-A177-3AD203B41FA5}">
                      <a16:colId xmlns:a16="http://schemas.microsoft.com/office/drawing/2014/main" val="1031609375"/>
                    </a:ext>
                  </a:extLst>
                </a:gridCol>
                <a:gridCol w="3021159">
                  <a:extLst>
                    <a:ext uri="{9D8B030D-6E8A-4147-A177-3AD203B41FA5}">
                      <a16:colId xmlns:a16="http://schemas.microsoft.com/office/drawing/2014/main" val="2006637985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52379509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3029593614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529356846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1380684841"/>
                    </a:ext>
                  </a:extLst>
                </a:gridCol>
                <a:gridCol w="653513">
                  <a:extLst>
                    <a:ext uri="{9D8B030D-6E8A-4147-A177-3AD203B41FA5}">
                      <a16:colId xmlns:a16="http://schemas.microsoft.com/office/drawing/2014/main" val="2196782969"/>
                    </a:ext>
                  </a:extLst>
                </a:gridCol>
                <a:gridCol w="642800">
                  <a:extLst>
                    <a:ext uri="{9D8B030D-6E8A-4147-A177-3AD203B41FA5}">
                      <a16:colId xmlns:a16="http://schemas.microsoft.com/office/drawing/2014/main" val="26755198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379152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562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91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898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86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66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66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31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969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338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58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2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53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6154" y="1625424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0CFEAD-A8E9-4B33-9999-AA7194103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2397"/>
              </p:ext>
            </p:extLst>
          </p:nvPr>
        </p:nvGraphicFramePr>
        <p:xfrm>
          <a:off x="486154" y="1923155"/>
          <a:ext cx="7886701" cy="423408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502558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767798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5064953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331685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110275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592020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451651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041676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5586242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193737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15112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42085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54.157.537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8.213.885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774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45.649.230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-923.331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7.203.820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858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381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62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45.649.160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-923.331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7.203.820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021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2.699.847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298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331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11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597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456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30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46330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-273.331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482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24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576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2.538.664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617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4.356.217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48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3847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69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04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43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97140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3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101006,5%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180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101006,5%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541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42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6432" y="1696658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EE9392-8D1B-4177-8911-139CAFDA2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109217"/>
              </p:ext>
            </p:extLst>
          </p:nvPr>
        </p:nvGraphicFramePr>
        <p:xfrm>
          <a:off x="416432" y="2037075"/>
          <a:ext cx="7886701" cy="34729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595906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131733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6184483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025091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271582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48669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22210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6365086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0717674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33387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7465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997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26.893.965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-341.238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1.999.975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397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25.097.580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-1.687.964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92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32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101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24.934.232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-1.851.242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303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4.207.265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302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158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23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62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571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31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353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795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8927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832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27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39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251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81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155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512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967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2107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2107" y="933483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5F5E8AB-918C-406A-99F1-E58EACFCC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102425"/>
              </p:ext>
            </p:extLst>
          </p:nvPr>
        </p:nvGraphicFramePr>
        <p:xfrm>
          <a:off x="532107" y="1904526"/>
          <a:ext cx="7886700" cy="362811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409444291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89876227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762114665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265427990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88685354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03155526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84726875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537738886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420066888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011367430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80081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8282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58.633.513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-1.306.555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33.534.592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292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47.299.285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29.682.841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989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10297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522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47.299.215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29.682.841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3203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44392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395.273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9183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28.872.540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1201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1.766.418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334.408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5599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791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40.614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3429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40.614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629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11.238.783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3.716.692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183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4.859.552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3.045.737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49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5702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4.859.482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3.045.737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349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670.955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510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670.955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08796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408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94899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77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647" y="1658514"/>
            <a:ext cx="7760761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4D20F36-1805-4631-9B3F-0BDF3AC90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53475"/>
              </p:ext>
            </p:extLst>
          </p:nvPr>
        </p:nvGraphicFramePr>
        <p:xfrm>
          <a:off x="468720" y="1935434"/>
          <a:ext cx="7886698" cy="3126071"/>
        </p:xfrm>
        <a:graphic>
          <a:graphicData uri="http://schemas.openxmlformats.org/drawingml/2006/table">
            <a:tbl>
              <a:tblPr/>
              <a:tblGrid>
                <a:gridCol w="255315">
                  <a:extLst>
                    <a:ext uri="{9D8B030D-6E8A-4147-A177-3AD203B41FA5}">
                      <a16:colId xmlns:a16="http://schemas.microsoft.com/office/drawing/2014/main" val="1407805391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1492921445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3709377690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807279698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3208895265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936289352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3589258598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759482346"/>
                    </a:ext>
                  </a:extLst>
                </a:gridCol>
                <a:gridCol w="622970">
                  <a:extLst>
                    <a:ext uri="{9D8B030D-6E8A-4147-A177-3AD203B41FA5}">
                      <a16:colId xmlns:a16="http://schemas.microsoft.com/office/drawing/2014/main" val="638445055"/>
                    </a:ext>
                  </a:extLst>
                </a:gridCol>
                <a:gridCol w="612757">
                  <a:extLst>
                    <a:ext uri="{9D8B030D-6E8A-4147-A177-3AD203B41FA5}">
                      <a16:colId xmlns:a16="http://schemas.microsoft.com/office/drawing/2014/main" val="3197104142"/>
                    </a:ext>
                  </a:extLst>
                </a:gridCol>
              </a:tblGrid>
              <a:tr h="3754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316053"/>
                  </a:ext>
                </a:extLst>
              </a:tr>
              <a:tr h="1609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6.292.624.984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-5.905.516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2.597.704.363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38755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6.248.569.359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6.222.035.636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-26.533.723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2.495.021.700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7522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5.258.551.854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5.228.842.131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-29.709.723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2.122.550.880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49666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65.952.388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65.994.373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57.804.937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8490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1.493.042.606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5626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1.361.156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51071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73.852.574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-8.469.530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27.351.978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72763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76278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15.021.150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12203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25.175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4802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709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820.085.996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-19.017.009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325.351.431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8589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61.379.692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97950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314.613.878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-2.265.169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141.212.755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2678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97.880.385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57414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97.880.385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5470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732.777.321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735.953.321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274.590.435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6938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3.953.390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733264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703.576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095084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21.196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220780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3.569.420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391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2926" y="1625684"/>
            <a:ext cx="7899571" cy="387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057" y="788370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798D12C-8901-4E00-9832-5F55CD552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590759"/>
              </p:ext>
            </p:extLst>
          </p:nvPr>
        </p:nvGraphicFramePr>
        <p:xfrm>
          <a:off x="473056" y="1916832"/>
          <a:ext cx="7959312" cy="4290686"/>
        </p:xfrm>
        <a:graphic>
          <a:graphicData uri="http://schemas.openxmlformats.org/drawingml/2006/table">
            <a:tbl>
              <a:tblPr/>
              <a:tblGrid>
                <a:gridCol w="257666">
                  <a:extLst>
                    <a:ext uri="{9D8B030D-6E8A-4147-A177-3AD203B41FA5}">
                      <a16:colId xmlns:a16="http://schemas.microsoft.com/office/drawing/2014/main" val="3902144565"/>
                    </a:ext>
                  </a:extLst>
                </a:gridCol>
                <a:gridCol w="257666">
                  <a:extLst>
                    <a:ext uri="{9D8B030D-6E8A-4147-A177-3AD203B41FA5}">
                      <a16:colId xmlns:a16="http://schemas.microsoft.com/office/drawing/2014/main" val="1264917165"/>
                    </a:ext>
                  </a:extLst>
                </a:gridCol>
                <a:gridCol w="257666">
                  <a:extLst>
                    <a:ext uri="{9D8B030D-6E8A-4147-A177-3AD203B41FA5}">
                      <a16:colId xmlns:a16="http://schemas.microsoft.com/office/drawing/2014/main" val="685759878"/>
                    </a:ext>
                  </a:extLst>
                </a:gridCol>
                <a:gridCol w="3177025">
                  <a:extLst>
                    <a:ext uri="{9D8B030D-6E8A-4147-A177-3AD203B41FA5}">
                      <a16:colId xmlns:a16="http://schemas.microsoft.com/office/drawing/2014/main" val="1490169088"/>
                    </a:ext>
                  </a:extLst>
                </a:gridCol>
                <a:gridCol w="690546">
                  <a:extLst>
                    <a:ext uri="{9D8B030D-6E8A-4147-A177-3AD203B41FA5}">
                      <a16:colId xmlns:a16="http://schemas.microsoft.com/office/drawing/2014/main" val="3172808157"/>
                    </a:ext>
                  </a:extLst>
                </a:gridCol>
                <a:gridCol w="690546">
                  <a:extLst>
                    <a:ext uri="{9D8B030D-6E8A-4147-A177-3AD203B41FA5}">
                      <a16:colId xmlns:a16="http://schemas.microsoft.com/office/drawing/2014/main" val="3178421235"/>
                    </a:ext>
                  </a:extLst>
                </a:gridCol>
                <a:gridCol w="690546">
                  <a:extLst>
                    <a:ext uri="{9D8B030D-6E8A-4147-A177-3AD203B41FA5}">
                      <a16:colId xmlns:a16="http://schemas.microsoft.com/office/drawing/2014/main" val="4236672589"/>
                    </a:ext>
                  </a:extLst>
                </a:gridCol>
                <a:gridCol w="690546">
                  <a:extLst>
                    <a:ext uri="{9D8B030D-6E8A-4147-A177-3AD203B41FA5}">
                      <a16:colId xmlns:a16="http://schemas.microsoft.com/office/drawing/2014/main" val="808386380"/>
                    </a:ext>
                  </a:extLst>
                </a:gridCol>
                <a:gridCol w="628706">
                  <a:extLst>
                    <a:ext uri="{9D8B030D-6E8A-4147-A177-3AD203B41FA5}">
                      <a16:colId xmlns:a16="http://schemas.microsoft.com/office/drawing/2014/main" val="1693781873"/>
                    </a:ext>
                  </a:extLst>
                </a:gridCol>
                <a:gridCol w="618399">
                  <a:extLst>
                    <a:ext uri="{9D8B030D-6E8A-4147-A177-3AD203B41FA5}">
                      <a16:colId xmlns:a16="http://schemas.microsoft.com/office/drawing/2014/main" val="407681045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7966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402582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24.674.841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19589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14.789.437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66639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1.051.808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8048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52783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5233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51.009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90088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156.942.372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98858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1.022.075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75122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3397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1.490.009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26905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829.032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7037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792.166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71301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32.919.671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146205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31.799.629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9717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2029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35.761.165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6668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46.293.292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0762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44.670.230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82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44.670.230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3661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36391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70678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38702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7305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28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76FF583-E8BA-4757-B27F-D1F641E15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721783"/>
              </p:ext>
            </p:extLst>
          </p:nvPr>
        </p:nvGraphicFramePr>
        <p:xfrm>
          <a:off x="480658" y="2052071"/>
          <a:ext cx="7927197" cy="1696805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86043051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492332869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202124812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377007856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18295261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78313915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66677950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54174921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1813296199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21773268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558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3611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4.418.281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5.727.193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442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4.183.116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72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29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783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4.087.345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594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200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643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49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0445" y="1536179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1917" y="852465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62B7757-F15A-4BB6-BBB7-1F43B1133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64413"/>
              </p:ext>
            </p:extLst>
          </p:nvPr>
        </p:nvGraphicFramePr>
        <p:xfrm>
          <a:off x="570445" y="1844824"/>
          <a:ext cx="7938669" cy="1950533"/>
        </p:xfrm>
        <a:graphic>
          <a:graphicData uri="http://schemas.openxmlformats.org/drawingml/2006/table">
            <a:tbl>
              <a:tblPr/>
              <a:tblGrid>
                <a:gridCol w="266042">
                  <a:extLst>
                    <a:ext uri="{9D8B030D-6E8A-4147-A177-3AD203B41FA5}">
                      <a16:colId xmlns:a16="http://schemas.microsoft.com/office/drawing/2014/main" val="3682697914"/>
                    </a:ext>
                  </a:extLst>
                </a:gridCol>
                <a:gridCol w="266042">
                  <a:extLst>
                    <a:ext uri="{9D8B030D-6E8A-4147-A177-3AD203B41FA5}">
                      <a16:colId xmlns:a16="http://schemas.microsoft.com/office/drawing/2014/main" val="1711181037"/>
                    </a:ext>
                  </a:extLst>
                </a:gridCol>
                <a:gridCol w="266042">
                  <a:extLst>
                    <a:ext uri="{9D8B030D-6E8A-4147-A177-3AD203B41FA5}">
                      <a16:colId xmlns:a16="http://schemas.microsoft.com/office/drawing/2014/main" val="997915638"/>
                    </a:ext>
                  </a:extLst>
                </a:gridCol>
                <a:gridCol w="3000944">
                  <a:extLst>
                    <a:ext uri="{9D8B030D-6E8A-4147-A177-3AD203B41FA5}">
                      <a16:colId xmlns:a16="http://schemas.microsoft.com/office/drawing/2014/main" val="2682490678"/>
                    </a:ext>
                  </a:extLst>
                </a:gridCol>
                <a:gridCol w="712990">
                  <a:extLst>
                    <a:ext uri="{9D8B030D-6E8A-4147-A177-3AD203B41FA5}">
                      <a16:colId xmlns:a16="http://schemas.microsoft.com/office/drawing/2014/main" val="4235194453"/>
                    </a:ext>
                  </a:extLst>
                </a:gridCol>
                <a:gridCol w="712990">
                  <a:extLst>
                    <a:ext uri="{9D8B030D-6E8A-4147-A177-3AD203B41FA5}">
                      <a16:colId xmlns:a16="http://schemas.microsoft.com/office/drawing/2014/main" val="1102574741"/>
                    </a:ext>
                  </a:extLst>
                </a:gridCol>
                <a:gridCol w="712990">
                  <a:extLst>
                    <a:ext uri="{9D8B030D-6E8A-4147-A177-3AD203B41FA5}">
                      <a16:colId xmlns:a16="http://schemas.microsoft.com/office/drawing/2014/main" val="125333106"/>
                    </a:ext>
                  </a:extLst>
                </a:gridCol>
                <a:gridCol w="712990">
                  <a:extLst>
                    <a:ext uri="{9D8B030D-6E8A-4147-A177-3AD203B41FA5}">
                      <a16:colId xmlns:a16="http://schemas.microsoft.com/office/drawing/2014/main" val="1959409036"/>
                    </a:ext>
                  </a:extLst>
                </a:gridCol>
                <a:gridCol w="649140">
                  <a:extLst>
                    <a:ext uri="{9D8B030D-6E8A-4147-A177-3AD203B41FA5}">
                      <a16:colId xmlns:a16="http://schemas.microsoft.com/office/drawing/2014/main" val="230836529"/>
                    </a:ext>
                  </a:extLst>
                </a:gridCol>
                <a:gridCol w="638499">
                  <a:extLst>
                    <a:ext uri="{9D8B030D-6E8A-4147-A177-3AD203B41FA5}">
                      <a16:colId xmlns:a16="http://schemas.microsoft.com/office/drawing/2014/main" val="41538993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2571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820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31.752.859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-831.955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12.329.819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43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25.715.108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-583.728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10.348.975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658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5.416.424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1.464.563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98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2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75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742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60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-162.622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31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296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49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30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E45525-B8FA-492A-B82F-940ECA991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58559"/>
              </p:ext>
            </p:extLst>
          </p:nvPr>
        </p:nvGraphicFramePr>
        <p:xfrm>
          <a:off x="466342" y="1814714"/>
          <a:ext cx="7886699" cy="2690083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3969617828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2894149178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855952109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1402785343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636587115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55945143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940167102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296539247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2565924248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1083652171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876181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78557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43.486.912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142.721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8.599.925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31947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11.550.057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-288.800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4.433.273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40266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1.900.717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-204.239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535.302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0108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2.507.898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68928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2.507.898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66678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1.620.816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88830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4.206.619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841.425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202936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45.657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42749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325.975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-149.767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146.568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8695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-37.616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92550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6378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40.340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3394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278.731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-91.248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130.510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60477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976.884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97688,4%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9981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976.884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97688,4%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23801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65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92113"/>
              </p:ext>
            </p:extLst>
          </p:nvPr>
        </p:nvGraphicFramePr>
        <p:xfrm>
          <a:off x="1403647" y="1916831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5513" y="1488491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EC733A8-8160-4B78-BE66-B221547C5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20525"/>
              </p:ext>
            </p:extLst>
          </p:nvPr>
        </p:nvGraphicFramePr>
        <p:xfrm>
          <a:off x="476041" y="1833416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1978367188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97494230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380576778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373201988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36720473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72897242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50053503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633906426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190441292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651641639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350527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11154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350.584.509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-11.609.010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131.018.088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03145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3.476.557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-65.864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1.388.553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56523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900.583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-65.480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172.130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5890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334.889.694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-8.931.445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126.694.052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6603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334.848.654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-8.931.445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126.694.052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4748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331.825.684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-8.931.445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126.205.582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4453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488.470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96638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7288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007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3697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19.353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2148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-3.785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71889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750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8299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2.744.000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6721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2.744.000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24848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2.744.000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345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3453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1324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04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05A2A20-F63A-455F-85E5-8EE65A732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92516"/>
              </p:ext>
            </p:extLst>
          </p:nvPr>
        </p:nvGraphicFramePr>
        <p:xfrm>
          <a:off x="477783" y="1828190"/>
          <a:ext cx="8054656" cy="3607694"/>
        </p:xfrm>
        <a:graphic>
          <a:graphicData uri="http://schemas.openxmlformats.org/drawingml/2006/table">
            <a:tbl>
              <a:tblPr/>
              <a:tblGrid>
                <a:gridCol w="269929">
                  <a:extLst>
                    <a:ext uri="{9D8B030D-6E8A-4147-A177-3AD203B41FA5}">
                      <a16:colId xmlns:a16="http://schemas.microsoft.com/office/drawing/2014/main" val="3785258316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1619645267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2606153304"/>
                    </a:ext>
                  </a:extLst>
                </a:gridCol>
                <a:gridCol w="3044789">
                  <a:extLst>
                    <a:ext uri="{9D8B030D-6E8A-4147-A177-3AD203B41FA5}">
                      <a16:colId xmlns:a16="http://schemas.microsoft.com/office/drawing/2014/main" val="3306147699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830881264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350294661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709118118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285543174"/>
                    </a:ext>
                  </a:extLst>
                </a:gridCol>
                <a:gridCol w="658625">
                  <a:extLst>
                    <a:ext uri="{9D8B030D-6E8A-4147-A177-3AD203B41FA5}">
                      <a16:colId xmlns:a16="http://schemas.microsoft.com/office/drawing/2014/main" val="3268909112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29811922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951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7115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727.093.078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21.989.998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271.141.361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39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20.115.200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-580.442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7.631.893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14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5.472.158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771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554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21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674.102.867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225.355.834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17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674.102.867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225.355.834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18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JUNJI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90.769.818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90.212.265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24.963.872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68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45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Educación Básica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118.624.399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878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55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27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de Vacaciones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2.950.070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98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Kinder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10.668.759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15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Enseñanza Media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48.140.815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72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Refuerzo Educativo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28587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Prekinder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8.725.279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17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Alimentacion Especial para Estudiantes Adultos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1.601.302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697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Alimentación para Actividades Extraescolares en liceos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6688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Reescolarización plan 12 años escolaridad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097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7.791.678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265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1.216.235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959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SENAME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23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1"/>
            <a:ext cx="8210798" cy="317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84" y="919994"/>
            <a:ext cx="80648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FC95F25-F945-4ED9-8C7A-855C8E46A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67744"/>
              </p:ext>
            </p:extLst>
          </p:nvPr>
        </p:nvGraphicFramePr>
        <p:xfrm>
          <a:off x="539552" y="1919762"/>
          <a:ext cx="8064897" cy="2410415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02433445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707110201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265243901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20571576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59403412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63670926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07909382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227473394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15559350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4795198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547403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7374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18.370.000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687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18.370.000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537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34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31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10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399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450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649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112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726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08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3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16.838.211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1683821,1%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3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16.838.211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1683821,1%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693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422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6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72184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8FDDFE1-16AE-4CFD-A998-A9B9C7D34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41295"/>
              </p:ext>
            </p:extLst>
          </p:nvPr>
        </p:nvGraphicFramePr>
        <p:xfrm>
          <a:off x="465658" y="1811434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982618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339472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3708766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201308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319648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559579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411591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6323979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804742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075321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306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7030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33.690.048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-5.930.749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8.219.895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993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6.472.144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20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995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342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5.991.006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773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7.912.768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153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6.128.179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771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5.048.109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896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80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854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898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981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82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33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2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792E6A-CE3B-436E-8A90-7F04BD13B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313130"/>
              </p:ext>
            </p:extLst>
          </p:nvPr>
        </p:nvGraphicFramePr>
        <p:xfrm>
          <a:off x="494424" y="1760256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338210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24041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2468688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291980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746185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29454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064515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7549730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5132211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1399053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2753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3945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368.107.288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125.210.673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4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316.588.294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91.511.853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469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316.233.718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91.433.785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073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9.093.929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35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7.789.174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031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8.291.613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889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009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29.176.116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8.261.342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392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694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202.512.216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-9.100.020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61.038.814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731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601.335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38612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3.079.745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1.643.915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497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4255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86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74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por COVID 19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820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19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46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7886701" cy="305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1709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CB19C21-E7E5-4A0A-A7AA-77857609F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281098"/>
              </p:ext>
            </p:extLst>
          </p:nvPr>
        </p:nvGraphicFramePr>
        <p:xfrm>
          <a:off x="539550" y="1794487"/>
          <a:ext cx="7886701" cy="170473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916429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9402956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407678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122478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02932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324574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267727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109277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7012503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35420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801931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280140"/>
                  </a:ext>
                </a:extLst>
              </a:tr>
              <a:tr h="182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17.192.358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1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17.192.358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74459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 con excelencia, de Establecimientos de Educación Particular Subvencionados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6.842.575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46480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Básico, de Establecimientos de Educación del Sector Municipal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10.349.783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05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72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40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09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4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9409" y="1484784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7E6A2EB-2345-4452-A3E7-2817C299A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16158"/>
              </p:ext>
            </p:extLst>
          </p:nvPr>
        </p:nvGraphicFramePr>
        <p:xfrm>
          <a:off x="537752" y="1789706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365870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332324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360190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334536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553603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334928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537154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322010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1528743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862066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85113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59295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614.286.813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-6.758.714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218.106.302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87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233.512.553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227.143.213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-6.369.340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94.083.224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12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47.619.519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54.440.300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6.820.781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11.627.141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490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3.578.796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340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666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3.578.796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402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94.494.268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32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5.509.177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7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5.509.177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854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88.985.091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19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87.143.674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28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090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924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484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351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17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378.874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56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379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378.874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637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0F99562-156A-401C-A0E6-D3E0E7817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96005"/>
              </p:ext>
            </p:extLst>
          </p:nvPr>
        </p:nvGraphicFramePr>
        <p:xfrm>
          <a:off x="562098" y="1811688"/>
          <a:ext cx="7886701" cy="266414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873231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779374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6308354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308776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98498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757566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526664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547893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7151903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982803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821159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47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-1.944.463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07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219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625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811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60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668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837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6.137.780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14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6.137.780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551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76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52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97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8.965.045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7.105.070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26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2.718.318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00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368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570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3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057" y="163170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CA71795-0F8E-407C-B805-1D8E68BF2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528347"/>
              </p:ext>
            </p:extLst>
          </p:nvPr>
        </p:nvGraphicFramePr>
        <p:xfrm>
          <a:off x="476266" y="1952142"/>
          <a:ext cx="7886700" cy="2953716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3453984829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450366771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758923253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1055224008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014763627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942285147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490297494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508938457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3724105772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264535379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386393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83710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20.527.676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5.590.526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93147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9.431.930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-217.631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3.783.619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64321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1.631.772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4.331.772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154.942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27516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193.038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62439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41986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193.038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5631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1.186.778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707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1.186.778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28322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274.702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29381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796.121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7679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115.955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5410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8006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76417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-269.171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754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-38.723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4715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7078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26.052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-230.448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6359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52200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2605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06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60" y="1484784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34039D7-B84A-4B34-808B-1EB2580C9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196421"/>
              </p:ext>
            </p:extLst>
          </p:nvPr>
        </p:nvGraphicFramePr>
        <p:xfrm>
          <a:off x="461760" y="1772816"/>
          <a:ext cx="7886701" cy="20773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92287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548962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8851890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475481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772011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62728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649108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7459224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4423659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265236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059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2318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210.679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44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89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17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95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71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80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86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922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72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14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250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630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207380"/>
              </p:ext>
            </p:extLst>
          </p:nvPr>
        </p:nvGraphicFramePr>
        <p:xfrm>
          <a:off x="1348200" y="1916832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8797" y="145428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E0DB09-9CD0-4532-AD28-82B73BAA9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17752"/>
              </p:ext>
            </p:extLst>
          </p:nvPr>
        </p:nvGraphicFramePr>
        <p:xfrm>
          <a:off x="476002" y="1787413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136529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411355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1868285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172936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84161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060111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34559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0165781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0927405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144818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7309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6222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157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46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24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491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57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67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472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80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17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321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736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714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53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647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00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40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867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577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04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403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2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A5AB3E3-AD2C-4B7D-9FA7-403DA4294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553384"/>
              </p:ext>
            </p:extLst>
          </p:nvPr>
        </p:nvGraphicFramePr>
        <p:xfrm>
          <a:off x="539551" y="1844824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236939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4349535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7733021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95772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159228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418046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915820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3058371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2737804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0755914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7514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8244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2.168.024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40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4.328.258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1.638.734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77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2.018.185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934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8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31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61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995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65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44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52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7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6920" y="1618574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6920" y="751928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29F56D-A476-47D1-A909-FAFE52340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73331"/>
              </p:ext>
            </p:extLst>
          </p:nvPr>
        </p:nvGraphicFramePr>
        <p:xfrm>
          <a:off x="532368" y="1946932"/>
          <a:ext cx="7886701" cy="313921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52626466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40537652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2522801767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1810216785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87134215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659259109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944090571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592339990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3001832919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963047158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650366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885228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399.603.316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-9.781.029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38.666.292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209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23.987.428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2537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20.202.827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6558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00146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02451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7132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20.202.827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83256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3.784.601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4728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3.784.601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8115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59258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132.850.076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-12.357.667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12.106.881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6877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73.496.889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5.942.226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1467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5.942.226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07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8445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4918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11.093.155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89999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59.353.187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-7.107.667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6.164.655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26988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59.353.187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-7.107.667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6.164.655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8829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2.571.983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257198,3%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6494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2.571.983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257198,3%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94271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17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8F592E6-CC19-4E66-9719-E20BA913E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806581"/>
              </p:ext>
            </p:extLst>
          </p:nvPr>
        </p:nvGraphicFramePr>
        <p:xfrm>
          <a:off x="476002" y="2060848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568202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059736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3673752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725059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940335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22095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837742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0825261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2675951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572881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482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8353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002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341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64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61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080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20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779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668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06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878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2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1F845C-A0E0-449F-B0C8-5EEF178FB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88786"/>
              </p:ext>
            </p:extLst>
          </p:nvPr>
        </p:nvGraphicFramePr>
        <p:xfrm>
          <a:off x="522455" y="2110303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291144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449256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5879929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448952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870321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238116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121529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4949062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7362788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5444718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340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8749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3.280.338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65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2.683.381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1.031.071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49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592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67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83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910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715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10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319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23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54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79FE58C-6122-4DC8-8333-B89190C3E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27297"/>
              </p:ext>
            </p:extLst>
          </p:nvPr>
        </p:nvGraphicFramePr>
        <p:xfrm>
          <a:off x="468134" y="201875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951984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284233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7441743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684788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676743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16493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505871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0215103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5832374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618390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16439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037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63.187.637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23.837.551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767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45.936.237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20.134.534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596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7.777.224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1.319.093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888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992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7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89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235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39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34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75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13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4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673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84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48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1.771.613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641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1.771.613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5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6617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A1C20B-EB84-42EB-9606-6D772F2C9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66872"/>
              </p:ext>
            </p:extLst>
          </p:nvPr>
        </p:nvGraphicFramePr>
        <p:xfrm>
          <a:off x="513655" y="2004511"/>
          <a:ext cx="7886701" cy="195782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923475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295273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3387736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78714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035137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599606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834769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226318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5036886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920650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631193"/>
                  </a:ext>
                </a:extLst>
              </a:tr>
              <a:tr h="4080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59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2.448.283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-129.919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706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2.079.225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718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800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11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891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8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892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61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74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988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7CAF02-798D-49C4-9E21-E8180BFBB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87637"/>
              </p:ext>
            </p:extLst>
          </p:nvPr>
        </p:nvGraphicFramePr>
        <p:xfrm>
          <a:off x="405846" y="2046816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060518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791879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2862317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247890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592369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319900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739361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1690076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6808851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963207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95679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3527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41.966.605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14.376.984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34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30.496.072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12.770.095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934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4.987.177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10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425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747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126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815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608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38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439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458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7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053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25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114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40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441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4" y="1787679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1428CAF-BB02-49EC-926F-6EC648CD8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16218"/>
              </p:ext>
            </p:extLst>
          </p:nvPr>
        </p:nvGraphicFramePr>
        <p:xfrm>
          <a:off x="484034" y="2086158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129408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997836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7496723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793342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371272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31322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50317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8611490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7853480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1720101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0592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2139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1235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1.963.276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82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70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96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325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460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21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105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12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010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91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7281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56FCA9-215C-45CE-9B5C-9F2F930EA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57574"/>
              </p:ext>
            </p:extLst>
          </p:nvPr>
        </p:nvGraphicFramePr>
        <p:xfrm>
          <a:off x="488160" y="2085436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402757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737286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9940201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857449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859859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189225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274355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025551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8361718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533754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15546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95105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43.892.273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2.176.739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17.018.583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92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28.715.157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12.318.236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237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6.417.299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1.245.587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98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60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966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7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37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03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65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821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87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749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290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83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36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44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7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46781"/>
            <a:ext cx="803053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265026"/>
              </p:ext>
            </p:extLst>
          </p:nvPr>
        </p:nvGraphicFramePr>
        <p:xfrm>
          <a:off x="1420284" y="1916832"/>
          <a:ext cx="6446308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711771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E4304A-8EC9-49E8-96C4-1C7A75761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746742"/>
              </p:ext>
            </p:extLst>
          </p:nvPr>
        </p:nvGraphicFramePr>
        <p:xfrm>
          <a:off x="419847" y="2050795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107899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743285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5864938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134665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892484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68127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675516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883224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433643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3973267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34304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2463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284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05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4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291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06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71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583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46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23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983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6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746" y="1772816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5296CF-F7AF-48E4-B886-BC1FEDA8B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705254"/>
              </p:ext>
            </p:extLst>
          </p:nvPr>
        </p:nvGraphicFramePr>
        <p:xfrm>
          <a:off x="457745" y="207314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888890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756281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3418840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769172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049354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263272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11812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397931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876755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4870219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874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3925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36.307.483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-321.173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12.218.347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420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22.229.022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10.747.136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593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49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525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831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665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71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994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77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5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496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800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98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191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172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3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9352" y="1772815"/>
            <a:ext cx="7880941" cy="17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82562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27D55F-C67D-40A2-9EF8-EEEA331C2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39915"/>
              </p:ext>
            </p:extLst>
          </p:nvPr>
        </p:nvGraphicFramePr>
        <p:xfrm>
          <a:off x="427834" y="2058487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347941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971242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3076765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746242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828251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873539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842828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275748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793684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881962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97400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7555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2.898.488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-172.351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623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749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246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966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75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2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623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04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844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091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53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72815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E353F48-26A2-4A26-8016-E17C4FF1D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02794"/>
              </p:ext>
            </p:extLst>
          </p:nvPr>
        </p:nvGraphicFramePr>
        <p:xfrm>
          <a:off x="536672" y="2060848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431912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732532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2673967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519606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712545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7812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968840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015504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89131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796315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0122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58429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55.350.165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-958.440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20.128.261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536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43.869.315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19.748.964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1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815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471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6522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340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26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263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83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31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708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09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6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02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59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8157" y="1460718"/>
            <a:ext cx="8229600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19254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AE6F2DA-25E6-456E-BF7E-405D0607F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71711"/>
              </p:ext>
            </p:extLst>
          </p:nvPr>
        </p:nvGraphicFramePr>
        <p:xfrm>
          <a:off x="494677" y="1825844"/>
          <a:ext cx="8037761" cy="1950533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4000139185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430598430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1892729852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458976016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225219783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041632534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735840957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784600571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371880405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458796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96830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32111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29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1.984.477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263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68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34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797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883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0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80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639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093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81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5D566D-D501-42D2-8D94-D5B81A0C9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37953"/>
              </p:ext>
            </p:extLst>
          </p:nvPr>
        </p:nvGraphicFramePr>
        <p:xfrm>
          <a:off x="511901" y="1924196"/>
          <a:ext cx="8037761" cy="2331125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3812471079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4110858602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1607733597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420333850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51608602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908179790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4026330395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983304172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2473997160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15751451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51593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7185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36.690.220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-482.510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12.346.812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12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29.408.875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11.929.249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77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3.396.319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314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044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2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3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126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70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90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612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94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210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694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76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2310D2D-53B6-4F34-B06B-DF4590C9B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91422"/>
              </p:ext>
            </p:extLst>
          </p:nvPr>
        </p:nvGraphicFramePr>
        <p:xfrm>
          <a:off x="522972" y="2106771"/>
          <a:ext cx="8009468" cy="2077397"/>
        </p:xfrm>
        <a:graphic>
          <a:graphicData uri="http://schemas.openxmlformats.org/drawingml/2006/table">
            <a:tbl>
              <a:tblPr/>
              <a:tblGrid>
                <a:gridCol w="268414">
                  <a:extLst>
                    <a:ext uri="{9D8B030D-6E8A-4147-A177-3AD203B41FA5}">
                      <a16:colId xmlns:a16="http://schemas.microsoft.com/office/drawing/2014/main" val="4190440239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2077456110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2507664782"/>
                    </a:ext>
                  </a:extLst>
                </a:gridCol>
                <a:gridCol w="3027707">
                  <a:extLst>
                    <a:ext uri="{9D8B030D-6E8A-4147-A177-3AD203B41FA5}">
                      <a16:colId xmlns:a16="http://schemas.microsoft.com/office/drawing/2014/main" val="3532601628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3098430387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963764283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2968102360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234110664"/>
                    </a:ext>
                  </a:extLst>
                </a:gridCol>
                <a:gridCol w="654930">
                  <a:extLst>
                    <a:ext uri="{9D8B030D-6E8A-4147-A177-3AD203B41FA5}">
                      <a16:colId xmlns:a16="http://schemas.microsoft.com/office/drawing/2014/main" val="3033945888"/>
                    </a:ext>
                  </a:extLst>
                </a:gridCol>
                <a:gridCol w="644193">
                  <a:extLst>
                    <a:ext uri="{9D8B030D-6E8A-4147-A177-3AD203B41FA5}">
                      <a16:colId xmlns:a16="http://schemas.microsoft.com/office/drawing/2014/main" val="212595459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3242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88439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3.342.138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-254.131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860.682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05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324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788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26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9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3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052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637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56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96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696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709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E8C2001-BA08-46DD-BA56-2A2B293CF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36659"/>
              </p:ext>
            </p:extLst>
          </p:nvPr>
        </p:nvGraphicFramePr>
        <p:xfrm>
          <a:off x="520695" y="2149452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51252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67614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4601581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019487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084479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40976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335642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62156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1853716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6677901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12428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45873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52.545.642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-954.795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18.319.926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38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39.615.535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17.877.964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06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7.403.643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34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8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13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357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65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805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4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963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177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6241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84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88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76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0E277DC-FF75-4729-932F-02243CF7A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840029"/>
              </p:ext>
            </p:extLst>
          </p:nvPr>
        </p:nvGraphicFramePr>
        <p:xfrm>
          <a:off x="522972" y="2077392"/>
          <a:ext cx="8009468" cy="1823669"/>
        </p:xfrm>
        <a:graphic>
          <a:graphicData uri="http://schemas.openxmlformats.org/drawingml/2006/table">
            <a:tbl>
              <a:tblPr/>
              <a:tblGrid>
                <a:gridCol w="268414">
                  <a:extLst>
                    <a:ext uri="{9D8B030D-6E8A-4147-A177-3AD203B41FA5}">
                      <a16:colId xmlns:a16="http://schemas.microsoft.com/office/drawing/2014/main" val="586005564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1246643502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2856786517"/>
                    </a:ext>
                  </a:extLst>
                </a:gridCol>
                <a:gridCol w="3027707">
                  <a:extLst>
                    <a:ext uri="{9D8B030D-6E8A-4147-A177-3AD203B41FA5}">
                      <a16:colId xmlns:a16="http://schemas.microsoft.com/office/drawing/2014/main" val="193443564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4152896223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261176049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439987513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858366717"/>
                    </a:ext>
                  </a:extLst>
                </a:gridCol>
                <a:gridCol w="654930">
                  <a:extLst>
                    <a:ext uri="{9D8B030D-6E8A-4147-A177-3AD203B41FA5}">
                      <a16:colId xmlns:a16="http://schemas.microsoft.com/office/drawing/2014/main" val="2633174644"/>
                    </a:ext>
                  </a:extLst>
                </a:gridCol>
                <a:gridCol w="644193">
                  <a:extLst>
                    <a:ext uri="{9D8B030D-6E8A-4147-A177-3AD203B41FA5}">
                      <a16:colId xmlns:a16="http://schemas.microsoft.com/office/drawing/2014/main" val="24879379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865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702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32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397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818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79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86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28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66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06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957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078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EC0CE3C-526B-4629-B9DD-C1EAD45DA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38340"/>
              </p:ext>
            </p:extLst>
          </p:nvPr>
        </p:nvGraphicFramePr>
        <p:xfrm>
          <a:off x="522972" y="2154456"/>
          <a:ext cx="8081475" cy="1823669"/>
        </p:xfrm>
        <a:graphic>
          <a:graphicData uri="http://schemas.openxmlformats.org/drawingml/2006/table">
            <a:tbl>
              <a:tblPr/>
              <a:tblGrid>
                <a:gridCol w="270827">
                  <a:extLst>
                    <a:ext uri="{9D8B030D-6E8A-4147-A177-3AD203B41FA5}">
                      <a16:colId xmlns:a16="http://schemas.microsoft.com/office/drawing/2014/main" val="2167948175"/>
                    </a:ext>
                  </a:extLst>
                </a:gridCol>
                <a:gridCol w="270827">
                  <a:extLst>
                    <a:ext uri="{9D8B030D-6E8A-4147-A177-3AD203B41FA5}">
                      <a16:colId xmlns:a16="http://schemas.microsoft.com/office/drawing/2014/main" val="804264270"/>
                    </a:ext>
                  </a:extLst>
                </a:gridCol>
                <a:gridCol w="270827">
                  <a:extLst>
                    <a:ext uri="{9D8B030D-6E8A-4147-A177-3AD203B41FA5}">
                      <a16:colId xmlns:a16="http://schemas.microsoft.com/office/drawing/2014/main" val="634818715"/>
                    </a:ext>
                  </a:extLst>
                </a:gridCol>
                <a:gridCol w="3054927">
                  <a:extLst>
                    <a:ext uri="{9D8B030D-6E8A-4147-A177-3AD203B41FA5}">
                      <a16:colId xmlns:a16="http://schemas.microsoft.com/office/drawing/2014/main" val="273481950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1016832220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1426012974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1970438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680223446"/>
                    </a:ext>
                  </a:extLst>
                </a:gridCol>
                <a:gridCol w="660818">
                  <a:extLst>
                    <a:ext uri="{9D8B030D-6E8A-4147-A177-3AD203B41FA5}">
                      <a16:colId xmlns:a16="http://schemas.microsoft.com/office/drawing/2014/main" val="1812245983"/>
                    </a:ext>
                  </a:extLst>
                </a:gridCol>
                <a:gridCol w="649985">
                  <a:extLst>
                    <a:ext uri="{9D8B030D-6E8A-4147-A177-3AD203B41FA5}">
                      <a16:colId xmlns:a16="http://schemas.microsoft.com/office/drawing/2014/main" val="1281664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93805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927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045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6965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133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46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95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756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75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581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63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655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CF7D08D-27B7-4A25-955D-E99E6C2E31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841069"/>
              </p:ext>
            </p:extLst>
          </p:nvPr>
        </p:nvGraphicFramePr>
        <p:xfrm>
          <a:off x="1419638" y="1844824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4227D7-7FF1-403A-8DDE-E2946C379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25401"/>
              </p:ext>
            </p:extLst>
          </p:nvPr>
        </p:nvGraphicFramePr>
        <p:xfrm>
          <a:off x="522972" y="2123507"/>
          <a:ext cx="8130964" cy="1823669"/>
        </p:xfrm>
        <a:graphic>
          <a:graphicData uri="http://schemas.openxmlformats.org/drawingml/2006/table">
            <a:tbl>
              <a:tblPr/>
              <a:tblGrid>
                <a:gridCol w="272486">
                  <a:extLst>
                    <a:ext uri="{9D8B030D-6E8A-4147-A177-3AD203B41FA5}">
                      <a16:colId xmlns:a16="http://schemas.microsoft.com/office/drawing/2014/main" val="1894691435"/>
                    </a:ext>
                  </a:extLst>
                </a:gridCol>
                <a:gridCol w="272486">
                  <a:extLst>
                    <a:ext uri="{9D8B030D-6E8A-4147-A177-3AD203B41FA5}">
                      <a16:colId xmlns:a16="http://schemas.microsoft.com/office/drawing/2014/main" val="4006855115"/>
                    </a:ext>
                  </a:extLst>
                </a:gridCol>
                <a:gridCol w="272486">
                  <a:extLst>
                    <a:ext uri="{9D8B030D-6E8A-4147-A177-3AD203B41FA5}">
                      <a16:colId xmlns:a16="http://schemas.microsoft.com/office/drawing/2014/main" val="2268088854"/>
                    </a:ext>
                  </a:extLst>
                </a:gridCol>
                <a:gridCol w="3073633">
                  <a:extLst>
                    <a:ext uri="{9D8B030D-6E8A-4147-A177-3AD203B41FA5}">
                      <a16:colId xmlns:a16="http://schemas.microsoft.com/office/drawing/2014/main" val="1892014531"/>
                    </a:ext>
                  </a:extLst>
                </a:gridCol>
                <a:gridCol w="730261">
                  <a:extLst>
                    <a:ext uri="{9D8B030D-6E8A-4147-A177-3AD203B41FA5}">
                      <a16:colId xmlns:a16="http://schemas.microsoft.com/office/drawing/2014/main" val="3829235326"/>
                    </a:ext>
                  </a:extLst>
                </a:gridCol>
                <a:gridCol w="730261">
                  <a:extLst>
                    <a:ext uri="{9D8B030D-6E8A-4147-A177-3AD203B41FA5}">
                      <a16:colId xmlns:a16="http://schemas.microsoft.com/office/drawing/2014/main" val="3896825606"/>
                    </a:ext>
                  </a:extLst>
                </a:gridCol>
                <a:gridCol w="730261">
                  <a:extLst>
                    <a:ext uri="{9D8B030D-6E8A-4147-A177-3AD203B41FA5}">
                      <a16:colId xmlns:a16="http://schemas.microsoft.com/office/drawing/2014/main" val="3777374266"/>
                    </a:ext>
                  </a:extLst>
                </a:gridCol>
                <a:gridCol w="730261">
                  <a:extLst>
                    <a:ext uri="{9D8B030D-6E8A-4147-A177-3AD203B41FA5}">
                      <a16:colId xmlns:a16="http://schemas.microsoft.com/office/drawing/2014/main" val="162332472"/>
                    </a:ext>
                  </a:extLst>
                </a:gridCol>
                <a:gridCol w="664864">
                  <a:extLst>
                    <a:ext uri="{9D8B030D-6E8A-4147-A177-3AD203B41FA5}">
                      <a16:colId xmlns:a16="http://schemas.microsoft.com/office/drawing/2014/main" val="440781724"/>
                    </a:ext>
                  </a:extLst>
                </a:gridCol>
                <a:gridCol w="653965">
                  <a:extLst>
                    <a:ext uri="{9D8B030D-6E8A-4147-A177-3AD203B41FA5}">
                      <a16:colId xmlns:a16="http://schemas.microsoft.com/office/drawing/2014/main" val="38762281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47740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2303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83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30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413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882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681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42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248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92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38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780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A3B15F2-218E-492E-A079-F869B080F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56972"/>
              </p:ext>
            </p:extLst>
          </p:nvPr>
        </p:nvGraphicFramePr>
        <p:xfrm>
          <a:off x="522932" y="2139822"/>
          <a:ext cx="8081518" cy="1823669"/>
        </p:xfrm>
        <a:graphic>
          <a:graphicData uri="http://schemas.openxmlformats.org/drawingml/2006/table">
            <a:tbl>
              <a:tblPr/>
              <a:tblGrid>
                <a:gridCol w="270829">
                  <a:extLst>
                    <a:ext uri="{9D8B030D-6E8A-4147-A177-3AD203B41FA5}">
                      <a16:colId xmlns:a16="http://schemas.microsoft.com/office/drawing/2014/main" val="3926713080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2926409305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1419727475"/>
                    </a:ext>
                  </a:extLst>
                </a:gridCol>
                <a:gridCol w="3054942">
                  <a:extLst>
                    <a:ext uri="{9D8B030D-6E8A-4147-A177-3AD203B41FA5}">
                      <a16:colId xmlns:a16="http://schemas.microsoft.com/office/drawing/2014/main" val="2115914853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4126627011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339727738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4116917896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2113171854"/>
                    </a:ext>
                  </a:extLst>
                </a:gridCol>
                <a:gridCol w="660821">
                  <a:extLst>
                    <a:ext uri="{9D8B030D-6E8A-4147-A177-3AD203B41FA5}">
                      <a16:colId xmlns:a16="http://schemas.microsoft.com/office/drawing/2014/main" val="1485312924"/>
                    </a:ext>
                  </a:extLst>
                </a:gridCol>
                <a:gridCol w="649988">
                  <a:extLst>
                    <a:ext uri="{9D8B030D-6E8A-4147-A177-3AD203B41FA5}">
                      <a16:colId xmlns:a16="http://schemas.microsoft.com/office/drawing/2014/main" val="216812167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571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2563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12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169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50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75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99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959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8310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572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446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26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9" y="1601058"/>
            <a:ext cx="7948459" cy="160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A71D53-8F68-407B-BCDC-483453D40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31968"/>
              </p:ext>
            </p:extLst>
          </p:nvPr>
        </p:nvGraphicFramePr>
        <p:xfrm>
          <a:off x="478176" y="1922744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739163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141133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7583952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834158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826256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582738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373743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9635170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8030372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180448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3772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9713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10.442.344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6.450.336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472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1.842.987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30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61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78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84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68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88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683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838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625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389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358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955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647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02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74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16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87578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DAE8E9-C76F-470B-B2F6-A728B0A30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54055"/>
              </p:ext>
            </p:extLst>
          </p:nvPr>
        </p:nvGraphicFramePr>
        <p:xfrm>
          <a:off x="523151" y="1865411"/>
          <a:ext cx="7865274" cy="4351337"/>
        </p:xfrm>
        <a:graphic>
          <a:graphicData uri="http://schemas.openxmlformats.org/drawingml/2006/table">
            <a:tbl>
              <a:tblPr/>
              <a:tblGrid>
                <a:gridCol w="263582">
                  <a:extLst>
                    <a:ext uri="{9D8B030D-6E8A-4147-A177-3AD203B41FA5}">
                      <a16:colId xmlns:a16="http://schemas.microsoft.com/office/drawing/2014/main" val="3289913763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3216104841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74212840"/>
                    </a:ext>
                  </a:extLst>
                </a:gridCol>
                <a:gridCol w="2973198">
                  <a:extLst>
                    <a:ext uri="{9D8B030D-6E8A-4147-A177-3AD203B41FA5}">
                      <a16:colId xmlns:a16="http://schemas.microsoft.com/office/drawing/2014/main" val="4132480573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809536238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3579592042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4008030862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696528806"/>
                    </a:ext>
                  </a:extLst>
                </a:gridCol>
                <a:gridCol w="643139">
                  <a:extLst>
                    <a:ext uri="{9D8B030D-6E8A-4147-A177-3AD203B41FA5}">
                      <a16:colId xmlns:a16="http://schemas.microsoft.com/office/drawing/2014/main" val="2006327031"/>
                    </a:ext>
                  </a:extLst>
                </a:gridCol>
                <a:gridCol w="632595">
                  <a:extLst>
                    <a:ext uri="{9D8B030D-6E8A-4147-A177-3AD203B41FA5}">
                      <a16:colId xmlns:a16="http://schemas.microsoft.com/office/drawing/2014/main" val="2244653901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25912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161378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304.726.494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-7.181.195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121.729.541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7017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257.435.648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-4.766.717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112.685.929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0343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257.435.648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-4.766.717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112.685.929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7897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145.448.932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89.280.638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73227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2.805.486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-764.620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62379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5.364.513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5775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778.781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42478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6.510.084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6683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5312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13.403.973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8477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20.807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81506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2.038.066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532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27185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972.280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0611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714.267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51331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3.447.360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-5.171.040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0767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43769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00682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45.732.141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-3.447.142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7.901.391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59567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45.732.141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-3.447.142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7.901.391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398700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922.886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-454.864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793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01309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1.426.815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0661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7.893.669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74789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10.146.343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3374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6338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1.557.705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39643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2131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76698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530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0256489-9CDA-4A01-A503-6E5559D7C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77955"/>
              </p:ext>
            </p:extLst>
          </p:nvPr>
        </p:nvGraphicFramePr>
        <p:xfrm>
          <a:off x="465568" y="1916333"/>
          <a:ext cx="8066874" cy="3472901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3757935194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2784886181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2521563874"/>
                    </a:ext>
                  </a:extLst>
                </a:gridCol>
                <a:gridCol w="3049407">
                  <a:extLst>
                    <a:ext uri="{9D8B030D-6E8A-4147-A177-3AD203B41FA5}">
                      <a16:colId xmlns:a16="http://schemas.microsoft.com/office/drawing/2014/main" val="901958183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354424074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586158839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681809884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557675457"/>
                    </a:ext>
                  </a:extLst>
                </a:gridCol>
                <a:gridCol w="659623">
                  <a:extLst>
                    <a:ext uri="{9D8B030D-6E8A-4147-A177-3AD203B41FA5}">
                      <a16:colId xmlns:a16="http://schemas.microsoft.com/office/drawing/2014/main" val="2235898146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418500973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5267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964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2.210.046.987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-7.667.041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751.529.857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18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1.582.937.312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-10.843.372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646.815.152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289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01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0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1.581.603.512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-10.843.372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645.481.352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77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98.168.915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61.153.396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52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752.267.793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-6.814.568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331.091.822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8429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353.830.135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-3.163.889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151.446.670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43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81.731.009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010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03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09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72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D.F.L. (Ed.) N° 4, de 1981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953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9.510.039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694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54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433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8.981.708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192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94699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98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Beneficio Extraordinario Ley N°20.027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3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A33DF3D-B005-43F6-96B2-58542146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35161"/>
              </p:ext>
            </p:extLst>
          </p:nvPr>
        </p:nvGraphicFramePr>
        <p:xfrm>
          <a:off x="507176" y="1883626"/>
          <a:ext cx="7989995" cy="2917872"/>
        </p:xfrm>
        <a:graphic>
          <a:graphicData uri="http://schemas.openxmlformats.org/drawingml/2006/table">
            <a:tbl>
              <a:tblPr/>
              <a:tblGrid>
                <a:gridCol w="267762">
                  <a:extLst>
                    <a:ext uri="{9D8B030D-6E8A-4147-A177-3AD203B41FA5}">
                      <a16:colId xmlns:a16="http://schemas.microsoft.com/office/drawing/2014/main" val="3639162846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2257573518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3804789250"/>
                    </a:ext>
                  </a:extLst>
                </a:gridCol>
                <a:gridCol w="3020345">
                  <a:extLst>
                    <a:ext uri="{9D8B030D-6E8A-4147-A177-3AD203B41FA5}">
                      <a16:colId xmlns:a16="http://schemas.microsoft.com/office/drawing/2014/main" val="3139417788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3414780731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3321392410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2105573556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595790317"/>
                    </a:ext>
                  </a:extLst>
                </a:gridCol>
                <a:gridCol w="653337">
                  <a:extLst>
                    <a:ext uri="{9D8B030D-6E8A-4147-A177-3AD203B41FA5}">
                      <a16:colId xmlns:a16="http://schemas.microsoft.com/office/drawing/2014/main" val="465749886"/>
                    </a:ext>
                  </a:extLst>
                </a:gridCol>
                <a:gridCol w="642627">
                  <a:extLst>
                    <a:ext uri="{9D8B030D-6E8A-4147-A177-3AD203B41FA5}">
                      <a16:colId xmlns:a16="http://schemas.microsoft.com/office/drawing/2014/main" val="38079202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87209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37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76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268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61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671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278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7231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450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04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82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567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15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81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146.177.593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64.030.264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25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53.227.014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48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47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6.373.855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75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541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364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27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1F5BB6E-AD39-471F-8C4F-F014CCD42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26692"/>
              </p:ext>
            </p:extLst>
          </p:nvPr>
        </p:nvGraphicFramePr>
        <p:xfrm>
          <a:off x="479024" y="1835112"/>
          <a:ext cx="8032391" cy="2204261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3831502602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550739506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528379457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3000715454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34983835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531333863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134927980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302971589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482239386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27599008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27472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566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89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2.352.687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79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74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105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314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168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26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31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41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46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867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580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280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1242" y="1403750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C30FA69-DB7E-4A59-983D-7B95C33B8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430917"/>
              </p:ext>
            </p:extLst>
          </p:nvPr>
        </p:nvGraphicFramePr>
        <p:xfrm>
          <a:off x="466601" y="1772816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3868843280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1698257943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3615793815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2697960934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1742310249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1051889021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3051708332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3967243881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22675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20254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11.687.865.633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11.665.609.453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-22.256.180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4.414.979.951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7304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677.015.981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664.178.103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-12.837.878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271.098.907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8451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129.032.617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136.763.787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7.731.170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26.571.462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3459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22.064.846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1.587.245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6.050.838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3442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9.811.453.659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9.744.837.371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-66.616.288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3.750.280.842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1261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81.464.259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97154,8%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97154,8%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56735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784.333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936.422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11947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13.628.554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9.823.397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-3.805.157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73964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71429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94.032.256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86.227.260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-7.804.996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7.436.025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38918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290.066.748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-26.781.835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91.033.231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6691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148.580.260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234.294.266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85.714.006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140.648.519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701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437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79056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195DF3C-3C89-417E-BE45-DAC116861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03410"/>
              </p:ext>
            </p:extLst>
          </p:nvPr>
        </p:nvGraphicFramePr>
        <p:xfrm>
          <a:off x="525849" y="1728237"/>
          <a:ext cx="7805471" cy="4351338"/>
        </p:xfrm>
        <a:graphic>
          <a:graphicData uri="http://schemas.openxmlformats.org/drawingml/2006/table">
            <a:tbl>
              <a:tblPr/>
              <a:tblGrid>
                <a:gridCol w="270648">
                  <a:extLst>
                    <a:ext uri="{9D8B030D-6E8A-4147-A177-3AD203B41FA5}">
                      <a16:colId xmlns:a16="http://schemas.microsoft.com/office/drawing/2014/main" val="2542416364"/>
                    </a:ext>
                  </a:extLst>
                </a:gridCol>
                <a:gridCol w="270648">
                  <a:extLst>
                    <a:ext uri="{9D8B030D-6E8A-4147-A177-3AD203B41FA5}">
                      <a16:colId xmlns:a16="http://schemas.microsoft.com/office/drawing/2014/main" val="3543594757"/>
                    </a:ext>
                  </a:extLst>
                </a:gridCol>
                <a:gridCol w="3052901">
                  <a:extLst>
                    <a:ext uri="{9D8B030D-6E8A-4147-A177-3AD203B41FA5}">
                      <a16:colId xmlns:a16="http://schemas.microsoft.com/office/drawing/2014/main" val="2705793439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590403674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3232226689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3974231005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2284938813"/>
                    </a:ext>
                  </a:extLst>
                </a:gridCol>
                <a:gridCol w="660380">
                  <a:extLst>
                    <a:ext uri="{9D8B030D-6E8A-4147-A177-3AD203B41FA5}">
                      <a16:colId xmlns:a16="http://schemas.microsoft.com/office/drawing/2014/main" val="655729282"/>
                    </a:ext>
                  </a:extLst>
                </a:gridCol>
                <a:gridCol w="649554">
                  <a:extLst>
                    <a:ext uri="{9D8B030D-6E8A-4147-A177-3AD203B41FA5}">
                      <a16:colId xmlns:a16="http://schemas.microsoft.com/office/drawing/2014/main" val="3215416764"/>
                    </a:ext>
                  </a:extLst>
                </a:gridCol>
              </a:tblGrid>
              <a:tr h="125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37672"/>
                  </a:ext>
                </a:extLst>
              </a:tr>
              <a:tr h="3841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519791"/>
                  </a:ext>
                </a:extLst>
              </a:tr>
              <a:tr h="1646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6.578.189.967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6.563.569.541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-14.620.426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2.712.788.867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57161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126.841.261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-7.102.217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65.608.859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55969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875152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54.157.537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86.461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8.213.885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58197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26.893.965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-341.238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1.999.975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988081"/>
                  </a:ext>
                </a:extLst>
              </a:tr>
              <a:tr h="227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y Supervisión de Establecimientos Educacionales Subvencionados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24924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58.633.513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-1.306.555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33.534.592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80227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43111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6.292.624.984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-5.905.516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2.597.704.363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548779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4.418.281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-51.361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5.727.193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128,1%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129,6%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74790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Superior Pública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7828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52971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Educación Superior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84733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31.752.859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-831.955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12.329.819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348414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43.486.912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142.721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8.599.925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47462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350.584.509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-11.609.010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131.018.088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67792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Investigación Científica y Tecnológica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296039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1.099.105.723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1.128.890.414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29.784.691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404.571.929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15481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727.093.078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21.989.998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271.141.361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86800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33.690.048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-5.930.749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8.219.895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94147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368.107.288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13.725.442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125.210.673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658398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639.110.070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634.814.489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-4.295.581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223.696.828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0947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614.286.813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-6.758.714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218.106.302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31334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20.527.676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2.463.133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5.590.526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35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72FE4D6-E78C-40AC-A10F-3DB15AA16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73573"/>
              </p:ext>
            </p:extLst>
          </p:nvPr>
        </p:nvGraphicFramePr>
        <p:xfrm>
          <a:off x="474970" y="1797510"/>
          <a:ext cx="7856383" cy="4353285"/>
        </p:xfrm>
        <a:graphic>
          <a:graphicData uri="http://schemas.openxmlformats.org/drawingml/2006/table">
            <a:tbl>
              <a:tblPr/>
              <a:tblGrid>
                <a:gridCol w="272413">
                  <a:extLst>
                    <a:ext uri="{9D8B030D-6E8A-4147-A177-3AD203B41FA5}">
                      <a16:colId xmlns:a16="http://schemas.microsoft.com/office/drawing/2014/main" val="2390464848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1638320051"/>
                    </a:ext>
                  </a:extLst>
                </a:gridCol>
                <a:gridCol w="3072815">
                  <a:extLst>
                    <a:ext uri="{9D8B030D-6E8A-4147-A177-3AD203B41FA5}">
                      <a16:colId xmlns:a16="http://schemas.microsoft.com/office/drawing/2014/main" val="236255035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3937490797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732940438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2532857454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468824155"/>
                    </a:ext>
                  </a:extLst>
                </a:gridCol>
                <a:gridCol w="664687">
                  <a:extLst>
                    <a:ext uri="{9D8B030D-6E8A-4147-A177-3AD203B41FA5}">
                      <a16:colId xmlns:a16="http://schemas.microsoft.com/office/drawing/2014/main" val="831893334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424229096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89066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5289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682.509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-24.879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210.679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820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800.843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1150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406.582.778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-10.413.468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40.938.617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16140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2.168.024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57077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399.603.316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-9.781.029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38.666.292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5044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104.301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5141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66.467.975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1.260.914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25.013.033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5761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3.280.338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-35.668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1.175.482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7863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63.187.637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1.296.582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23.837.551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5645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44.414.888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-192.284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15.286.978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0716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2.448.283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-129.919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909.994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1800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41.966.605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-62.365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14.376.984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38165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46.345.122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2.095.285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17.907.155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1191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2.452.849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-81.454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888.572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6822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43.892.273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2.176.739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17.018.583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45090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39.203.746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-476.394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13.098.000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243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879.653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3279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36.307.483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-321.173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12.218.347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59240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58.248.653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-1.130.791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21.013.557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0323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2.898.488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-172.351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885.296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51765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55.350.165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-958.440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20.128.261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8007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39.141.769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-638.159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13.073.199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4512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726.387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37658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36.690.220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-482.510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12.346.812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625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5394D61-D325-4080-9B4F-106BB3C10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92772"/>
              </p:ext>
            </p:extLst>
          </p:nvPr>
        </p:nvGraphicFramePr>
        <p:xfrm>
          <a:off x="460034" y="1818130"/>
          <a:ext cx="7886698" cy="3314377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2198321714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1547737312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3803196497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14595855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228692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563688870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789149584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2012258496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3264447012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466886"/>
                  </a:ext>
                </a:extLst>
              </a:tr>
              <a:tr h="393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76746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55.887.780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-1.208.926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19.180.608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6557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3.342.138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-254.131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860.682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7796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52.545.642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-954.795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18.319.926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38325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1950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526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3544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53460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1769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6026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788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6499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5855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8088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2126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39153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957.543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68408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957.543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12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7047</TotalTime>
  <Words>16199</Words>
  <Application>Microsoft Office PowerPoint</Application>
  <PresentationFormat>Presentación en pantalla (4:3)</PresentationFormat>
  <Paragraphs>9169</Paragraphs>
  <Slides>56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MAYO DE 2020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MAYO DE 2020  PARTIDA 09 MINISTERIO DE EDUCACIÓN</vt:lpstr>
      <vt:lpstr>EJECUCIÓN ACUMULADA DE GASTOS A MAYO DE 2020  PARTIDA 09 RESUMEN POR CAPÍTULOS</vt:lpstr>
      <vt:lpstr>EJECUCIÓN ACUMULADA DE GASTOS A MAYO DE 2020  PARTIDA 09 RESUMEN POR CAPÍTULOS</vt:lpstr>
      <vt:lpstr>EJECUCIÓN ACUMULADA DE GASTOS A MAYO DE 2020  PARTIDA 09 RESUMEN POR CAPÍTULOS</vt:lpstr>
      <vt:lpstr>EJECUCIÓN ACUMULADA DE GASTOS A MAYO DE 2020  PARTIDA 09. CAPÍTULO 01. PROGRAMA 01:  SUBSECRETARÍA DE EDUCACIÓN</vt:lpstr>
      <vt:lpstr>EJECUCIÓN ACUMULADA DE GASTOS A MAYO DE 2020  PARTIDA 09. CAPÍTULO 01. PROGRAMA 01:  SUBSECRETARÍA DE EDUCACIÓN</vt:lpstr>
      <vt:lpstr>EJECUCIÓN ACUMULADA DE GASTOS A MAYO DE 2020  PARTIDA 09. CAPÍTULO 01. PROGRAMA 03:  MEJORAMIENTO DE LA CALIDAD DE LA EDUCACIÓN</vt:lpstr>
      <vt:lpstr>EJECUCIÓN ACUMULADA DE GASTOS A MAYO DE 2020  PARTIDA 09. CAPÍTULO 01. PROGRAMA 04: DESARROLLO PROFESIONAL DOCENTE Y DIRECTIVO</vt:lpstr>
      <vt:lpstr>EJECUCIÓN ACUMULADA DE GASTOS A MAYO DE 2020  PARTIDA 09. CAPÍTULO 01. PROGRAMA 11: RECURSOS EDUCATIVOS</vt:lpstr>
      <vt:lpstr>EJECUCIÓN ACUMULADA DE GASTOS A MAYO DE 2020  PARTIDA 09. CAPÍTULO 01. PROGRAMA 20: SUBVENCIONES A LOS ESTABLECIMIENTOS EDUCACIONALES</vt:lpstr>
      <vt:lpstr>EJECUCIÓN ACUMULADA DE GASTOS A MAYO DE 2020  PARTIDA 09. CAPÍTULO 01. PROGRAMA 20: SUBVENCIONES A LOS ESTABLECIMIENTOS EDUCACIONALES</vt:lpstr>
      <vt:lpstr>EJECUCIÓN ACUMULADA DE GASTOS A MAYO DE 2020  PARTIDA 09. CAPÍTULO 01. PROGRAMA 21: GESTIÓN DE SUBVENCIONES A ESTABLECIMIENTOS EDUCACIONALES</vt:lpstr>
      <vt:lpstr>EJECUCIÓN ACUMULADA DE GASTOS A MAYO DE 2020  PARTIDA 09. CAPÍTULO 02. PROGRAMA 01: SUPERINTENDENCIA DE EDUCACIÓN</vt:lpstr>
      <vt:lpstr>EJECUCIÓN ACUMULADA DE GASTOS A MAYO DE 2020  PARTIDA 09. CAPÍTULO 03. PROGRAMA 01: AGENCIA DE CALIDAD DE LA EDUCACIÓN</vt:lpstr>
      <vt:lpstr>EJECUCIÓN ACUMULADA DE GASTOS A MAYO DE 2020  PARTIDA 09. CAPÍTULO 04. PROGRAMA 01: SUBSECRETARÍA DE EDUCACIÓN PARVULARIA</vt:lpstr>
      <vt:lpstr>EJECUCIÓN ACUMULADA DE GASTOS A MAYO DE 2020  PARTIDA 09. CAPÍTULO 09. PROGRAMA 01: JUNTA NACIONAL DE AUXILIO ESCOLAR Y BECAS</vt:lpstr>
      <vt:lpstr>EJECUCIÓN ACUMULADA DE GASTOS A MAYO DE 2020  PARTIDA 09. CAPÍTULO 09. PROGRAMA 01: JUNTA NACIONAL DE AUXILIO ESCOLAR Y BECAS</vt:lpstr>
      <vt:lpstr>EJECUCIÓN ACUMULADA DE GASTOS A MAYO DE 2020  PARTIDA 09. CAPÍTULO 09. PROGRAMA 02: SALUD ESCOLAR</vt:lpstr>
      <vt:lpstr>EJECUCIÓN ACUMULADA DE GASTOS A MAYO DE 2020  PARTIDA 09. CAPÍTULO 09. PROGRAMA 03: BECAS Y ASISTENCIALIDAD ESTUDIANTIL</vt:lpstr>
      <vt:lpstr>EJECUCIÓN ACUMULADA DE GASTOS A MAYO DE 2020  PARTIDA 09. CAPÍTULO 09. PROGRAMA 03: BECAS Y ASISTENCIALIDAD ESTUDIANTIL</vt:lpstr>
      <vt:lpstr>EJECUCIÓN ACUMULADA DE GASTOS A MAYO DE 2020  PARTIDA 09. CAPÍTULO 11. PROGRAMA 01: JUNTA NACIONAL DE JARDINES INFANTILES</vt:lpstr>
      <vt:lpstr>EJECUCIÓN ACUMULADA DE GASTOS A MAYO DE 2020  PARTIDA 09. CAPÍTULO 11. PROGRAMA 01: JUNTA NACIONAL DE JARDINES INFANTILES</vt:lpstr>
      <vt:lpstr>EJECUCIÓN ACUMULADA DE GASTOS A MAYO DE 2020  PARTIDA 09. CAPÍTULO 11. PROGRAMA 02: PROGRAMAS ALTERNATIVOS DE ENSEÑANZA PRE-ESCOLAR</vt:lpstr>
      <vt:lpstr>EJECUCIÓN ACUMULADA DE GASTOS A MAYO DE 2020  PARTIDA 09. CAPÍTULO 13. PROGRAMA 01: CONSEJO DE RECTORES</vt:lpstr>
      <vt:lpstr>EJECUCIÓN ACUMULADA DE GASTOS A MAYO DE 2020  PARTIDA 09. CAPÍTULO 15. PROGRAMA 01: CONSEJO NACIONAL DE EDUCACIÓN</vt:lpstr>
      <vt:lpstr>EJECUCIÓN ACUMULADA DE GASTOS A MAYO DE 2020  PARTIDA 09. CAPÍTULO 17. PROGRAMA 01: DIRECCIÓN DE EDUCACIÓN PÚBLICA</vt:lpstr>
      <vt:lpstr>EJECUCIÓN ACUMULADA DE GASTOS A MAYO DE 2020  PARTIDA 09. CAPÍTULO 17. PROGRAMA 02: FORTALECIMIENTO DE LA EDUCACIÓN ESCOLAR PÚBLICA</vt:lpstr>
      <vt:lpstr>EJECUCIÓN ACUMULADA DE GASTOS A MAYO DE 2020  PARTIDA 09. CAPÍTULO 17. PROGRAMA 03: APOYO A LA IMPLEMENTACIÓN DE LOS SERVICIOS LOCALES DE EDUCACIÓN</vt:lpstr>
      <vt:lpstr>EJECUCIÓN ACUMULADA DE GASTOS A MAYO DE 2020  PARTIDA 09. CAPÍTULO 18. PROGRAMA 01: SERVICIO LOCAL DE EDUCACIÓN BARRANCAS, GASTOS ADMINISTRATIVOS</vt:lpstr>
      <vt:lpstr>EJECUCIÓN ACUMULADA DE GASTOS A MAYO DE 2020  PARTIDA 09. CAPÍTULO 18. PROGRAMA 02: SERVICIO LOCAL DE EDUCACIÓN BARRANCAS, SERVICIO EDUCATIVO</vt:lpstr>
      <vt:lpstr>EJECUCIÓN ACUMULADA DE GASTOS A MAYO DE 2020  PARTIDA 09. CAPÍTULO 19. PROGRAMA 01: SERVICIO LOCAL DE EDUCACIÓN PUERTO CORDILLERA, GASTOS ADMINISTRATIVOS</vt:lpstr>
      <vt:lpstr>EJECUCIÓN ACUMULADA DE GASTOS A MAYO DE 2020  PARTIDA 09. CAPÍTULO 19. PROGRAMA 02: SERVICIO LOCAL DE EDUCACIÓN PUERTO CORDILLERA, SERVICIO EDUCATIVO</vt:lpstr>
      <vt:lpstr>EJECUCIÓN ACUMULADA DE GASTOS A MAYO DE 2020  PARTIDA 09. CAPÍTULO 21. PROGRAMA 01: SERVICIO LOCAL DE EDUCACIÓN HUASCO, GASTOS ADMINISTRATIVOS</vt:lpstr>
      <vt:lpstr>EJECUCIÓN ACUMULADA DE GASTOS A MAYO DE 2020  PARTIDA 09. CAPÍTULO 21. PROGRAMA 02: SERVICIO LOCAL DE EDUCACIÓN HUASCO, SERVICIO EDUCATIVO</vt:lpstr>
      <vt:lpstr>EJECUCIÓN ACUMULADA DE GASTOS A MAYO DE 2020  PARTIDA 09. CAPÍTULO 22. PROGRAMA 01: SERVICIO LOCAL DE EDUCACIÓN COSTA ARAUCANÍA, GASTOS ADMINISTRATIVOS</vt:lpstr>
      <vt:lpstr>EJECUCIÓN ACUMULADA DE GASTOS A MAYO DE 2020  PARTIDA 09. CAPÍTULO 22. PROGRAMA 02: SERVICIO LOCAL DE EDUCACIÓN COSTA ARAUCANÍA, SERVICIO EDUCATIVO</vt:lpstr>
      <vt:lpstr>EJECUCIÓN ACUMULADA DE GASTOS A MAYO DE 2020  PARTIDA 09. CAPÍTULO 23. PROGRAMA 01: SERVICIO LOCAL DE EDUCACIÓN CHINCHORRO, GASTOS ADMINISTRATIVOS</vt:lpstr>
      <vt:lpstr>EJECUCIÓN ACUMULADA DE GASTOS A MAYO DE 2020  PARTIDA 09. CAPÍTULO 23. PROGRAMA 02: SERVICIO LOCAL DE EDUCACIÓN CHINCHORRO, SERVICIO EDUCATIVO</vt:lpstr>
      <vt:lpstr>EJECUCIÓN ACUMULADA DE GASTOS A MAYO DE 2020  PARTIDA 09. CAPÍTULO 24. PROGRAMA 01: GABRIELA MISTRAL, GASTOS ADMINISTRATIVOS</vt:lpstr>
      <vt:lpstr>EJECUCIÓN ACUMULADA DE GASTOS A MAYO DE 2020  PARTIDA 09. CAPÍTULO 24. PROGRAMA 02: GABRIELA MISTRAL, SERVICIO EDUCATIVO</vt:lpstr>
      <vt:lpstr>EJECUCIÓN ACUMULADA DE GASTOS A MAYO DE 2020  PARTIDA 09. CAPÍTULO 25. PROGRAMA 01: SERVICIO LOCAL DE EDUCACIÓN ANDALÍEN SUR, GASTOS ADMINISTRATIVOS</vt:lpstr>
      <vt:lpstr>EJECUCIÓN ACUMULADA DE GASTOS A MAYO DE 2020  PARTIDA 09. CAPÍTULO 25. PROGRAMA 02: SERVICIO LOCAL DE EDUCACIÓN ANDALÍEN SUR, SERVICIO EDUCATIVO</vt:lpstr>
      <vt:lpstr>EJECUCIÓN ACUMULADA DE GASTOS A MAYO DE 2020  PARTIDA 09. CAPÍTULO 26. PROGRAMA 01: SERVICIO LOCAL DE EDUCACIÓN ATACAMA, GASTOS ADMINISTRATIVOS</vt:lpstr>
      <vt:lpstr>EJECUCIÓN ACUMULADA DE GASTOS A MAYO DE 2020  PARTIDA 09. CAPÍTULO 26. PROGRAMA 01: SERVICIO LOCAL DE EDUCACIÓN VALPARAÍSO, GASTOS ADMINISTRATIVOS</vt:lpstr>
      <vt:lpstr>EJECUCIÓN ACUMULADA DE GASTOS A MAYO DE 2020  PARTIDA 09. CAPÍTULO 26. PROGRAMA 01: SERVICIO LOCAL DE EDUCACIÓN COLCHAGUA, GASTOS ADMINISTRATIVOS</vt:lpstr>
      <vt:lpstr>EJECUCIÓN ACUMULADA DE GASTOS A MAYO DE 2020  PARTIDA 09. CAPÍTULO 26. PROGRAMA 01: SERVICIO LOCAL DE EDUCACIÓN LLANQUIHUE, GASTOS ADMINISTRATIVOS</vt:lpstr>
      <vt:lpstr>EJECUCIÓN ACUMULADA DE GASTOS A MAYO DE 2020  PARTIDA 09. CAPÍTULO 90. PROGRAMA 01: SUBSECRETARÍA DE EDUCACIÓN SUPERIOR</vt:lpstr>
      <vt:lpstr>EJECUCIÓN ACUMULADA DE GASTOS A MAYO DE 2020  PARTIDA 09. CAPÍTULO 90. PROGRAMA 02: FORTALECIMIENTO DE LA EDUCACIÓN SUPERIOR PÚBLICA</vt:lpstr>
      <vt:lpstr>EJECUCIÓN ACUMULADA DE GASTOS A MAYO DE 2020  PARTIDA 09. CAPÍTULO 90. PROGRAMA 03: EDUCACIÓN SUPERIOR</vt:lpstr>
      <vt:lpstr>EJECUCIÓN ACUMULADA DE GASTOS A MAYO DE 2020  PARTIDA 09. CAPÍTULO 90. PROGRAMA 03: EDUCACIÓN SUPERIOR</vt:lpstr>
      <vt:lpstr>EJECUCIÓN ACUMULADA DE GASTOS A MAYO DE 2020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435</cp:revision>
  <cp:lastPrinted>2018-08-03T21:42:16Z</cp:lastPrinted>
  <dcterms:created xsi:type="dcterms:W3CDTF">2016-06-23T13:38:47Z</dcterms:created>
  <dcterms:modified xsi:type="dcterms:W3CDTF">2020-07-10T15:54:20Z</dcterms:modified>
</cp:coreProperties>
</file>