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306" r:id="rId4"/>
    <p:sldId id="305" r:id="rId5"/>
    <p:sldId id="301" r:id="rId6"/>
    <p:sldId id="264" r:id="rId7"/>
    <p:sldId id="263" r:id="rId8"/>
    <p:sldId id="265" r:id="rId9"/>
    <p:sldId id="304" r:id="rId10"/>
    <p:sldId id="269" r:id="rId11"/>
    <p:sldId id="271" r:id="rId12"/>
    <p:sldId id="273" r:id="rId13"/>
    <p:sldId id="274" r:id="rId14"/>
    <p:sldId id="275" r:id="rId15"/>
    <p:sldId id="276" r:id="rId16"/>
    <p:sldId id="278" r:id="rId17"/>
    <p:sldId id="272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7" r:id="rId31"/>
    <p:sldId id="303" r:id="rId32"/>
    <p:sldId id="307" r:id="rId33"/>
    <p:sldId id="295" r:id="rId34"/>
    <p:sldId id="296" r:id="rId3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1" autoAdjust="0"/>
    <p:restoredTop sz="94660"/>
  </p:normalViewPr>
  <p:slideViewPr>
    <p:cSldViewPr>
      <p:cViewPr varScale="1">
        <p:scale>
          <a:sx n="111" d="100"/>
          <a:sy n="111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488258274646362E-2"/>
          <c:y val="0.25148937683602562"/>
          <c:w val="0.97178815519347206"/>
          <c:h val="0.47384532218025599"/>
        </c:manualLayout>
      </c:layout>
      <c:pie3DChart>
        <c:varyColors val="1"/>
        <c:ser>
          <c:idx val="0"/>
          <c:order val="0"/>
          <c:tx>
            <c:strRef>
              <c:f>'Partida 05'!$D$61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BDC-4442-B016-B14CAA013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BDC-4442-B016-B14CAA013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BDC-4442-B016-B14CAA013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BDC-4442-B016-B14CAA0135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BDC-4442-B016-B14CAA0135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BDC-4442-B016-B14CAA0135C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05'!$C$62:$C$67</c:f>
              <c:strCache>
                <c:ptCount val="6"/>
                <c:pt idx="0">
                  <c:v>Gastos en Personal</c:v>
                </c:pt>
                <c:pt idx="1">
                  <c:v>Bienes y Servicios de Consumo</c:v>
                </c:pt>
                <c:pt idx="2">
                  <c:v>Transferencias Corrientes</c:v>
                </c:pt>
                <c:pt idx="3">
                  <c:v>Iniciativas de Inversión</c:v>
                </c:pt>
                <c:pt idx="4">
                  <c:v>Transferencias de Capital</c:v>
                </c:pt>
                <c:pt idx="5">
                  <c:v>Otros</c:v>
                </c:pt>
              </c:strCache>
            </c:strRef>
          </c:cat>
          <c:val>
            <c:numRef>
              <c:f>'Partida 05'!$D$62:$D$67</c:f>
              <c:numCache>
                <c:formatCode>#,##0</c:formatCode>
                <c:ptCount val="6"/>
                <c:pt idx="0">
                  <c:v>1406730279</c:v>
                </c:pt>
                <c:pt idx="1">
                  <c:v>287471313</c:v>
                </c:pt>
                <c:pt idx="2">
                  <c:v>330055551</c:v>
                </c:pt>
                <c:pt idx="3">
                  <c:v>713527960</c:v>
                </c:pt>
                <c:pt idx="4">
                  <c:v>696047583</c:v>
                </c:pt>
                <c:pt idx="5">
                  <c:v>171424338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DC-4442-B016-B14CAA0135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620743599103092E-2"/>
          <c:y val="0.86688859014574393"/>
          <c:w val="0.97600337209504462"/>
          <c:h val="0.11143119305208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50"/>
              <a:t>% de Ejecución Mensual 2018 - 2019 - 2020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Gores!$C$85</c:f>
              <c:strCache>
                <c:ptCount val="1"/>
                <c:pt idx="0">
                  <c:v>GASTOS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Gores!$D$85:$O$85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5.8439057577326446E-2</c:v>
                </c:pt>
                <c:pt idx="2">
                  <c:v>9.7967962404408207E-2</c:v>
                </c:pt>
                <c:pt idx="3">
                  <c:v>7.5487839934958847E-2</c:v>
                </c:pt>
                <c:pt idx="4">
                  <c:v>7.6859232044380998E-2</c:v>
                </c:pt>
                <c:pt idx="5">
                  <c:v>0.11731758829968826</c:v>
                </c:pt>
                <c:pt idx="6">
                  <c:v>4.8746270340210833E-2</c:v>
                </c:pt>
                <c:pt idx="7">
                  <c:v>6.8969166372524704E-2</c:v>
                </c:pt>
                <c:pt idx="8">
                  <c:v>6.4034134919452368E-2</c:v>
                </c:pt>
                <c:pt idx="9">
                  <c:v>7.0366688109170142E-2</c:v>
                </c:pt>
                <c:pt idx="10">
                  <c:v>8.5361833319407499E-2</c:v>
                </c:pt>
                <c:pt idx="11">
                  <c:v>0.19710643671272035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1-4470-A642-C5F7E8E3DBE3}"/>
            </c:ext>
          </c:extLst>
        </c:ser>
        <c:ser>
          <c:idx val="1"/>
          <c:order val="1"/>
          <c:tx>
            <c:strRef>
              <c:f>Gores!$C$84</c:f>
              <c:strCache>
                <c:ptCount val="1"/>
                <c:pt idx="0">
                  <c:v>GASTOS 2019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Gores!$D$84:$O$84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6.7076448439614411E-2</c:v>
                </c:pt>
                <c:pt idx="2">
                  <c:v>7.6444015922472769E-2</c:v>
                </c:pt>
                <c:pt idx="3">
                  <c:v>7.7243355575847189E-2</c:v>
                </c:pt>
                <c:pt idx="4">
                  <c:v>9.5434391578386402E-2</c:v>
                </c:pt>
                <c:pt idx="5">
                  <c:v>0.11035649017386326</c:v>
                </c:pt>
                <c:pt idx="6">
                  <c:v>5.9623182596562317E-2</c:v>
                </c:pt>
                <c:pt idx="7">
                  <c:v>8.0715679271625734E-2</c:v>
                </c:pt>
                <c:pt idx="8">
                  <c:v>0.11071268843205188</c:v>
                </c:pt>
                <c:pt idx="9">
                  <c:v>7.7663538504823534E-2</c:v>
                </c:pt>
                <c:pt idx="10">
                  <c:v>9.5228212534220313E-2</c:v>
                </c:pt>
                <c:pt idx="11">
                  <c:v>0.13543867142762447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1-4470-A642-C5F7E8E3DBE3}"/>
            </c:ext>
          </c:extLst>
        </c:ser>
        <c:ser>
          <c:idx val="0"/>
          <c:order val="2"/>
          <c:tx>
            <c:strRef>
              <c:f>Gores!$C$83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3877573142459517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C1-4470-A642-C5F7E8E3DBE3}"/>
                </c:ext>
              </c:extLst>
            </c:dLbl>
            <c:dLbl>
              <c:idx val="1"/>
              <c:layout>
                <c:manualLayout>
                  <c:x val="8.32654388547571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C1-4470-A642-C5F7E8E3DBE3}"/>
                </c:ext>
              </c:extLst>
            </c:dLbl>
            <c:dLbl>
              <c:idx val="2"/>
              <c:layout>
                <c:manualLayout>
                  <c:x val="1.1102058513967589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C1-4470-A642-C5F7E8E3DBE3}"/>
                </c:ext>
              </c:extLst>
            </c:dLbl>
            <c:dLbl>
              <c:idx val="3"/>
              <c:layout>
                <c:manualLayout>
                  <c:x val="8.32654388547565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C1-4470-A642-C5F7E8E3DBE3}"/>
                </c:ext>
              </c:extLst>
            </c:dLbl>
            <c:dLbl>
              <c:idx val="4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C1-4470-A642-C5F7E8E3DBE3}"/>
                </c:ext>
              </c:extLst>
            </c:dLbl>
            <c:dLbl>
              <c:idx val="5"/>
              <c:layout>
                <c:manualLayout>
                  <c:x val="1.11020585139675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C1-4470-A642-C5F7E8E3DBE3}"/>
                </c:ext>
              </c:extLst>
            </c:dLbl>
            <c:dLbl>
              <c:idx val="6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C1-4470-A642-C5F7E8E3DBE3}"/>
                </c:ext>
              </c:extLst>
            </c:dLbl>
            <c:dLbl>
              <c:idx val="7"/>
              <c:layout>
                <c:manualLayout>
                  <c:x val="1.94286023994432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C1-4470-A642-C5F7E8E3DBE3}"/>
                </c:ext>
              </c:extLst>
            </c:dLbl>
            <c:dLbl>
              <c:idx val="8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5C1-4470-A642-C5F7E8E3DBE3}"/>
                </c:ext>
              </c:extLst>
            </c:dLbl>
            <c:dLbl>
              <c:idx val="9"/>
              <c:layout>
                <c:manualLayout>
                  <c:x val="5.5510292569838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5C1-4470-A642-C5F7E8E3DBE3}"/>
                </c:ext>
              </c:extLst>
            </c:dLbl>
            <c:dLbl>
              <c:idx val="10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5C1-4470-A642-C5F7E8E3DB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Gores!$D$83:$H$83</c:f>
              <c:numCache>
                <c:formatCode>0.0%</c:formatCode>
                <c:ptCount val="5"/>
                <c:pt idx="0">
                  <c:v>3.9499157992557238E-2</c:v>
                </c:pt>
                <c:pt idx="1">
                  <c:v>5.2405228768189864E-2</c:v>
                </c:pt>
                <c:pt idx="2">
                  <c:v>8.6661280829566908E-2</c:v>
                </c:pt>
                <c:pt idx="3">
                  <c:v>8.570883109558837E-2</c:v>
                </c:pt>
                <c:pt idx="4">
                  <c:v>6.8243138427097935E-2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5C1-4470-A642-C5F7E8E3D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9987456"/>
        <c:axId val="209988992"/>
      </c:barChart>
      <c:catAx>
        <c:axId val="2099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09988992"/>
        <c:crosses val="autoZero"/>
        <c:auto val="0"/>
        <c:lblAlgn val="ctr"/>
        <c:lblOffset val="100"/>
        <c:noMultiLvlLbl val="0"/>
      </c:catAx>
      <c:valAx>
        <c:axId val="2099889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099874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'Partida 05'!$J$61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05'!$I$62:$I$72</c:f>
              <c:strCache>
                <c:ptCount val="11"/>
                <c:pt idx="0">
                  <c:v>Serv. Gob. Interior</c:v>
                </c:pt>
                <c:pt idx="1">
                  <c:v>ONEMI</c:v>
                </c:pt>
                <c:pt idx="2">
                  <c:v>SUBDERE</c:v>
                </c:pt>
                <c:pt idx="3">
                  <c:v>ANI</c:v>
                </c:pt>
                <c:pt idx="4">
                  <c:v>Subs. Prevención del Delito</c:v>
                </c:pt>
                <c:pt idx="5">
                  <c:v>SENDA</c:v>
                </c:pt>
                <c:pt idx="6">
                  <c:v>Subs. del Interior</c:v>
                </c:pt>
                <c:pt idx="7">
                  <c:v>Carabineros</c:v>
                </c:pt>
                <c:pt idx="8">
                  <c:v>HOSCAR</c:v>
                </c:pt>
                <c:pt idx="9">
                  <c:v>PDI</c:v>
                </c:pt>
                <c:pt idx="10">
                  <c:v>GORES</c:v>
                </c:pt>
              </c:strCache>
            </c:strRef>
          </c:cat>
          <c:val>
            <c:numRef>
              <c:f>'Partida 05'!$J$62:$J$72</c:f>
              <c:numCache>
                <c:formatCode>#,##0</c:formatCode>
                <c:ptCount val="11"/>
                <c:pt idx="0">
                  <c:v>75543028000</c:v>
                </c:pt>
                <c:pt idx="1">
                  <c:v>16660147000</c:v>
                </c:pt>
                <c:pt idx="2">
                  <c:v>642714199000</c:v>
                </c:pt>
                <c:pt idx="3">
                  <c:v>7065223000</c:v>
                </c:pt>
                <c:pt idx="4">
                  <c:v>45145948000</c:v>
                </c:pt>
                <c:pt idx="5">
                  <c:v>72510114000</c:v>
                </c:pt>
                <c:pt idx="6">
                  <c:v>100992063000</c:v>
                </c:pt>
                <c:pt idx="7">
                  <c:v>1181555677000</c:v>
                </c:pt>
                <c:pt idx="8">
                  <c:v>31595756000</c:v>
                </c:pt>
                <c:pt idx="9">
                  <c:v>354753508000</c:v>
                </c:pt>
                <c:pt idx="10">
                  <c:v>1258155603000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F-4A0A-9C2A-3B356460BC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7009280"/>
        <c:axId val="207020416"/>
      </c:barChart>
      <c:catAx>
        <c:axId val="2070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20416"/>
        <c:crosses val="autoZero"/>
        <c:auto val="1"/>
        <c:lblAlgn val="ctr"/>
        <c:lblOffset val="100"/>
        <c:noMultiLvlLbl val="0"/>
      </c:catAx>
      <c:valAx>
        <c:axId val="2070204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700928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2018 - 2019 - 2020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05'!$C$22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05'!$D$22:$O$22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0.14558226812759609</c:v>
                </c:pt>
                <c:pt idx="2">
                  <c:v>0.22873401668672341</c:v>
                </c:pt>
                <c:pt idx="3">
                  <c:v>0.29676091191513121</c:v>
                </c:pt>
                <c:pt idx="4">
                  <c:v>0.37521359917218244</c:v>
                </c:pt>
                <c:pt idx="5">
                  <c:v>0.46371436749114986</c:v>
                </c:pt>
                <c:pt idx="6">
                  <c:v>0.53029825693349575</c:v>
                </c:pt>
                <c:pt idx="7">
                  <c:v>0.60068255158067652</c:v>
                </c:pt>
                <c:pt idx="8">
                  <c:v>0.67825207098994311</c:v>
                </c:pt>
                <c:pt idx="9">
                  <c:v>0.75615756850066584</c:v>
                </c:pt>
                <c:pt idx="10">
                  <c:v>0.83328169802683605</c:v>
                </c:pt>
                <c:pt idx="11">
                  <c:v>0.97435414143681764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9B-44BF-B224-D703C22BA943}"/>
            </c:ext>
          </c:extLst>
        </c:ser>
        <c:ser>
          <c:idx val="0"/>
          <c:order val="1"/>
          <c:tx>
            <c:strRef>
              <c:f>'Partida 05'!$C$23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05'!$D$23:$O$23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0.13013362025538205</c:v>
                </c:pt>
                <c:pt idx="2">
                  <c:v>0.22737184355080195</c:v>
                </c:pt>
                <c:pt idx="3">
                  <c:v>0.30053049199243098</c:v>
                </c:pt>
                <c:pt idx="4">
                  <c:v>0.3809045456943288</c:v>
                </c:pt>
                <c:pt idx="5">
                  <c:v>0.46512786602560585</c:v>
                </c:pt>
                <c:pt idx="6">
                  <c:v>0.531881957844905</c:v>
                </c:pt>
                <c:pt idx="7">
                  <c:v>0.60825957606018488</c:v>
                </c:pt>
                <c:pt idx="8">
                  <c:v>0.69020346235683694</c:v>
                </c:pt>
                <c:pt idx="9">
                  <c:v>0.77864116482058665</c:v>
                </c:pt>
                <c:pt idx="10">
                  <c:v>0.85708333424642025</c:v>
                </c:pt>
                <c:pt idx="11">
                  <c:v>0.97363506386670362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9B-44BF-B224-D703C22BA943}"/>
            </c:ext>
          </c:extLst>
        </c:ser>
        <c:ser>
          <c:idx val="1"/>
          <c:order val="2"/>
          <c:tx>
            <c:strRef>
              <c:f>'Partida 05'!$C$24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9443460463651748E-2"/>
                  <c:y val="3.2619917850280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9B-44BF-B224-D703C22BA943}"/>
                </c:ext>
              </c:extLst>
            </c:dLbl>
            <c:dLbl>
              <c:idx val="1"/>
              <c:layout>
                <c:manualLayout>
                  <c:x val="0"/>
                  <c:y val="2.176870437356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9B-44BF-B224-D703C22BA943}"/>
                </c:ext>
              </c:extLst>
            </c:dLbl>
            <c:dLbl>
              <c:idx val="2"/>
              <c:layout>
                <c:manualLayout>
                  <c:x val="-1.3212217868432319E-2"/>
                  <c:y val="3.990929135153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9B-44BF-B224-D703C22BA943}"/>
                </c:ext>
              </c:extLst>
            </c:dLbl>
            <c:dLbl>
              <c:idx val="3"/>
              <c:layout>
                <c:manualLayout>
                  <c:x val="-1.7616290491243091E-2"/>
                  <c:y val="4.353740874713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9B-44BF-B224-D703C22BA943}"/>
                </c:ext>
              </c:extLst>
            </c:dLbl>
            <c:dLbl>
              <c:idx val="4"/>
              <c:layout>
                <c:manualLayout>
                  <c:x val="-1.9818326802648476E-2"/>
                  <c:y val="4.3537408747133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9B-44BF-B224-D703C22BA943}"/>
                </c:ext>
              </c:extLst>
            </c:dLbl>
            <c:dLbl>
              <c:idx val="5"/>
              <c:layout>
                <c:manualLayout>
                  <c:x val="0"/>
                  <c:y val="2.176870437356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9B-44BF-B224-D703C22BA943}"/>
                </c:ext>
              </c:extLst>
            </c:dLbl>
            <c:dLbl>
              <c:idx val="6"/>
              <c:layout>
                <c:manualLayout>
                  <c:x val="-1.7616290491243091E-2"/>
                  <c:y val="2.9024939164755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9B-44BF-B224-D703C22BA943}"/>
                </c:ext>
              </c:extLst>
            </c:dLbl>
            <c:dLbl>
              <c:idx val="7"/>
              <c:layout>
                <c:manualLayout>
                  <c:x val="-2.422239942545933E-2"/>
                  <c:y val="3.265305656035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9B-44BF-B224-D703C22BA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05'!$D$24:$H$24</c:f>
              <c:numCache>
                <c:formatCode>0.0%</c:formatCode>
                <c:ptCount val="5"/>
                <c:pt idx="0">
                  <c:v>6.3709680189503182E-2</c:v>
                </c:pt>
                <c:pt idx="1">
                  <c:v>0.12040572949883624</c:v>
                </c:pt>
                <c:pt idx="2">
                  <c:v>0.21750531622378874</c:v>
                </c:pt>
                <c:pt idx="3">
                  <c:v>0.3128455584727754</c:v>
                </c:pt>
                <c:pt idx="4">
                  <c:v>0.41579910056894237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D9B-44BF-B224-D703C22BA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64448"/>
        <c:axId val="207066240"/>
      </c:lineChart>
      <c:catAx>
        <c:axId val="2070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6240"/>
        <c:crosses val="autoZero"/>
        <c:auto val="1"/>
        <c:lblAlgn val="ctr"/>
        <c:lblOffset val="100"/>
        <c:noMultiLvlLbl val="0"/>
      </c:catAx>
      <c:valAx>
        <c:axId val="2070662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44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819097341968788E-2"/>
          <c:y val="0.86122365258290534"/>
          <c:w val="0.94575552299316035"/>
          <c:h val="0.11700764304352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05'!$C$28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05'!$D$28:$O$28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7.787865817884658E-2</c:v>
                </c:pt>
                <c:pt idx="2">
                  <c:v>8.4609214959838239E-2</c:v>
                </c:pt>
                <c:pt idx="3">
                  <c:v>6.8645557984620034E-2</c:v>
                </c:pt>
                <c:pt idx="4">
                  <c:v>7.9563605614239863E-2</c:v>
                </c:pt>
                <c:pt idx="5">
                  <c:v>8.8579415658615643E-2</c:v>
                </c:pt>
                <c:pt idx="6">
                  <c:v>6.4702703671925405E-2</c:v>
                </c:pt>
                <c:pt idx="7">
                  <c:v>7.04104140123607E-2</c:v>
                </c:pt>
                <c:pt idx="8">
                  <c:v>7.7608417722304507E-2</c:v>
                </c:pt>
                <c:pt idx="9">
                  <c:v>7.8347874315037799E-2</c:v>
                </c:pt>
                <c:pt idx="10">
                  <c:v>7.9298421350696716E-2</c:v>
                </c:pt>
                <c:pt idx="11">
                  <c:v>0.15194698534571929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D-46A0-8B05-70FF2B781A56}"/>
            </c:ext>
          </c:extLst>
        </c:ser>
        <c:ser>
          <c:idx val="0"/>
          <c:order val="1"/>
          <c:tx>
            <c:strRef>
              <c:f>'Partida 05'!$C$29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05'!$D$29:$O$29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6.8866152974273218E-2</c:v>
                </c:pt>
                <c:pt idx="2">
                  <c:v>9.7816879143194937E-2</c:v>
                </c:pt>
                <c:pt idx="3">
                  <c:v>7.3170836477018136E-2</c:v>
                </c:pt>
                <c:pt idx="4">
                  <c:v>8.1083012811088512E-2</c:v>
                </c:pt>
                <c:pt idx="5">
                  <c:v>8.6307891488960273E-2</c:v>
                </c:pt>
                <c:pt idx="6">
                  <c:v>7.2784979893448856E-2</c:v>
                </c:pt>
                <c:pt idx="7">
                  <c:v>7.7695749987199303E-2</c:v>
                </c:pt>
                <c:pt idx="8">
                  <c:v>8.7027859660061352E-2</c:v>
                </c:pt>
                <c:pt idx="9">
                  <c:v>8.8437702463749671E-2</c:v>
                </c:pt>
                <c:pt idx="10">
                  <c:v>8.4301818275213686E-2</c:v>
                </c:pt>
                <c:pt idx="11">
                  <c:v>0.13440596550012487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D-46A0-8B05-70FF2B781A56}"/>
            </c:ext>
          </c:extLst>
        </c:ser>
        <c:ser>
          <c:idx val="1"/>
          <c:order val="2"/>
          <c:tx>
            <c:strRef>
              <c:f>'Partida 05'!$C$30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9D-46A0-8B05-70FF2B781A56}"/>
                </c:ext>
              </c:extLst>
            </c:dLbl>
            <c:dLbl>
              <c:idx val="1"/>
              <c:layout>
                <c:manualLayout>
                  <c:x val="6.462035541195477E-3"/>
                  <c:y val="-6.66961843385055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9D-46A0-8B05-70FF2B781A56}"/>
                </c:ext>
              </c:extLst>
            </c:dLbl>
            <c:dLbl>
              <c:idx val="2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9D-46A0-8B05-70FF2B781A56}"/>
                </c:ext>
              </c:extLst>
            </c:dLbl>
            <c:dLbl>
              <c:idx val="3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9D-46A0-8B05-70FF2B781A56}"/>
                </c:ext>
              </c:extLst>
            </c:dLbl>
            <c:dLbl>
              <c:idx val="4"/>
              <c:layout>
                <c:manualLayout>
                  <c:x val="8.616047388260635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9D-46A0-8B05-70FF2B781A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05'!$D$30:$H$30</c:f>
              <c:numCache>
                <c:formatCode>0.0%</c:formatCode>
                <c:ptCount val="5"/>
                <c:pt idx="0">
                  <c:v>6.3709680189503182E-2</c:v>
                </c:pt>
                <c:pt idx="1">
                  <c:v>5.9244172298822263E-2</c:v>
                </c:pt>
                <c:pt idx="2">
                  <c:v>9.6308081445806687E-2</c:v>
                </c:pt>
                <c:pt idx="3">
                  <c:v>9.4464938917942026E-2</c:v>
                </c:pt>
                <c:pt idx="4">
                  <c:v>9.7747074134645909E-2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9D-46A0-8B05-70FF2B781A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134464"/>
        <c:axId val="205169024"/>
      </c:barChart>
      <c:catAx>
        <c:axId val="20513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69024"/>
        <c:crosses val="autoZero"/>
        <c:auto val="1"/>
        <c:lblAlgn val="ctr"/>
        <c:lblOffset val="100"/>
        <c:noMultiLvlLbl val="0"/>
      </c:catAx>
      <c:valAx>
        <c:axId val="205169024"/>
        <c:scaling>
          <c:orientation val="minMax"/>
          <c:max val="0.16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34464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r>
              <a:rPr lang="es-CL" sz="1050" b="1">
                <a:latin typeface="+mn-lt"/>
              </a:rPr>
              <a:t>% de Ejecución Mensual 2018 - 2019 - 2020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Gores!$C$136</c:f>
              <c:strCache>
                <c:ptCount val="1"/>
                <c:pt idx="0">
                  <c:v>GASTO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Gores!$D$136:$O$136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8.929477090068702E-2</c:v>
                </c:pt>
                <c:pt idx="2">
                  <c:v>9.915477405011193E-2</c:v>
                </c:pt>
                <c:pt idx="3">
                  <c:v>7.5242155994136223E-2</c:v>
                </c:pt>
                <c:pt idx="4">
                  <c:v>7.6517678266393899E-2</c:v>
                </c:pt>
                <c:pt idx="5">
                  <c:v>0.1163078781591772</c:v>
                </c:pt>
                <c:pt idx="6">
                  <c:v>5.0185000751434304E-2</c:v>
                </c:pt>
                <c:pt idx="7">
                  <c:v>6.9232006640127033E-2</c:v>
                </c:pt>
                <c:pt idx="8">
                  <c:v>6.6178905417689463E-2</c:v>
                </c:pt>
                <c:pt idx="9">
                  <c:v>7.057057421639977E-2</c:v>
                </c:pt>
                <c:pt idx="10">
                  <c:v>8.4709159453156199E-2</c:v>
                </c:pt>
                <c:pt idx="11">
                  <c:v>0.19315197509176199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2-4984-B42E-4C7795BF2BF4}"/>
            </c:ext>
          </c:extLst>
        </c:ser>
        <c:ser>
          <c:idx val="1"/>
          <c:order val="1"/>
          <c:tx>
            <c:strRef>
              <c:f>Gores!$C$135</c:f>
              <c:strCache>
                <c:ptCount val="1"/>
                <c:pt idx="0">
                  <c:v>GASTO 2019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Gores!$D$135:$O$135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6.6936288070986644E-2</c:v>
                </c:pt>
                <c:pt idx="2">
                  <c:v>7.777861854617886E-2</c:v>
                </c:pt>
                <c:pt idx="3">
                  <c:v>7.6746270168324471E-2</c:v>
                </c:pt>
                <c:pt idx="4">
                  <c:v>9.3845357057652373E-2</c:v>
                </c:pt>
                <c:pt idx="5">
                  <c:v>0.10980529621002257</c:v>
                </c:pt>
                <c:pt idx="6">
                  <c:v>6.0222968833573476E-2</c:v>
                </c:pt>
                <c:pt idx="7">
                  <c:v>7.9566061981051067E-2</c:v>
                </c:pt>
                <c:pt idx="8">
                  <c:v>0.1097925578332254</c:v>
                </c:pt>
                <c:pt idx="9">
                  <c:v>7.7939726040021223E-2</c:v>
                </c:pt>
                <c:pt idx="10">
                  <c:v>9.3904210931420748E-2</c:v>
                </c:pt>
                <c:pt idx="11">
                  <c:v>0.13553961167405226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02-4984-B42E-4C7795BF2BF4}"/>
            </c:ext>
          </c:extLst>
        </c:ser>
        <c:ser>
          <c:idx val="0"/>
          <c:order val="2"/>
          <c:tx>
            <c:strRef>
              <c:f>Gores!$C$134</c:f>
              <c:strCache>
                <c:ptCount val="1"/>
                <c:pt idx="0">
                  <c:v>GASTO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102829949241314E-2"/>
                  <c:y val="-2.2633698084451179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2-4984-B42E-4C7795BF2BF4}"/>
                </c:ext>
              </c:extLst>
            </c:dLbl>
            <c:dLbl>
              <c:idx val="1"/>
              <c:layout>
                <c:manualLayout>
                  <c:x val="1.1102058513967639E-2"/>
                  <c:y val="9.2600700933273463E-4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02-4984-B42E-4C7795BF2BF4}"/>
                </c:ext>
              </c:extLst>
            </c:dLbl>
            <c:dLbl>
              <c:idx val="2"/>
              <c:layout>
                <c:manualLayout>
                  <c:x val="1.3988342257451433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02-4984-B42E-4C7795BF2BF4}"/>
                </c:ext>
              </c:extLst>
            </c:dLbl>
            <c:dLbl>
              <c:idx val="3"/>
              <c:layout>
                <c:manualLayout>
                  <c:x val="1.3877573142459517E-2"/>
                  <c:y val="-9.4650213428778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2-4984-B42E-4C7795BF2BF4}"/>
                </c:ext>
              </c:extLst>
            </c:dLbl>
            <c:dLbl>
              <c:idx val="4"/>
              <c:layout>
                <c:manualLayout>
                  <c:x val="1.1102058513967613E-2"/>
                  <c:y val="-3.2510112480972138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02-4984-B42E-4C7795BF2BF4}"/>
                </c:ext>
              </c:extLst>
            </c:dLbl>
            <c:dLbl>
              <c:idx val="5"/>
              <c:layout>
                <c:manualLayout>
                  <c:x val="1.1102058513967613E-2"/>
                  <c:y val="-4.1666589033617592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02-4984-B42E-4C7795BF2BF4}"/>
                </c:ext>
              </c:extLst>
            </c:dLbl>
            <c:dLbl>
              <c:idx val="6"/>
              <c:layout>
                <c:manualLayout>
                  <c:x val="-1.0185067526415994E-16"/>
                  <c:y val="-4.6296296296296294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02-4984-B42E-4C7795BF2BF4}"/>
                </c:ext>
              </c:extLst>
            </c:dLbl>
            <c:dLbl>
              <c:idx val="7"/>
              <c:layout>
                <c:manualLayout>
                  <c:x val="8.3265438854757106E-3"/>
                  <c:y val="-4.2181202989307137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02-4984-B42E-4C7795BF2BF4}"/>
                </c:ext>
              </c:extLst>
            </c:dLbl>
            <c:dLbl>
              <c:idx val="8"/>
              <c:layout>
                <c:manualLayout>
                  <c:x val="2.2204117027935226E-2"/>
                  <c:y val="-4.166658903361764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02-4984-B42E-4C7795BF2BF4}"/>
                </c:ext>
              </c:extLst>
            </c:dLbl>
            <c:dLbl>
              <c:idx val="9"/>
              <c:layout>
                <c:manualLayout>
                  <c:x val="5.5510292569838065E-3"/>
                  <c:y val="-4.259259604295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02-4984-B42E-4C7795BF2BF4}"/>
                </c:ext>
              </c:extLst>
            </c:dLbl>
            <c:dLbl>
              <c:idx val="10"/>
              <c:layout>
                <c:manualLayout>
                  <c:x val="5.5510292569838065E-3"/>
                  <c:y val="-7.4177074153225331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D02-4984-B42E-4C7795BF2BF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Gores!$D$134:$H$134</c:f>
              <c:numCache>
                <c:formatCode>0.0%</c:formatCode>
                <c:ptCount val="5"/>
                <c:pt idx="0">
                  <c:v>4.0914011651069206E-2</c:v>
                </c:pt>
                <c:pt idx="1">
                  <c:v>5.3131719717629443E-2</c:v>
                </c:pt>
                <c:pt idx="2">
                  <c:v>9.0549740694157943E-2</c:v>
                </c:pt>
                <c:pt idx="3">
                  <c:v>8.614364150922707E-2</c:v>
                </c:pt>
                <c:pt idx="4">
                  <c:v>6.9012969503752145E-2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D02-4984-B42E-4C7795BF2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10598528"/>
        <c:axId val="210616704"/>
      </c:barChart>
      <c:catAx>
        <c:axId val="21059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10616704"/>
        <c:crosses val="autoZero"/>
        <c:auto val="0"/>
        <c:lblAlgn val="ctr"/>
        <c:lblOffset val="100"/>
        <c:noMultiLvlLbl val="0"/>
      </c:catAx>
      <c:valAx>
        <c:axId val="2106167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0598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043716371504573E-2"/>
          <c:y val="0.16005351090806447"/>
          <c:w val="0.87715770627754874"/>
          <c:h val="0.58293315049197614"/>
        </c:manualLayout>
      </c:layout>
      <c:lineChart>
        <c:grouping val="standard"/>
        <c:varyColors val="0"/>
        <c:ser>
          <c:idx val="2"/>
          <c:order val="0"/>
          <c:tx>
            <c:strRef>
              <c:f>Gores!$C$132</c:f>
              <c:strCache>
                <c:ptCount val="1"/>
                <c:pt idx="0">
                  <c:v>GASTO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Gores!$D$132:$O$132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9.2636977771635293E-2</c:v>
                </c:pt>
                <c:pt idx="2">
                  <c:v>0.18947943772829348</c:v>
                </c:pt>
                <c:pt idx="3">
                  <c:v>0.26329616248573096</c:v>
                </c:pt>
                <c:pt idx="4">
                  <c:v>0.33979095565987705</c:v>
                </c:pt>
                <c:pt idx="5">
                  <c:v>0.45192641398063915</c:v>
                </c:pt>
                <c:pt idx="6">
                  <c:v>0.50525748541397075</c:v>
                </c:pt>
                <c:pt idx="7">
                  <c:v>0.56897039207805533</c:v>
                </c:pt>
                <c:pt idx="8">
                  <c:v>0.62500080073103037</c:v>
                </c:pt>
                <c:pt idx="9">
                  <c:v>0.69300566469982039</c:v>
                </c:pt>
                <c:pt idx="10">
                  <c:v>0.78084245372177241</c:v>
                </c:pt>
                <c:pt idx="11">
                  <c:v>0.96453382423216483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96-454E-B9E7-C919C9AE679E}"/>
            </c:ext>
          </c:extLst>
        </c:ser>
        <c:ser>
          <c:idx val="1"/>
          <c:order val="1"/>
          <c:tx>
            <c:strRef>
              <c:f>Gores!$C$131</c:f>
              <c:strCache>
                <c:ptCount val="1"/>
                <c:pt idx="0">
                  <c:v>GASTO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Gores!$D$131:$O$131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0.11492254785857535</c:v>
                </c:pt>
                <c:pt idx="2">
                  <c:v>0.19142710310663055</c:v>
                </c:pt>
                <c:pt idx="3">
                  <c:v>0.26865307341799122</c:v>
                </c:pt>
                <c:pt idx="4">
                  <c:v>0.35547028092279531</c:v>
                </c:pt>
                <c:pt idx="5">
                  <c:v>0.45364994983898299</c:v>
                </c:pt>
                <c:pt idx="6">
                  <c:v>0.51376134909678761</c:v>
                </c:pt>
                <c:pt idx="7">
                  <c:v>0.57458564322357975</c:v>
                </c:pt>
                <c:pt idx="8">
                  <c:v>0.68544180948346001</c:v>
                </c:pt>
                <c:pt idx="9">
                  <c:v>0.76336132403040946</c:v>
                </c:pt>
                <c:pt idx="10">
                  <c:v>0.84824526758098884</c:v>
                </c:pt>
                <c:pt idx="11">
                  <c:v>0.98743718284025228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F96-454E-B9E7-C919C9AE679E}"/>
            </c:ext>
          </c:extLst>
        </c:ser>
        <c:ser>
          <c:idx val="0"/>
          <c:order val="2"/>
          <c:tx>
            <c:strRef>
              <c:f>Gores!$C$130</c:f>
              <c:strCache>
                <c:ptCount val="1"/>
                <c:pt idx="0">
                  <c:v>GASTO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0635842603845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96-454E-B9E7-C919C9AE679E}"/>
                </c:ext>
              </c:extLst>
            </c:dLbl>
            <c:dLbl>
              <c:idx val="1"/>
              <c:layout>
                <c:manualLayout>
                  <c:x val="-3.8265006909437835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96-454E-B9E7-C919C9AE679E}"/>
                </c:ext>
              </c:extLst>
            </c:dLbl>
            <c:dLbl>
              <c:idx val="2"/>
              <c:layout>
                <c:manualLayout>
                  <c:x val="-3.5531792130192322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96-454E-B9E7-C919C9AE679E}"/>
                </c:ext>
              </c:extLst>
            </c:dLbl>
            <c:dLbl>
              <c:idx val="3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96-454E-B9E7-C919C9AE679E}"/>
                </c:ext>
              </c:extLst>
            </c:dLbl>
            <c:dLbl>
              <c:idx val="4"/>
              <c:layout>
                <c:manualLayout>
                  <c:x val="-1.9132503454718917E-2"/>
                  <c:y val="2.839506402863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96-454E-B9E7-C919C9AE679E}"/>
                </c:ext>
              </c:extLst>
            </c:dLbl>
            <c:dLbl>
              <c:idx val="5"/>
              <c:layout>
                <c:manualLayout>
                  <c:x val="-1.3666073896227898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96-454E-B9E7-C919C9AE679E}"/>
                </c:ext>
              </c:extLst>
            </c:dLbl>
            <c:dLbl>
              <c:idx val="6"/>
              <c:layout>
                <c:manualLayout>
                  <c:x val="-2.7332147792455595E-2"/>
                  <c:y val="2.839506402863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96-454E-B9E7-C919C9AE6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Gores!$D$130:$H$130</c:f>
              <c:numCache>
                <c:formatCode>0.0%</c:formatCode>
                <c:ptCount val="5"/>
                <c:pt idx="0">
                  <c:v>4.0914011651069206E-2</c:v>
                </c:pt>
                <c:pt idx="1">
                  <c:v>8.9749302849741697E-2</c:v>
                </c:pt>
                <c:pt idx="2">
                  <c:v>0.18096639144755158</c:v>
                </c:pt>
                <c:pt idx="3">
                  <c:v>0.2702528608422764</c:v>
                </c:pt>
                <c:pt idx="4">
                  <c:v>0.34939248730035005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F96-454E-B9E7-C919C9AE6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02784"/>
        <c:axId val="210504320"/>
      </c:lineChart>
      <c:catAx>
        <c:axId val="21050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4320"/>
        <c:crosses val="autoZero"/>
        <c:auto val="1"/>
        <c:lblAlgn val="ctr"/>
        <c:lblOffset val="100"/>
        <c:tickLblSkip val="1"/>
        <c:noMultiLvlLbl val="0"/>
      </c:catAx>
      <c:valAx>
        <c:axId val="21050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4223042808385"/>
          <c:y val="0.8984429294613695"/>
          <c:w val="0.58555446490003427"/>
          <c:h val="6.8429495838558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Gores!$C$28</c:f>
              <c:strCache>
                <c:ptCount val="1"/>
                <c:pt idx="0">
                  <c:v>GASTOS 2018</c:v>
                </c:pt>
              </c:strCache>
            </c:strRef>
          </c:tx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Gores!$D$28:$O$28</c:f>
              <c:numCache>
                <c:formatCode>0.0%</c:formatCode>
                <c:ptCount val="12"/>
                <c:pt idx="0">
                  <c:v>6.8926764995905707E-2</c:v>
                </c:pt>
                <c:pt idx="1">
                  <c:v>0.13873552336211706</c:v>
                </c:pt>
                <c:pt idx="2">
                  <c:v>0.25579636211767598</c:v>
                </c:pt>
                <c:pt idx="3">
                  <c:v>0.32664659226202808</c:v>
                </c:pt>
                <c:pt idx="4">
                  <c:v>0.3975057660488181</c:v>
                </c:pt>
                <c:pt idx="5">
                  <c:v>0.49715805846736405</c:v>
                </c:pt>
                <c:pt idx="6">
                  <c:v>0.58601146059899822</c:v>
                </c:pt>
                <c:pt idx="7">
                  <c:v>0.65904294934907115</c:v>
                </c:pt>
                <c:pt idx="8">
                  <c:v>0.74888875950852385</c:v>
                </c:pt>
                <c:pt idx="9">
                  <c:v>0.82330499027193149</c:v>
                </c:pt>
                <c:pt idx="10">
                  <c:v>0.89091614555477627</c:v>
                </c:pt>
                <c:pt idx="11">
                  <c:v>0.98238743738027123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21-477A-9C5C-7149590EBE75}"/>
            </c:ext>
          </c:extLst>
        </c:ser>
        <c:ser>
          <c:idx val="0"/>
          <c:order val="1"/>
          <c:tx>
            <c:strRef>
              <c:f>Gores!$C$27</c:f>
              <c:strCache>
                <c:ptCount val="1"/>
                <c:pt idx="0">
                  <c:v>GASTOS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Gores!$D$27:$O$27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0.12635620371391218</c:v>
                </c:pt>
                <c:pt idx="2">
                  <c:v>0.22137796204477622</c:v>
                </c:pt>
                <c:pt idx="3">
                  <c:v>0.29014260935169678</c:v>
                </c:pt>
                <c:pt idx="4">
                  <c:v>0.35943605578744536</c:v>
                </c:pt>
                <c:pt idx="5">
                  <c:v>0.45964686590890302</c:v>
                </c:pt>
                <c:pt idx="6">
                  <c:v>0.52590905029120671</c:v>
                </c:pt>
                <c:pt idx="7">
                  <c:v>0.56865317179789465</c:v>
                </c:pt>
                <c:pt idx="8">
                  <c:v>0.66342435778080411</c:v>
                </c:pt>
                <c:pt idx="9">
                  <c:v>0.74522937270098299</c:v>
                </c:pt>
                <c:pt idx="10">
                  <c:v>0.81774144157200312</c:v>
                </c:pt>
                <c:pt idx="11">
                  <c:v>0.95335577766541491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121-477A-9C5C-7149590EBE75}"/>
            </c:ext>
          </c:extLst>
        </c:ser>
        <c:ser>
          <c:idx val="1"/>
          <c:order val="2"/>
          <c:tx>
            <c:strRef>
              <c:f>Gores!$C$26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21-477A-9C5C-7149590EBE75}"/>
                </c:ext>
              </c:extLst>
            </c:dLbl>
            <c:dLbl>
              <c:idx val="1"/>
              <c:layout>
                <c:manualLayout>
                  <c:x val="-1.6399288675473408E-2"/>
                  <c:y val="1.419753201431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21-477A-9C5C-7149590EBE75}"/>
                </c:ext>
              </c:extLst>
            </c:dLbl>
            <c:dLbl>
              <c:idx val="2"/>
              <c:layout>
                <c:manualLayout>
                  <c:x val="-5.4664295584911239E-2"/>
                  <c:y val="-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21-477A-9C5C-7149590EBE75}"/>
                </c:ext>
              </c:extLst>
            </c:dLbl>
            <c:dLbl>
              <c:idx val="3"/>
              <c:layout>
                <c:manualLayout>
                  <c:x val="-6.5597154701893423E-2"/>
                  <c:y val="-2.366255335719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21-477A-9C5C-7149590EBE75}"/>
                </c:ext>
              </c:extLst>
            </c:dLbl>
            <c:dLbl>
              <c:idx val="4"/>
              <c:layout>
                <c:manualLayout>
                  <c:x val="-6.2863939922647924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21-477A-9C5C-7149590EBE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Gores!$D$26:$H$26</c:f>
              <c:numCache>
                <c:formatCode>0.0%</c:formatCode>
                <c:ptCount val="5"/>
                <c:pt idx="0">
                  <c:v>6.2120294910711367E-2</c:v>
                </c:pt>
                <c:pt idx="1">
                  <c:v>0.1259861050015047</c:v>
                </c:pt>
                <c:pt idx="2">
                  <c:v>0.27987624750632978</c:v>
                </c:pt>
                <c:pt idx="3">
                  <c:v>0.37127361292501709</c:v>
                </c:pt>
                <c:pt idx="4">
                  <c:v>0.46004469691615696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121-477A-9C5C-7149590EB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767424"/>
        <c:axId val="209769216"/>
      </c:lineChart>
      <c:catAx>
        <c:axId val="2097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9216"/>
        <c:crosses val="autoZero"/>
        <c:auto val="1"/>
        <c:lblAlgn val="ctr"/>
        <c:lblOffset val="100"/>
        <c:noMultiLvlLbl val="0"/>
      </c:catAx>
      <c:valAx>
        <c:axId val="20976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Mensual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Gores!$C$33</c:f>
              <c:strCache>
                <c:ptCount val="1"/>
                <c:pt idx="0">
                  <c:v>GASTOS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Gores!$D$33:$O$33</c:f>
              <c:numCache>
                <c:formatCode>0.0%</c:formatCode>
                <c:ptCount val="12"/>
                <c:pt idx="0">
                  <c:v>6.8926764995905707E-2</c:v>
                </c:pt>
                <c:pt idx="1">
                  <c:v>7.1221174776949767E-2</c:v>
                </c:pt>
                <c:pt idx="2">
                  <c:v>0.11806635926637575</c:v>
                </c:pt>
                <c:pt idx="3">
                  <c:v>7.1303121146471929E-2</c:v>
                </c:pt>
                <c:pt idx="4">
                  <c:v>7.1044361299612863E-2</c:v>
                </c:pt>
                <c:pt idx="5">
                  <c:v>9.9925783130885334E-2</c:v>
                </c:pt>
                <c:pt idx="6">
                  <c:v>7.4087377941188373E-2</c:v>
                </c:pt>
                <c:pt idx="7">
                  <c:v>7.3644937560554388E-2</c:v>
                </c:pt>
                <c:pt idx="8">
                  <c:v>0.10215562138260106</c:v>
                </c:pt>
                <c:pt idx="9">
                  <c:v>7.4007515548335664E-2</c:v>
                </c:pt>
                <c:pt idx="10">
                  <c:v>7.3847175572294949E-2</c:v>
                </c:pt>
                <c:pt idx="11">
                  <c:v>0.12949948958892535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8-4A10-922A-3C2B275AFF8C}"/>
            </c:ext>
          </c:extLst>
        </c:ser>
        <c:ser>
          <c:idx val="1"/>
          <c:order val="1"/>
          <c:tx>
            <c:strRef>
              <c:f>Gores!$C$32</c:f>
              <c:strCache>
                <c:ptCount val="1"/>
                <c:pt idx="0">
                  <c:v>GASTOS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Gores!$D$32:$O$32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6.4880715268959818E-2</c:v>
                </c:pt>
                <c:pt idx="2">
                  <c:v>9.7218537231517396E-2</c:v>
                </c:pt>
                <c:pt idx="3">
                  <c:v>6.9552497866343682E-2</c:v>
                </c:pt>
                <c:pt idx="4">
                  <c:v>7.0273861157483852E-2</c:v>
                </c:pt>
                <c:pt idx="5">
                  <c:v>0.10136280283585267</c:v>
                </c:pt>
                <c:pt idx="6">
                  <c:v>6.9346459889228038E-2</c:v>
                </c:pt>
                <c:pt idx="7">
                  <c:v>6.661667581919567E-2</c:v>
                </c:pt>
                <c:pt idx="8">
                  <c:v>0.1030507626609268</c:v>
                </c:pt>
                <c:pt idx="9">
                  <c:v>8.832584555461151E-2</c:v>
                </c:pt>
                <c:pt idx="10">
                  <c:v>7.93224274535827E-2</c:v>
                </c:pt>
                <c:pt idx="11">
                  <c:v>0.14791949518617784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8-4A10-922A-3C2B275AFF8C}"/>
            </c:ext>
          </c:extLst>
        </c:ser>
        <c:ser>
          <c:idx val="0"/>
          <c:order val="2"/>
          <c:tx>
            <c:strRef>
              <c:f>Gores!$C$31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77573142459517E-2"/>
                  <c:y val="2.3662553357194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78-4A10-922A-3C2B275AFF8C}"/>
                </c:ext>
              </c:extLst>
            </c:dLbl>
            <c:dLbl>
              <c:idx val="1"/>
              <c:layout>
                <c:manualLayout>
                  <c:x val="1.3668509583562463E-2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78-4A10-922A-3C2B275AFF8C}"/>
                </c:ext>
              </c:extLst>
            </c:dLbl>
            <c:dLbl>
              <c:idx val="2"/>
              <c:layout>
                <c:manualLayout>
                  <c:x val="1.9135913416987484E-2"/>
                  <c:y val="4.7471648772595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78-4A10-922A-3C2B275AFF8C}"/>
                </c:ext>
              </c:extLst>
            </c:dLbl>
            <c:dLbl>
              <c:idx val="3"/>
              <c:layout>
                <c:manualLayout>
                  <c:x val="1.093480766684999E-2"/>
                  <c:y val="-3.79773190180769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78-4A10-922A-3C2B275AFF8C}"/>
                </c:ext>
              </c:extLst>
            </c:dLbl>
            <c:dLbl>
              <c:idx val="4"/>
              <c:layout>
                <c:manualLayout>
                  <c:x val="1.093480766684999E-2"/>
                  <c:y val="-3.32301541408173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78-4A10-922A-3C2B275AFF8C}"/>
                </c:ext>
              </c:extLst>
            </c:dLbl>
            <c:dLbl>
              <c:idx val="5"/>
              <c:layout>
                <c:manualLayout>
                  <c:x val="1.64022115002749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78-4A10-922A-3C2B275AFF8C}"/>
                </c:ext>
              </c:extLst>
            </c:dLbl>
            <c:dLbl>
              <c:idx val="6"/>
              <c:layout>
                <c:manualLayout>
                  <c:x val="5.4674038334249948E-3"/>
                  <c:y val="-7.12074731588943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78-4A10-922A-3C2B275AFF8C}"/>
                </c:ext>
              </c:extLst>
            </c:dLbl>
            <c:dLbl>
              <c:idx val="7"/>
              <c:layout>
                <c:manualLayout>
                  <c:x val="0"/>
                  <c:y val="-6.6460308281634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78-4A10-922A-3C2B275AFF8C}"/>
                </c:ext>
              </c:extLst>
            </c:dLbl>
            <c:dLbl>
              <c:idx val="8"/>
              <c:layout>
                <c:manualLayout>
                  <c:x val="1.3668509583562487E-2"/>
                  <c:y val="-4.7471648772596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78-4A10-922A-3C2B275AFF8C}"/>
                </c:ext>
              </c:extLst>
            </c:dLbl>
            <c:dLbl>
              <c:idx val="9"/>
              <c:layout>
                <c:manualLayout>
                  <c:x val="2.7337019167124974E-3"/>
                  <c:y val="-2.8482989263557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78-4A10-922A-3C2B275AFF8C}"/>
                </c:ext>
              </c:extLst>
            </c:dLbl>
            <c:dLbl>
              <c:idx val="10"/>
              <c:layout>
                <c:manualLayout>
                  <c:x val="0"/>
                  <c:y val="-5.69659785271155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C78-4A10-922A-3C2B275AFF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Gores!$D$31:$H$31</c:f>
              <c:numCache>
                <c:formatCode>0.0%</c:formatCode>
                <c:ptCount val="5"/>
                <c:pt idx="0">
                  <c:v>6.2120294910711367E-2</c:v>
                </c:pt>
                <c:pt idx="1">
                  <c:v>6.5121185608258858E-2</c:v>
                </c:pt>
                <c:pt idx="2">
                  <c:v>0.15410462936145797</c:v>
                </c:pt>
                <c:pt idx="3">
                  <c:v>9.3077166169030501E-2</c:v>
                </c:pt>
                <c:pt idx="4">
                  <c:v>8.1078133141280762E-2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C78-4A10-922A-3C2B275AFF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126720"/>
        <c:axId val="210128256"/>
      </c:barChart>
      <c:catAx>
        <c:axId val="2101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8256"/>
        <c:crosses val="autoZero"/>
        <c:auto val="0"/>
        <c:lblAlgn val="ctr"/>
        <c:lblOffset val="100"/>
        <c:noMultiLvlLbl val="0"/>
      </c:catAx>
      <c:valAx>
        <c:axId val="21012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Gores!$C$80</c:f>
              <c:strCache>
                <c:ptCount val="1"/>
                <c:pt idx="0">
                  <c:v>GASTOS 2018</c:v>
                </c:pt>
              </c:strCache>
            </c:strRef>
          </c:tx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Gores!$D$80:$O$80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8.968810930755762E-2</c:v>
                </c:pt>
                <c:pt idx="2">
                  <c:v>0.18531766613312942</c:v>
                </c:pt>
                <c:pt idx="3">
                  <c:v>0.25934489425831819</c:v>
                </c:pt>
                <c:pt idx="4">
                  <c:v>0.33618935325793442</c:v>
                </c:pt>
                <c:pt idx="5">
                  <c:v>0.4491385623638976</c:v>
                </c:pt>
                <c:pt idx="6">
                  <c:v>0.50039674712825388</c:v>
                </c:pt>
                <c:pt idx="7">
                  <c:v>0.56360554601913559</c:v>
                </c:pt>
                <c:pt idx="8">
                  <c:v>0.61761515610098883</c:v>
                </c:pt>
                <c:pt idx="9">
                  <c:v>0.68527605290264126</c:v>
                </c:pt>
                <c:pt idx="10">
                  <c:v>0.77422835607541274</c:v>
                </c:pt>
                <c:pt idx="11">
                  <c:v>0.96342465422204049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D5-4EC2-895A-2AF4A1301049}"/>
            </c:ext>
          </c:extLst>
        </c:ser>
        <c:ser>
          <c:idx val="1"/>
          <c:order val="1"/>
          <c:tx>
            <c:strRef>
              <c:f>Gores!$C$79</c:f>
              <c:strCache>
                <c:ptCount val="1"/>
                <c:pt idx="0">
                  <c:v>GASTOS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Gores!$D$79:$O$79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0.11414293770909933</c:v>
                </c:pt>
                <c:pt idx="2">
                  <c:v>0.18937089620740893</c:v>
                </c:pt>
                <c:pt idx="3">
                  <c:v>0.2671681592062724</c:v>
                </c:pt>
                <c:pt idx="4">
                  <c:v>0.35520293458261909</c:v>
                </c:pt>
                <c:pt idx="5">
                  <c:v>0.45325842285839779</c:v>
                </c:pt>
                <c:pt idx="6">
                  <c:v>0.51296274865499503</c:v>
                </c:pt>
                <c:pt idx="7">
                  <c:v>0.57497577677248135</c:v>
                </c:pt>
                <c:pt idx="8">
                  <c:v>0.68689554489010096</c:v>
                </c:pt>
                <c:pt idx="9">
                  <c:v>0.76455908339492451</c:v>
                </c:pt>
                <c:pt idx="10">
                  <c:v>0.85023813224617151</c:v>
                </c:pt>
                <c:pt idx="11">
                  <c:v>0.98967825769218343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D5-4EC2-895A-2AF4A1301049}"/>
            </c:ext>
          </c:extLst>
        </c:ser>
        <c:ser>
          <c:idx val="0"/>
          <c:order val="2"/>
          <c:tx>
            <c:strRef>
              <c:f>Gores!$C$78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63050766989563E-2"/>
                  <c:y val="-2.330854665342644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D5-4EC2-895A-2AF4A13010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Gores!$D$78:$H$78</c:f>
              <c:numCache>
                <c:formatCode>0.0%</c:formatCode>
                <c:ptCount val="5"/>
                <c:pt idx="0">
                  <c:v>3.9499157992557238E-2</c:v>
                </c:pt>
                <c:pt idx="1">
                  <c:v>8.7553566272313033E-2</c:v>
                </c:pt>
                <c:pt idx="2">
                  <c:v>0.17491481912067058</c:v>
                </c:pt>
                <c:pt idx="3">
                  <c:v>0.26391771715210677</c:v>
                </c:pt>
                <c:pt idx="4">
                  <c:v>0.34233220098995631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D5-4EC2-895A-2AF4A1301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6000"/>
        <c:axId val="209857536"/>
      </c:lineChart>
      <c:catAx>
        <c:axId val="2098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7536"/>
        <c:crosses val="autoZero"/>
        <c:auto val="1"/>
        <c:lblAlgn val="ctr"/>
        <c:lblOffset val="100"/>
        <c:noMultiLvlLbl val="0"/>
      </c:catAx>
      <c:valAx>
        <c:axId val="2098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05-07-2020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05-07-2020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05-07-2020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05-07-2020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152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/>
              <a:t>EJECUCIÓN ACUMULADA DE GASTOS PRESUPUESTARIOS </a:t>
            </a:r>
            <a:br>
              <a:rPr lang="es-CL" sz="2400" b="1" dirty="0"/>
            </a:br>
            <a:r>
              <a:rPr lang="es-CL" sz="2400" b="1" dirty="0"/>
              <a:t>AL MES DE MAYO DE 2020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05: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DEL INTERIOR Y SEGURIDAD PÚBLICA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700805"/>
            <a:ext cx="7704856" cy="9229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01: SUBSECRETARÍA DE DESARROLLO REGIONAL Y ADMINISTRATIVO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623714"/>
            <a:ext cx="7632849" cy="369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0E1B84-62FA-45B6-80A5-38E791003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23408"/>
              </p:ext>
            </p:extLst>
          </p:nvPr>
        </p:nvGraphicFramePr>
        <p:xfrm>
          <a:off x="539552" y="1946152"/>
          <a:ext cx="7704858" cy="4380093"/>
        </p:xfrm>
        <a:graphic>
          <a:graphicData uri="http://schemas.openxmlformats.org/drawingml/2006/table">
            <a:tbl>
              <a:tblPr/>
              <a:tblGrid>
                <a:gridCol w="258206">
                  <a:extLst>
                    <a:ext uri="{9D8B030D-6E8A-4147-A177-3AD203B41FA5}">
                      <a16:colId xmlns:a16="http://schemas.microsoft.com/office/drawing/2014/main" val="1028889789"/>
                    </a:ext>
                  </a:extLst>
                </a:gridCol>
                <a:gridCol w="258206">
                  <a:extLst>
                    <a:ext uri="{9D8B030D-6E8A-4147-A177-3AD203B41FA5}">
                      <a16:colId xmlns:a16="http://schemas.microsoft.com/office/drawing/2014/main" val="2372132067"/>
                    </a:ext>
                  </a:extLst>
                </a:gridCol>
                <a:gridCol w="258206">
                  <a:extLst>
                    <a:ext uri="{9D8B030D-6E8A-4147-A177-3AD203B41FA5}">
                      <a16:colId xmlns:a16="http://schemas.microsoft.com/office/drawing/2014/main" val="3396530238"/>
                    </a:ext>
                  </a:extLst>
                </a:gridCol>
                <a:gridCol w="2912560">
                  <a:extLst>
                    <a:ext uri="{9D8B030D-6E8A-4147-A177-3AD203B41FA5}">
                      <a16:colId xmlns:a16="http://schemas.microsoft.com/office/drawing/2014/main" val="376901352"/>
                    </a:ext>
                  </a:extLst>
                </a:gridCol>
                <a:gridCol w="691991">
                  <a:extLst>
                    <a:ext uri="{9D8B030D-6E8A-4147-A177-3AD203B41FA5}">
                      <a16:colId xmlns:a16="http://schemas.microsoft.com/office/drawing/2014/main" val="4270231271"/>
                    </a:ext>
                  </a:extLst>
                </a:gridCol>
                <a:gridCol w="691991">
                  <a:extLst>
                    <a:ext uri="{9D8B030D-6E8A-4147-A177-3AD203B41FA5}">
                      <a16:colId xmlns:a16="http://schemas.microsoft.com/office/drawing/2014/main" val="3093954878"/>
                    </a:ext>
                  </a:extLst>
                </a:gridCol>
                <a:gridCol w="691991">
                  <a:extLst>
                    <a:ext uri="{9D8B030D-6E8A-4147-A177-3AD203B41FA5}">
                      <a16:colId xmlns:a16="http://schemas.microsoft.com/office/drawing/2014/main" val="745219496"/>
                    </a:ext>
                  </a:extLst>
                </a:gridCol>
                <a:gridCol w="691991">
                  <a:extLst>
                    <a:ext uri="{9D8B030D-6E8A-4147-A177-3AD203B41FA5}">
                      <a16:colId xmlns:a16="http://schemas.microsoft.com/office/drawing/2014/main" val="397298404"/>
                    </a:ext>
                  </a:extLst>
                </a:gridCol>
                <a:gridCol w="630022">
                  <a:extLst>
                    <a:ext uri="{9D8B030D-6E8A-4147-A177-3AD203B41FA5}">
                      <a16:colId xmlns:a16="http://schemas.microsoft.com/office/drawing/2014/main" val="3338928838"/>
                    </a:ext>
                  </a:extLst>
                </a:gridCol>
                <a:gridCol w="619694">
                  <a:extLst>
                    <a:ext uri="{9D8B030D-6E8A-4147-A177-3AD203B41FA5}">
                      <a16:colId xmlns:a16="http://schemas.microsoft.com/office/drawing/2014/main" val="3401738920"/>
                    </a:ext>
                  </a:extLst>
                </a:gridCol>
              </a:tblGrid>
              <a:tr h="1408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89699"/>
                  </a:ext>
                </a:extLst>
              </a:tr>
              <a:tr h="3450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711230"/>
                  </a:ext>
                </a:extLst>
              </a:tr>
              <a:tr h="1478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37.314.801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38.286.837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972.036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20.622.623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917646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14.570.895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14.464.690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-106.205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5.746.529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26391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2.623.155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3.171.979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548.824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584.322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705693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9113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42954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378.924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496.258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117.334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157.895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64566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62707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del  Desarrollo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25236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378.924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418.924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120.561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250773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Capacidades Regionales en Materia de Atracción de Inversiones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79696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Desarrollo Regional y Comunal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40.010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45823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Revitalización de Barrios e Infraestructura Patrimonial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317.354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317.354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120.561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10196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Donación Española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61.560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620642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313454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Comisión Económica Para América Latina y el Caribe de las Naciones Unidas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95815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Interamericano de Desarrollo (BID)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695346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Mundial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326576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las Naciones Unidas para la Alimentación y la Agricultura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30479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511.965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2161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511.965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59002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287.321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213.437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-73.884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47.917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62353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29.215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7259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90280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3226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46.683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31.090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-15.593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76172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194.304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136.013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-58.291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14.507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34485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19.454.506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19.924.502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469.996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13.558.025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49802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15.671.383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15.671.383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10.679.485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9268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3.548.939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3.548.939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2.261.295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664326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233.184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233.184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146.249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64855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470.996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469.996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470.996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47099,6%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77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9" y="748747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02: FORTALECIMIENTO DE LA GESTIÓN SUBNACIONAL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8648" y="1744262"/>
            <a:ext cx="788670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D60560-F0E9-4131-8D74-AF1706FB5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481018"/>
              </p:ext>
            </p:extLst>
          </p:nvPr>
        </p:nvGraphicFramePr>
        <p:xfrm>
          <a:off x="628648" y="2120715"/>
          <a:ext cx="7886701" cy="26165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3680036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855817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4041422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317012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460711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068060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473024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1393831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7907000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00770941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30519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77464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9.360.655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-335.781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2.196.963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8862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7.962.503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-430.461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929.182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6656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7.962.503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-430.461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929.182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11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Academia Capacitación Municipal y Regional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1.713.267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-330.461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563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 Becas - Ley N°20.742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92424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Mejoramiento de la Gestión y de Servicios Municipales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132.444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905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(Prevención y Mitigación de Riesgos)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95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3.343.361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3.343.361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42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460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577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973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916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217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29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708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0822" y="77873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PARTIDA 05, CAPÍTULO 05, PROGRAMA 03: PROGRAMA DE DESARROLLO LOCAL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822" y="1455538"/>
            <a:ext cx="812506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32B90DC-3B28-45B4-A0C7-FCC92E053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221826"/>
              </p:ext>
            </p:extLst>
          </p:nvPr>
        </p:nvGraphicFramePr>
        <p:xfrm>
          <a:off x="540821" y="1873198"/>
          <a:ext cx="7886701" cy="3341915"/>
        </p:xfrm>
        <a:graphic>
          <a:graphicData uri="http://schemas.openxmlformats.org/drawingml/2006/table">
            <a:tbl>
              <a:tblPr/>
              <a:tblGrid>
                <a:gridCol w="261495">
                  <a:extLst>
                    <a:ext uri="{9D8B030D-6E8A-4147-A177-3AD203B41FA5}">
                      <a16:colId xmlns:a16="http://schemas.microsoft.com/office/drawing/2014/main" val="1098542701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1866984277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1794258886"/>
                    </a:ext>
                  </a:extLst>
                </a:gridCol>
                <a:gridCol w="3033346">
                  <a:extLst>
                    <a:ext uri="{9D8B030D-6E8A-4147-A177-3AD203B41FA5}">
                      <a16:colId xmlns:a16="http://schemas.microsoft.com/office/drawing/2014/main" val="1012738847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3427826283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607947017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356623926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4015679220"/>
                    </a:ext>
                  </a:extLst>
                </a:gridCol>
                <a:gridCol w="638049">
                  <a:extLst>
                    <a:ext uri="{9D8B030D-6E8A-4147-A177-3AD203B41FA5}">
                      <a16:colId xmlns:a16="http://schemas.microsoft.com/office/drawing/2014/main" val="3327927391"/>
                    </a:ext>
                  </a:extLst>
                </a:gridCol>
                <a:gridCol w="627589">
                  <a:extLst>
                    <a:ext uri="{9D8B030D-6E8A-4147-A177-3AD203B41FA5}">
                      <a16:colId xmlns:a16="http://schemas.microsoft.com/office/drawing/2014/main" val="3922264753"/>
                    </a:ext>
                  </a:extLst>
                </a:gridCol>
              </a:tblGrid>
              <a:tr h="1568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77668"/>
                  </a:ext>
                </a:extLst>
              </a:tr>
              <a:tr h="3843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14708"/>
                  </a:ext>
                </a:extLst>
              </a:tr>
              <a:tr h="164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198.236.611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261.734.887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63.498.276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151.967.814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14838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68.390.372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514228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68.390.372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879621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(Compensación por Predios Exentos)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65.984.184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65.984.184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65.984.171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27230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Tenencia Responsable de Animales de Compañía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5.360.301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5.360.301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2.406.201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85244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790628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9571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3.110.084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26031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3.110.084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15353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3.110.084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42852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116.174.468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179.034.526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62.860.058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79.762.151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5416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116.174.468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179.034.526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62.860.058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79.762.151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119900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Mejoramiento Urbano y Equipamiento Comunal)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45.528.855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81.768.274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36.239.419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45.407.014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016954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Mejoramiento de Barrios)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29.619.106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57.664.246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28.045.140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30.961.394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958732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Recuperación de Ciudades)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16.144.712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14.720.211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-1.424.501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2.656.399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572795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de Incentivo al Mejoramiento de la Gestión Municipal)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15.709.107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15.709.107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59993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Revitalización de Barrios e Infraestructura Patrimonial Emblemática)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9.172.688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9.172.688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737.344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9100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63921,8%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2275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63921,8%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33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3564" y="735261"/>
            <a:ext cx="7416824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106" y="1664908"/>
            <a:ext cx="7200801" cy="385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F8C8E41-E087-4788-B975-BC7F452EB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012854"/>
              </p:ext>
            </p:extLst>
          </p:nvPr>
        </p:nvGraphicFramePr>
        <p:xfrm>
          <a:off x="529896" y="1978387"/>
          <a:ext cx="7410489" cy="4377963"/>
        </p:xfrm>
        <a:graphic>
          <a:graphicData uri="http://schemas.openxmlformats.org/drawingml/2006/table">
            <a:tbl>
              <a:tblPr/>
              <a:tblGrid>
                <a:gridCol w="244732">
                  <a:extLst>
                    <a:ext uri="{9D8B030D-6E8A-4147-A177-3AD203B41FA5}">
                      <a16:colId xmlns:a16="http://schemas.microsoft.com/office/drawing/2014/main" val="3415430388"/>
                    </a:ext>
                  </a:extLst>
                </a:gridCol>
                <a:gridCol w="244732">
                  <a:extLst>
                    <a:ext uri="{9D8B030D-6E8A-4147-A177-3AD203B41FA5}">
                      <a16:colId xmlns:a16="http://schemas.microsoft.com/office/drawing/2014/main" val="126337463"/>
                    </a:ext>
                  </a:extLst>
                </a:gridCol>
                <a:gridCol w="244732">
                  <a:extLst>
                    <a:ext uri="{9D8B030D-6E8A-4147-A177-3AD203B41FA5}">
                      <a16:colId xmlns:a16="http://schemas.microsoft.com/office/drawing/2014/main" val="3816078074"/>
                    </a:ext>
                  </a:extLst>
                </a:gridCol>
                <a:gridCol w="2760579">
                  <a:extLst>
                    <a:ext uri="{9D8B030D-6E8A-4147-A177-3AD203B41FA5}">
                      <a16:colId xmlns:a16="http://schemas.microsoft.com/office/drawing/2014/main" val="129722034"/>
                    </a:ext>
                  </a:extLst>
                </a:gridCol>
                <a:gridCol w="655882">
                  <a:extLst>
                    <a:ext uri="{9D8B030D-6E8A-4147-A177-3AD203B41FA5}">
                      <a16:colId xmlns:a16="http://schemas.microsoft.com/office/drawing/2014/main" val="1336872488"/>
                    </a:ext>
                  </a:extLst>
                </a:gridCol>
                <a:gridCol w="655882">
                  <a:extLst>
                    <a:ext uri="{9D8B030D-6E8A-4147-A177-3AD203B41FA5}">
                      <a16:colId xmlns:a16="http://schemas.microsoft.com/office/drawing/2014/main" val="1065202501"/>
                    </a:ext>
                  </a:extLst>
                </a:gridCol>
                <a:gridCol w="655882">
                  <a:extLst>
                    <a:ext uri="{9D8B030D-6E8A-4147-A177-3AD203B41FA5}">
                      <a16:colId xmlns:a16="http://schemas.microsoft.com/office/drawing/2014/main" val="260513296"/>
                    </a:ext>
                  </a:extLst>
                </a:gridCol>
                <a:gridCol w="655882">
                  <a:extLst>
                    <a:ext uri="{9D8B030D-6E8A-4147-A177-3AD203B41FA5}">
                      <a16:colId xmlns:a16="http://schemas.microsoft.com/office/drawing/2014/main" val="4134831982"/>
                    </a:ext>
                  </a:extLst>
                </a:gridCol>
                <a:gridCol w="606936">
                  <a:extLst>
                    <a:ext uri="{9D8B030D-6E8A-4147-A177-3AD203B41FA5}">
                      <a16:colId xmlns:a16="http://schemas.microsoft.com/office/drawing/2014/main" val="1454635074"/>
                    </a:ext>
                  </a:extLst>
                </a:gridCol>
                <a:gridCol w="685250">
                  <a:extLst>
                    <a:ext uri="{9D8B030D-6E8A-4147-A177-3AD203B41FA5}">
                      <a16:colId xmlns:a16="http://schemas.microsoft.com/office/drawing/2014/main" val="1425421294"/>
                    </a:ext>
                  </a:extLst>
                </a:gridCol>
              </a:tblGrid>
              <a:tr h="1408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438174"/>
                  </a:ext>
                </a:extLst>
              </a:tr>
              <a:tr h="3450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475522"/>
                  </a:ext>
                </a:extLst>
              </a:tr>
              <a:tr h="1478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231.219.264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34.166.219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92.330.210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874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3.861.909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3.861.909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1.225.431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15203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3.861.909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3.861.909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1.225.431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9641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228.995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80174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Servicio Nacional del Patrimonio Cultural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194.460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194.460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194.460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6197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01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986.452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986.452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00831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Funcionamiento Región de Coquimbo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0643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Tarapacá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72831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Antofagasta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99.357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99.357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3996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Atacama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81340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91.441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38425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Valparaiso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243.895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243.895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179.895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55557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Libertador General Bernardo O'Higgins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72321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741711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Biobío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588330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419722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Lagos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183.080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183.080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719768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Aysén del General Carlos Ibáñez del Campo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803468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Magallanes y de la Antártica Chilena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43084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Metropolitana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27400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75637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Arica y Parinacota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200519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Ñuble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14019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327.640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327.640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327.640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927625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Corporación de Fomento de la Producción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6341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5.214.007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47282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5.214.007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95992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227.357.355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30.304.310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85.890.772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892608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58.385.769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169.364.777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110.979.008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85.890.772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144194"/>
                  </a:ext>
                </a:extLst>
              </a:tr>
              <a:tr h="112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495.658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8.034.524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7.538.866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112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694350"/>
            <a:ext cx="7886698" cy="278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F1FAF6E-8EA0-4E03-8785-DFED477B560E}"/>
              </a:ext>
            </a:extLst>
          </p:cNvPr>
          <p:cNvSpPr txBox="1">
            <a:spLocks/>
          </p:cNvSpPr>
          <p:nvPr/>
        </p:nvSpPr>
        <p:spPr>
          <a:xfrm>
            <a:off x="539552" y="764704"/>
            <a:ext cx="788669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B67D6A8-BB49-46D9-9DAF-201847607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725700"/>
              </p:ext>
            </p:extLst>
          </p:nvPr>
        </p:nvGraphicFramePr>
        <p:xfrm>
          <a:off x="539552" y="2023749"/>
          <a:ext cx="7886698" cy="4281939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440193159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795038860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2143502721"/>
                    </a:ext>
                  </a:extLst>
                </a:gridCol>
                <a:gridCol w="2937978">
                  <a:extLst>
                    <a:ext uri="{9D8B030D-6E8A-4147-A177-3AD203B41FA5}">
                      <a16:colId xmlns:a16="http://schemas.microsoft.com/office/drawing/2014/main" val="3363178470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20259394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417181963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428485916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470993870"/>
                    </a:ext>
                  </a:extLst>
                </a:gridCol>
                <a:gridCol w="645938">
                  <a:extLst>
                    <a:ext uri="{9D8B030D-6E8A-4147-A177-3AD203B41FA5}">
                      <a16:colId xmlns:a16="http://schemas.microsoft.com/office/drawing/2014/main" val="4030987632"/>
                    </a:ext>
                  </a:extLst>
                </a:gridCol>
                <a:gridCol w="729285">
                  <a:extLst>
                    <a:ext uri="{9D8B030D-6E8A-4147-A177-3AD203B41FA5}">
                      <a16:colId xmlns:a16="http://schemas.microsoft.com/office/drawing/2014/main" val="1648587944"/>
                    </a:ext>
                  </a:extLst>
                </a:gridCol>
              </a:tblGrid>
              <a:tr h="1562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033333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233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Antofagasta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5.975.669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8.855.518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2.879.849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3.851.043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8193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3.198.503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17.498.158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14.299.655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13.349.709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9317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2.500.382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10.336.378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7.835.996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3.800.000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6083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13.265.621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25.326.904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12.061.283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12.348.500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80287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General B. O'Higginss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3.874.923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7.114.020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3.239.097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7.114.020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8729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4.573.479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16.727.774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12.154.295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9.467.409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35948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10.132.037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10.132.037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3.215.410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14169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5.573.306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9.042.909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3.469.603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81581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3.846.959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5.573.753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1.726.794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3.408.000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223523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2.432.983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12.265.010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9.832.027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6.139.873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35383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2.749.267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6.735.251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3.985.984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1237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1.866.417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15.588.071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13.721.654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10.711.343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97288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6.016.877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8.757.886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2.741.009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7.907.395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81574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306.175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669.059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362.884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4958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1.709.550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6.661.465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4.951.915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4.532.010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20655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5737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27357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138.667.276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57.992.578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-80.674.698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074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Fondo Nacional de Desarrollo Regional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53.589.893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26.794.947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-26.794.946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11022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Infraestructura Rural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7.711.975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3.114.964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-4.597.011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29222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Puesta en Valor del Patrimonio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9.159.447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4.178.826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-4.980.621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55194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de Apoyo a la Gestión Subnacional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3.461.909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136.229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-3.325.680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31206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Saneamiento Sanitario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8.875.452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5.769.044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-3.106.408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81219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Residuos Sólidos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5.701.891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2.757.363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-2.944.528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57950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Ley N°20.378 - Fondo de Apoyo Regional (FAR)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9.211.295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9.211.295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37444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Regularización Mayores Ingresos Propios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4.516.354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3.824.640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-691.714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24623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Energización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5.659.060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2.205.270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-3.453.790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0528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Programas de Apoyo al Empleo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-30.780.000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28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6083" y="834160"/>
            <a:ext cx="764637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06: PROGRAMAS DE CONVERGENCIA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349" y="1523861"/>
            <a:ext cx="765290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BAF529-FC97-477D-AB25-B5AF9B168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60946"/>
              </p:ext>
            </p:extLst>
          </p:nvPr>
        </p:nvGraphicFramePr>
        <p:xfrm>
          <a:off x="546083" y="1886579"/>
          <a:ext cx="7646377" cy="4351342"/>
        </p:xfrm>
        <a:graphic>
          <a:graphicData uri="http://schemas.openxmlformats.org/drawingml/2006/table">
            <a:tbl>
              <a:tblPr/>
              <a:tblGrid>
                <a:gridCol w="251443">
                  <a:extLst>
                    <a:ext uri="{9D8B030D-6E8A-4147-A177-3AD203B41FA5}">
                      <a16:colId xmlns:a16="http://schemas.microsoft.com/office/drawing/2014/main" val="3473615310"/>
                    </a:ext>
                  </a:extLst>
                </a:gridCol>
                <a:gridCol w="251443">
                  <a:extLst>
                    <a:ext uri="{9D8B030D-6E8A-4147-A177-3AD203B41FA5}">
                      <a16:colId xmlns:a16="http://schemas.microsoft.com/office/drawing/2014/main" val="3138137301"/>
                    </a:ext>
                  </a:extLst>
                </a:gridCol>
                <a:gridCol w="251443">
                  <a:extLst>
                    <a:ext uri="{9D8B030D-6E8A-4147-A177-3AD203B41FA5}">
                      <a16:colId xmlns:a16="http://schemas.microsoft.com/office/drawing/2014/main" val="679340077"/>
                    </a:ext>
                  </a:extLst>
                </a:gridCol>
                <a:gridCol w="2979597">
                  <a:extLst>
                    <a:ext uri="{9D8B030D-6E8A-4147-A177-3AD203B41FA5}">
                      <a16:colId xmlns:a16="http://schemas.microsoft.com/office/drawing/2014/main" val="1456715483"/>
                    </a:ext>
                  </a:extLst>
                </a:gridCol>
                <a:gridCol w="673867">
                  <a:extLst>
                    <a:ext uri="{9D8B030D-6E8A-4147-A177-3AD203B41FA5}">
                      <a16:colId xmlns:a16="http://schemas.microsoft.com/office/drawing/2014/main" val="19988021"/>
                    </a:ext>
                  </a:extLst>
                </a:gridCol>
                <a:gridCol w="673867">
                  <a:extLst>
                    <a:ext uri="{9D8B030D-6E8A-4147-A177-3AD203B41FA5}">
                      <a16:colId xmlns:a16="http://schemas.microsoft.com/office/drawing/2014/main" val="654599208"/>
                    </a:ext>
                  </a:extLst>
                </a:gridCol>
                <a:gridCol w="673867">
                  <a:extLst>
                    <a:ext uri="{9D8B030D-6E8A-4147-A177-3AD203B41FA5}">
                      <a16:colId xmlns:a16="http://schemas.microsoft.com/office/drawing/2014/main" val="2275373292"/>
                    </a:ext>
                  </a:extLst>
                </a:gridCol>
                <a:gridCol w="673867">
                  <a:extLst>
                    <a:ext uri="{9D8B030D-6E8A-4147-A177-3AD203B41FA5}">
                      <a16:colId xmlns:a16="http://schemas.microsoft.com/office/drawing/2014/main" val="1116842508"/>
                    </a:ext>
                  </a:extLst>
                </a:gridCol>
                <a:gridCol w="613520">
                  <a:extLst>
                    <a:ext uri="{9D8B030D-6E8A-4147-A177-3AD203B41FA5}">
                      <a16:colId xmlns:a16="http://schemas.microsoft.com/office/drawing/2014/main" val="2596253541"/>
                    </a:ext>
                  </a:extLst>
                </a:gridCol>
                <a:gridCol w="603463">
                  <a:extLst>
                    <a:ext uri="{9D8B030D-6E8A-4147-A177-3AD203B41FA5}">
                      <a16:colId xmlns:a16="http://schemas.microsoft.com/office/drawing/2014/main" val="1419624727"/>
                    </a:ext>
                  </a:extLst>
                </a:gridCol>
              </a:tblGrid>
              <a:tr h="1485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166744"/>
                  </a:ext>
                </a:extLst>
              </a:tr>
              <a:tr h="3638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256075"/>
                  </a:ext>
                </a:extLst>
              </a:tr>
              <a:tr h="1559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184.909.804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-15.503.502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66.799.813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177180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490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045055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01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257.421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37198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2557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99848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Biobío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94776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17086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59070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Ñuble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348295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184.634.383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-15.778.923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66.796.813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347567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109.448.473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144.805.597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35.357.124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66.796.813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2092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4.550.692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4.550.692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2.643.823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22634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14.316.840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14.316.840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232221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1.344.077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2.316.212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972.135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1994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3.078.000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157834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2.565.000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2.565.000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1.690.100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304725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966.388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966.388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365822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27.936.867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27.936.867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16.754.573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206318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5.403.198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7.214.983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1.811.785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7.025.241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521991"/>
                  </a:ext>
                </a:extLst>
              </a:tr>
              <a:tr h="237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12.164.852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16.236.595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4.071.743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4.783.922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194531"/>
                  </a:ext>
                </a:extLst>
              </a:tr>
              <a:tr h="2376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7.798.646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25.979.547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18.180.901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19.889.970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18174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19.366.084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19.366.084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11.313.442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45934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1.492.042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1.492.042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19849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7.613.570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16.967.742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9.354.172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2.695.742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789586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1.818.605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1.818.605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318323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90.964.833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39.828.786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-51.136.047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987234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Regiones Extremas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66.837.203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21.739.064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-45.098.139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89459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Territorios Rezagados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7.746.390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5.532.446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-2.213.944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064961"/>
                  </a:ext>
                </a:extLst>
              </a:tr>
              <a:tr h="1188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Local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16.381.240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12.557.276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-3.823.964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55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780057"/>
            <a:ext cx="7892530" cy="9437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07, PROGRAMA 01: AGENCIA NACIONAL DE INTELIGENCIA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8178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55FEF9C-2925-4C34-B508-CBBEB3121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15219"/>
              </p:ext>
            </p:extLst>
          </p:nvPr>
        </p:nvGraphicFramePr>
        <p:xfrm>
          <a:off x="467544" y="2165119"/>
          <a:ext cx="7886701" cy="17285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459745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339685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8081916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068918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622480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891415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798753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6761255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7103828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35855766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56136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8428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501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5.167.691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5.167.691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2.485.504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048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1.059.176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952.484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044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838.356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838.356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016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12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240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737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86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356.687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874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6770" y="782966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01: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 PREVENCIÓN DEL DELITO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12613"/>
            <a:ext cx="7704856" cy="325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1EF0043-F0C9-496F-BE18-73260DB6E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963800"/>
              </p:ext>
            </p:extLst>
          </p:nvPr>
        </p:nvGraphicFramePr>
        <p:xfrm>
          <a:off x="582212" y="2087929"/>
          <a:ext cx="7886701" cy="35680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7062091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72000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8253223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377053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36985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869188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570115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7292770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89838352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6379102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1942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113096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42.271.137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40.038.636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-2.232.501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15.427.201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49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10.585.272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-196.748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4.407.875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032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1.880.877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485.427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926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28.976.911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26.979.667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-1.997.244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9.925.303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742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637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Urbana de Seguridad Ciudadana - INE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6412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28.016.511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26.019.267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-1.997.244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9.925.303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2633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Gestión en Seguridad Ciudadana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3.259.705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666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Nacional de Seguridad Pública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3.532.061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-277.163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2.587.639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5981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Innovación y Tecnología para la Prevención del Delito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1.841.583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1.467.002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-374.581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340.075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0109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Calle Segura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5.893.951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5.935.489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7136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Seguridad en mi Barrio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4.937.736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-1.154.747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958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Sistema Lazos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6.712.531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6.598.051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5.429.331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4270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Denuncia Seguro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407.034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598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260.179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67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26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657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5368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667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371.150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125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240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799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268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62914" y="799066"/>
            <a:ext cx="787739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02: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CENTROS REGIONALES DE ATENCIÓN Y ORIENTACIÓN A VÍCTIMAS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914" y="1765772"/>
            <a:ext cx="804883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7B7568A-D9FC-4212-ABC2-6EA7BB3A7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60272"/>
              </p:ext>
            </p:extLst>
          </p:nvPr>
        </p:nvGraphicFramePr>
        <p:xfrm>
          <a:off x="562914" y="2167956"/>
          <a:ext cx="7877392" cy="2011798"/>
        </p:xfrm>
        <a:graphic>
          <a:graphicData uri="http://schemas.openxmlformats.org/drawingml/2006/table">
            <a:tbl>
              <a:tblPr/>
              <a:tblGrid>
                <a:gridCol w="286139">
                  <a:extLst>
                    <a:ext uri="{9D8B030D-6E8A-4147-A177-3AD203B41FA5}">
                      <a16:colId xmlns:a16="http://schemas.microsoft.com/office/drawing/2014/main" val="2131969822"/>
                    </a:ext>
                  </a:extLst>
                </a:gridCol>
                <a:gridCol w="286139">
                  <a:extLst>
                    <a:ext uri="{9D8B030D-6E8A-4147-A177-3AD203B41FA5}">
                      <a16:colId xmlns:a16="http://schemas.microsoft.com/office/drawing/2014/main" val="1001653451"/>
                    </a:ext>
                  </a:extLst>
                </a:gridCol>
                <a:gridCol w="286139">
                  <a:extLst>
                    <a:ext uri="{9D8B030D-6E8A-4147-A177-3AD203B41FA5}">
                      <a16:colId xmlns:a16="http://schemas.microsoft.com/office/drawing/2014/main" val="850558824"/>
                    </a:ext>
                  </a:extLst>
                </a:gridCol>
                <a:gridCol w="2566662">
                  <a:extLst>
                    <a:ext uri="{9D8B030D-6E8A-4147-A177-3AD203B41FA5}">
                      <a16:colId xmlns:a16="http://schemas.microsoft.com/office/drawing/2014/main" val="2006492773"/>
                    </a:ext>
                  </a:extLst>
                </a:gridCol>
                <a:gridCol w="766851">
                  <a:extLst>
                    <a:ext uri="{9D8B030D-6E8A-4147-A177-3AD203B41FA5}">
                      <a16:colId xmlns:a16="http://schemas.microsoft.com/office/drawing/2014/main" val="357114708"/>
                    </a:ext>
                  </a:extLst>
                </a:gridCol>
                <a:gridCol w="766851">
                  <a:extLst>
                    <a:ext uri="{9D8B030D-6E8A-4147-A177-3AD203B41FA5}">
                      <a16:colId xmlns:a16="http://schemas.microsoft.com/office/drawing/2014/main" val="1752992492"/>
                    </a:ext>
                  </a:extLst>
                </a:gridCol>
                <a:gridCol w="766851">
                  <a:extLst>
                    <a:ext uri="{9D8B030D-6E8A-4147-A177-3AD203B41FA5}">
                      <a16:colId xmlns:a16="http://schemas.microsoft.com/office/drawing/2014/main" val="2733911194"/>
                    </a:ext>
                  </a:extLst>
                </a:gridCol>
                <a:gridCol w="766851">
                  <a:extLst>
                    <a:ext uri="{9D8B030D-6E8A-4147-A177-3AD203B41FA5}">
                      <a16:colId xmlns:a16="http://schemas.microsoft.com/office/drawing/2014/main" val="1484489995"/>
                    </a:ext>
                  </a:extLst>
                </a:gridCol>
                <a:gridCol w="698178">
                  <a:extLst>
                    <a:ext uri="{9D8B030D-6E8A-4147-A177-3AD203B41FA5}">
                      <a16:colId xmlns:a16="http://schemas.microsoft.com/office/drawing/2014/main" val="1156971309"/>
                    </a:ext>
                  </a:extLst>
                </a:gridCol>
                <a:gridCol w="686731">
                  <a:extLst>
                    <a:ext uri="{9D8B030D-6E8A-4147-A177-3AD203B41FA5}">
                      <a16:colId xmlns:a16="http://schemas.microsoft.com/office/drawing/2014/main" val="3436630151"/>
                    </a:ext>
                  </a:extLst>
                </a:gridCol>
              </a:tblGrid>
              <a:tr h="1719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729135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211571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2.800.192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1.071.030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37441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1.576.341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1.533.903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-42.438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625.295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81639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1.226.030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1.226.030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441.490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311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72.440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-34.340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79798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93327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3005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43.275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-34.340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3850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3809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1236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755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5471" y="781772"/>
            <a:ext cx="7886702" cy="12066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09,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SERV. NACIONAL PARA PREVENCIÓN Y REHABIL. CONSUMO DE DROGAS Y ALCOHOL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3" y="2010037"/>
            <a:ext cx="8015287" cy="194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F380EDB-54DF-4DBA-9C08-D83C2B687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23660"/>
              </p:ext>
            </p:extLst>
          </p:nvPr>
        </p:nvGraphicFramePr>
        <p:xfrm>
          <a:off x="535471" y="2420888"/>
          <a:ext cx="7886701" cy="31240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422055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773774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9819070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129331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782163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6242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188342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6550237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908442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41407974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47580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75023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71.377.717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-1.132.397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33.789.113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574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8.940.741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8.785.086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3.909.564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4701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-197.898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1.039.316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2883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59.467.997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-773.319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26.867.670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206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77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 Población General-INE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35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59.964.296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59.190.977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-773.319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26.590.650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822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Tratamiento y Rehabilitación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45.308.608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45.072.402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-236.206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14.911.646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790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Programas de Prevención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3.337.149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3.337.149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3.210.997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448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Capacitación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1.260.188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-334.738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216.304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46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- Programa PREVIENE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6.148.616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6.097.432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6.103.229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128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Tolerancia Cero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1.128.819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189.917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38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Parentalidad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1.754.916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1.754.916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1.362.076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591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Elige Vivir sin Drogas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596.481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011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769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55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959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8039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118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929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0" y="908720"/>
            <a:ext cx="8206782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1E9D6F4-CEEF-4CC8-AA10-8A8EDBF56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025645"/>
              </p:ext>
            </p:extLst>
          </p:nvPr>
        </p:nvGraphicFramePr>
        <p:xfrm>
          <a:off x="486000" y="2163229"/>
          <a:ext cx="4086000" cy="25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319B381-84D5-41D2-A903-8134DBCEB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84131"/>
              </p:ext>
            </p:extLst>
          </p:nvPr>
        </p:nvGraphicFramePr>
        <p:xfrm>
          <a:off x="4606782" y="2167906"/>
          <a:ext cx="4086000" cy="25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710698"/>
            <a:ext cx="792087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7026" y="1463222"/>
            <a:ext cx="7920878" cy="281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2021847-2E97-46B2-95AD-40753B2C7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006031"/>
              </p:ext>
            </p:extLst>
          </p:nvPr>
        </p:nvGraphicFramePr>
        <p:xfrm>
          <a:off x="524205" y="1851043"/>
          <a:ext cx="7936227" cy="3693971"/>
        </p:xfrm>
        <a:graphic>
          <a:graphicData uri="http://schemas.openxmlformats.org/drawingml/2006/table">
            <a:tbl>
              <a:tblPr/>
              <a:tblGrid>
                <a:gridCol w="261404">
                  <a:extLst>
                    <a:ext uri="{9D8B030D-6E8A-4147-A177-3AD203B41FA5}">
                      <a16:colId xmlns:a16="http://schemas.microsoft.com/office/drawing/2014/main" val="3213163547"/>
                    </a:ext>
                  </a:extLst>
                </a:gridCol>
                <a:gridCol w="261404">
                  <a:extLst>
                    <a:ext uri="{9D8B030D-6E8A-4147-A177-3AD203B41FA5}">
                      <a16:colId xmlns:a16="http://schemas.microsoft.com/office/drawing/2014/main" val="2948166064"/>
                    </a:ext>
                  </a:extLst>
                </a:gridCol>
                <a:gridCol w="261404">
                  <a:extLst>
                    <a:ext uri="{9D8B030D-6E8A-4147-A177-3AD203B41FA5}">
                      <a16:colId xmlns:a16="http://schemas.microsoft.com/office/drawing/2014/main" val="205527058"/>
                    </a:ext>
                  </a:extLst>
                </a:gridCol>
                <a:gridCol w="2948637">
                  <a:extLst>
                    <a:ext uri="{9D8B030D-6E8A-4147-A177-3AD203B41FA5}">
                      <a16:colId xmlns:a16="http://schemas.microsoft.com/office/drawing/2014/main" val="907543475"/>
                    </a:ext>
                  </a:extLst>
                </a:gridCol>
                <a:gridCol w="700563">
                  <a:extLst>
                    <a:ext uri="{9D8B030D-6E8A-4147-A177-3AD203B41FA5}">
                      <a16:colId xmlns:a16="http://schemas.microsoft.com/office/drawing/2014/main" val="1100239841"/>
                    </a:ext>
                  </a:extLst>
                </a:gridCol>
                <a:gridCol w="700563">
                  <a:extLst>
                    <a:ext uri="{9D8B030D-6E8A-4147-A177-3AD203B41FA5}">
                      <a16:colId xmlns:a16="http://schemas.microsoft.com/office/drawing/2014/main" val="2151238878"/>
                    </a:ext>
                  </a:extLst>
                </a:gridCol>
                <a:gridCol w="700563">
                  <a:extLst>
                    <a:ext uri="{9D8B030D-6E8A-4147-A177-3AD203B41FA5}">
                      <a16:colId xmlns:a16="http://schemas.microsoft.com/office/drawing/2014/main" val="4136476482"/>
                    </a:ext>
                  </a:extLst>
                </a:gridCol>
                <a:gridCol w="700563">
                  <a:extLst>
                    <a:ext uri="{9D8B030D-6E8A-4147-A177-3AD203B41FA5}">
                      <a16:colId xmlns:a16="http://schemas.microsoft.com/office/drawing/2014/main" val="3922366680"/>
                    </a:ext>
                  </a:extLst>
                </a:gridCol>
                <a:gridCol w="773756">
                  <a:extLst>
                    <a:ext uri="{9D8B030D-6E8A-4147-A177-3AD203B41FA5}">
                      <a16:colId xmlns:a16="http://schemas.microsoft.com/office/drawing/2014/main" val="29372683"/>
                    </a:ext>
                  </a:extLst>
                </a:gridCol>
                <a:gridCol w="627370">
                  <a:extLst>
                    <a:ext uri="{9D8B030D-6E8A-4147-A177-3AD203B41FA5}">
                      <a16:colId xmlns:a16="http://schemas.microsoft.com/office/drawing/2014/main" val="2131859813"/>
                    </a:ext>
                  </a:extLst>
                </a:gridCol>
              </a:tblGrid>
              <a:tr h="155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03003"/>
                  </a:ext>
                </a:extLst>
              </a:tr>
              <a:tr h="3818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215170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112.934.386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70.131.934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137.251.961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83506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15.400.101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15.128.980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-271.121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6.066.298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50268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2.649.031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2.649.031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908.988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09247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20.820.990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89.893.975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69.072.985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127.957.483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2910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3.448.608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3.448.608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1.176.598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43227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Social (ORASMI)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2.767.531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2.767.531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1.031.401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83062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681.067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681.067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145.197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710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de Daños y Damnificados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78121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16.963.994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86.445.367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69.481.373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126.780.885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12893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74.707.369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74.707.359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124.679.377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1246793770,0%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652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Estadio Seguro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716.672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690.686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-25.986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140.327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7400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Diario Oficial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1.091.776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991.776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341.425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7714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Migraciones y Extranjería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4.021.135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4.021.135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1.308.960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81536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Seguimiento de Causas Judiciales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702.883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502.883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183.365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7658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228.661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228.661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78.665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50143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Violencia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3.252.769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3.252.769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4532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BID Fortalecimiento Seguridad Publica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6.700.000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-4.900.000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2764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CiberSeguridad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250.088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48.766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82145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-408.388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82757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-408.388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85373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243.046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18169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243.046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57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76.862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39.036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-37.826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3211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19.098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3577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88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9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C419A5E-28AB-4771-AE11-85610DF8C026}"/>
              </a:ext>
            </a:extLst>
          </p:cNvPr>
          <p:cNvSpPr txBox="1">
            <a:spLocks/>
          </p:cNvSpPr>
          <p:nvPr/>
        </p:nvSpPr>
        <p:spPr>
          <a:xfrm>
            <a:off x="447675" y="764576"/>
            <a:ext cx="791994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7B5DBC4F-610A-413E-8ECC-417BEB6BCAFE}"/>
              </a:ext>
            </a:extLst>
          </p:cNvPr>
          <p:cNvSpPr txBox="1">
            <a:spLocks/>
          </p:cNvSpPr>
          <p:nvPr/>
        </p:nvSpPr>
        <p:spPr>
          <a:xfrm>
            <a:off x="446756" y="1556473"/>
            <a:ext cx="791994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183E44-E2F6-4DE2-827C-8BC40FD12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725805"/>
              </p:ext>
            </p:extLst>
          </p:nvPr>
        </p:nvGraphicFramePr>
        <p:xfrm>
          <a:off x="446756" y="1921599"/>
          <a:ext cx="7919948" cy="1620983"/>
        </p:xfrm>
        <a:graphic>
          <a:graphicData uri="http://schemas.openxmlformats.org/drawingml/2006/table">
            <a:tbl>
              <a:tblPr/>
              <a:tblGrid>
                <a:gridCol w="260868">
                  <a:extLst>
                    <a:ext uri="{9D8B030D-6E8A-4147-A177-3AD203B41FA5}">
                      <a16:colId xmlns:a16="http://schemas.microsoft.com/office/drawing/2014/main" val="761290703"/>
                    </a:ext>
                  </a:extLst>
                </a:gridCol>
                <a:gridCol w="260868">
                  <a:extLst>
                    <a:ext uri="{9D8B030D-6E8A-4147-A177-3AD203B41FA5}">
                      <a16:colId xmlns:a16="http://schemas.microsoft.com/office/drawing/2014/main" val="990814608"/>
                    </a:ext>
                  </a:extLst>
                </a:gridCol>
                <a:gridCol w="260868">
                  <a:extLst>
                    <a:ext uri="{9D8B030D-6E8A-4147-A177-3AD203B41FA5}">
                      <a16:colId xmlns:a16="http://schemas.microsoft.com/office/drawing/2014/main" val="3951508420"/>
                    </a:ext>
                  </a:extLst>
                </a:gridCol>
                <a:gridCol w="2942589">
                  <a:extLst>
                    <a:ext uri="{9D8B030D-6E8A-4147-A177-3AD203B41FA5}">
                      <a16:colId xmlns:a16="http://schemas.microsoft.com/office/drawing/2014/main" val="4015469371"/>
                    </a:ext>
                  </a:extLst>
                </a:gridCol>
                <a:gridCol w="699126">
                  <a:extLst>
                    <a:ext uri="{9D8B030D-6E8A-4147-A177-3AD203B41FA5}">
                      <a16:colId xmlns:a16="http://schemas.microsoft.com/office/drawing/2014/main" val="2964423894"/>
                    </a:ext>
                  </a:extLst>
                </a:gridCol>
                <a:gridCol w="699126">
                  <a:extLst>
                    <a:ext uri="{9D8B030D-6E8A-4147-A177-3AD203B41FA5}">
                      <a16:colId xmlns:a16="http://schemas.microsoft.com/office/drawing/2014/main" val="1328867692"/>
                    </a:ext>
                  </a:extLst>
                </a:gridCol>
                <a:gridCol w="699126">
                  <a:extLst>
                    <a:ext uri="{9D8B030D-6E8A-4147-A177-3AD203B41FA5}">
                      <a16:colId xmlns:a16="http://schemas.microsoft.com/office/drawing/2014/main" val="3907562109"/>
                    </a:ext>
                  </a:extLst>
                </a:gridCol>
                <a:gridCol w="699126">
                  <a:extLst>
                    <a:ext uri="{9D8B030D-6E8A-4147-A177-3AD203B41FA5}">
                      <a16:colId xmlns:a16="http://schemas.microsoft.com/office/drawing/2014/main" val="922334389"/>
                    </a:ext>
                  </a:extLst>
                </a:gridCol>
                <a:gridCol w="772168">
                  <a:extLst>
                    <a:ext uri="{9D8B030D-6E8A-4147-A177-3AD203B41FA5}">
                      <a16:colId xmlns:a16="http://schemas.microsoft.com/office/drawing/2014/main" val="3106908576"/>
                    </a:ext>
                  </a:extLst>
                </a:gridCol>
                <a:gridCol w="626083">
                  <a:extLst>
                    <a:ext uri="{9D8B030D-6E8A-4147-A177-3AD203B41FA5}">
                      <a16:colId xmlns:a16="http://schemas.microsoft.com/office/drawing/2014/main" val="1943445402"/>
                    </a:ext>
                  </a:extLst>
                </a:gridCol>
              </a:tblGrid>
              <a:tr h="1246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703331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07193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-27.826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58643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104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4.555.826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1.340.958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2.040.959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15390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4.555.826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1.340.958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2.040.959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7955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2.040.968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2.040.958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2.040.959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20409590,0%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61211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3.214.858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2.514.858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54574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310.880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337.818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8784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126.630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126.630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83499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184.250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184.250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03595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580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403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725" y="823897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02: RED DE CONECTIVIDAD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5" y="1556792"/>
            <a:ext cx="7886701" cy="2725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DE458E5-2863-416A-9E62-CEB7AAFE6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46845"/>
              </p:ext>
            </p:extLst>
          </p:nvPr>
        </p:nvGraphicFramePr>
        <p:xfrm>
          <a:off x="453008" y="1928203"/>
          <a:ext cx="7900419" cy="1347929"/>
        </p:xfrm>
        <a:graphic>
          <a:graphicData uri="http://schemas.openxmlformats.org/drawingml/2006/table">
            <a:tbl>
              <a:tblPr/>
              <a:tblGrid>
                <a:gridCol w="264760">
                  <a:extLst>
                    <a:ext uri="{9D8B030D-6E8A-4147-A177-3AD203B41FA5}">
                      <a16:colId xmlns:a16="http://schemas.microsoft.com/office/drawing/2014/main" val="75786999"/>
                    </a:ext>
                  </a:extLst>
                </a:gridCol>
                <a:gridCol w="264760">
                  <a:extLst>
                    <a:ext uri="{9D8B030D-6E8A-4147-A177-3AD203B41FA5}">
                      <a16:colId xmlns:a16="http://schemas.microsoft.com/office/drawing/2014/main" val="251209761"/>
                    </a:ext>
                  </a:extLst>
                </a:gridCol>
                <a:gridCol w="264760">
                  <a:extLst>
                    <a:ext uri="{9D8B030D-6E8A-4147-A177-3AD203B41FA5}">
                      <a16:colId xmlns:a16="http://schemas.microsoft.com/office/drawing/2014/main" val="540774480"/>
                    </a:ext>
                  </a:extLst>
                </a:gridCol>
                <a:gridCol w="2986484">
                  <a:extLst>
                    <a:ext uri="{9D8B030D-6E8A-4147-A177-3AD203B41FA5}">
                      <a16:colId xmlns:a16="http://schemas.microsoft.com/office/drawing/2014/main" val="458675330"/>
                    </a:ext>
                  </a:extLst>
                </a:gridCol>
                <a:gridCol w="709555">
                  <a:extLst>
                    <a:ext uri="{9D8B030D-6E8A-4147-A177-3AD203B41FA5}">
                      <a16:colId xmlns:a16="http://schemas.microsoft.com/office/drawing/2014/main" val="925817746"/>
                    </a:ext>
                  </a:extLst>
                </a:gridCol>
                <a:gridCol w="709555">
                  <a:extLst>
                    <a:ext uri="{9D8B030D-6E8A-4147-A177-3AD203B41FA5}">
                      <a16:colId xmlns:a16="http://schemas.microsoft.com/office/drawing/2014/main" val="356265429"/>
                    </a:ext>
                  </a:extLst>
                </a:gridCol>
                <a:gridCol w="709555">
                  <a:extLst>
                    <a:ext uri="{9D8B030D-6E8A-4147-A177-3AD203B41FA5}">
                      <a16:colId xmlns:a16="http://schemas.microsoft.com/office/drawing/2014/main" val="2509721000"/>
                    </a:ext>
                  </a:extLst>
                </a:gridCol>
                <a:gridCol w="709555">
                  <a:extLst>
                    <a:ext uri="{9D8B030D-6E8A-4147-A177-3AD203B41FA5}">
                      <a16:colId xmlns:a16="http://schemas.microsoft.com/office/drawing/2014/main" val="3743428397"/>
                    </a:ext>
                  </a:extLst>
                </a:gridCol>
                <a:gridCol w="646013">
                  <a:extLst>
                    <a:ext uri="{9D8B030D-6E8A-4147-A177-3AD203B41FA5}">
                      <a16:colId xmlns:a16="http://schemas.microsoft.com/office/drawing/2014/main" val="2190312275"/>
                    </a:ext>
                  </a:extLst>
                </a:gridCol>
                <a:gridCol w="635422">
                  <a:extLst>
                    <a:ext uri="{9D8B030D-6E8A-4147-A177-3AD203B41FA5}">
                      <a16:colId xmlns:a16="http://schemas.microsoft.com/office/drawing/2014/main" val="16479740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03765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82678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1.675.791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5899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1.405.405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65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4.570.941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4.405.705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-165.236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1.031.336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37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71.022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28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143.981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706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902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92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078" y="746702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03: FONDO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4128" y="1506218"/>
            <a:ext cx="787065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8AC3BEE-55FC-43AA-B5DF-609977EE5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70080"/>
              </p:ext>
            </p:extLst>
          </p:nvPr>
        </p:nvGraphicFramePr>
        <p:xfrm>
          <a:off x="422260" y="1871343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313236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734333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1427002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2357582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693082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109993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917101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444269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8138378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5451588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19967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36748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051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7726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2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16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20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63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455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4102" y="80626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04: BOMBEROS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0021" y="1509623"/>
            <a:ext cx="7886701" cy="33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9F07EDA-9683-4377-8B0B-714FB7C12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245742"/>
              </p:ext>
            </p:extLst>
          </p:nvPr>
        </p:nvGraphicFramePr>
        <p:xfrm>
          <a:off x="560020" y="1893258"/>
          <a:ext cx="7902491" cy="2465918"/>
        </p:xfrm>
        <a:graphic>
          <a:graphicData uri="http://schemas.openxmlformats.org/drawingml/2006/table">
            <a:tbl>
              <a:tblPr/>
              <a:tblGrid>
                <a:gridCol w="264829">
                  <a:extLst>
                    <a:ext uri="{9D8B030D-6E8A-4147-A177-3AD203B41FA5}">
                      <a16:colId xmlns:a16="http://schemas.microsoft.com/office/drawing/2014/main" val="3743040926"/>
                    </a:ext>
                  </a:extLst>
                </a:gridCol>
                <a:gridCol w="264829">
                  <a:extLst>
                    <a:ext uri="{9D8B030D-6E8A-4147-A177-3AD203B41FA5}">
                      <a16:colId xmlns:a16="http://schemas.microsoft.com/office/drawing/2014/main" val="3104544365"/>
                    </a:ext>
                  </a:extLst>
                </a:gridCol>
                <a:gridCol w="264829">
                  <a:extLst>
                    <a:ext uri="{9D8B030D-6E8A-4147-A177-3AD203B41FA5}">
                      <a16:colId xmlns:a16="http://schemas.microsoft.com/office/drawing/2014/main" val="3307959730"/>
                    </a:ext>
                  </a:extLst>
                </a:gridCol>
                <a:gridCol w="2987269">
                  <a:extLst>
                    <a:ext uri="{9D8B030D-6E8A-4147-A177-3AD203B41FA5}">
                      <a16:colId xmlns:a16="http://schemas.microsoft.com/office/drawing/2014/main" val="28478806"/>
                    </a:ext>
                  </a:extLst>
                </a:gridCol>
                <a:gridCol w="709741">
                  <a:extLst>
                    <a:ext uri="{9D8B030D-6E8A-4147-A177-3AD203B41FA5}">
                      <a16:colId xmlns:a16="http://schemas.microsoft.com/office/drawing/2014/main" val="2095717001"/>
                    </a:ext>
                  </a:extLst>
                </a:gridCol>
                <a:gridCol w="709741">
                  <a:extLst>
                    <a:ext uri="{9D8B030D-6E8A-4147-A177-3AD203B41FA5}">
                      <a16:colId xmlns:a16="http://schemas.microsoft.com/office/drawing/2014/main" val="2586665481"/>
                    </a:ext>
                  </a:extLst>
                </a:gridCol>
                <a:gridCol w="709741">
                  <a:extLst>
                    <a:ext uri="{9D8B030D-6E8A-4147-A177-3AD203B41FA5}">
                      <a16:colId xmlns:a16="http://schemas.microsoft.com/office/drawing/2014/main" val="4102642263"/>
                    </a:ext>
                  </a:extLst>
                </a:gridCol>
                <a:gridCol w="709741">
                  <a:extLst>
                    <a:ext uri="{9D8B030D-6E8A-4147-A177-3AD203B41FA5}">
                      <a16:colId xmlns:a16="http://schemas.microsoft.com/office/drawing/2014/main" val="272796350"/>
                    </a:ext>
                  </a:extLst>
                </a:gridCol>
                <a:gridCol w="646182">
                  <a:extLst>
                    <a:ext uri="{9D8B030D-6E8A-4147-A177-3AD203B41FA5}">
                      <a16:colId xmlns:a16="http://schemas.microsoft.com/office/drawing/2014/main" val="965412389"/>
                    </a:ext>
                  </a:extLst>
                </a:gridCol>
                <a:gridCol w="635589">
                  <a:extLst>
                    <a:ext uri="{9D8B030D-6E8A-4147-A177-3AD203B41FA5}">
                      <a16:colId xmlns:a16="http://schemas.microsoft.com/office/drawing/2014/main" val="176711994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12865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05218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46.404.273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25.685.965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51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30.216.276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12.246.366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483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30.216.276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12.246.366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321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Cuerpo de Bomberos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23.587.397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23.587.397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10.352.073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6949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 Extraordinaria, Reparaciones y Mantenciones de Cuerpos de Bomberos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1.704.274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1.704.274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1964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 de la Junta Nacional y Organismos Dependientes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3.682.655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2.986.070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-696.585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493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de Bomberos de Chile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2.641.950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1.938.535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308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93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908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de Cuerpos de Bomberos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2.452.019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2.146.528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53453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Importaciones y Compromisos en Moneda Extranjera para Cuerpos de Bomberos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8.850.165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8.850.165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8.850.165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68257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Adquisiciones y Compromisos en Moneda Nacional para Cuerpos de Bomberos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4.885.813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4.885.813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10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806346"/>
            <a:ext cx="788670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843" y="1433000"/>
            <a:ext cx="7886700" cy="3264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4DF6D29-216B-4E81-9F81-6D183876C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144492"/>
              </p:ext>
            </p:extLst>
          </p:nvPr>
        </p:nvGraphicFramePr>
        <p:xfrm>
          <a:off x="517585" y="1850097"/>
          <a:ext cx="7908668" cy="4115150"/>
        </p:xfrm>
        <a:graphic>
          <a:graphicData uri="http://schemas.openxmlformats.org/drawingml/2006/table">
            <a:tbl>
              <a:tblPr/>
              <a:tblGrid>
                <a:gridCol w="265036">
                  <a:extLst>
                    <a:ext uri="{9D8B030D-6E8A-4147-A177-3AD203B41FA5}">
                      <a16:colId xmlns:a16="http://schemas.microsoft.com/office/drawing/2014/main" val="2013968215"/>
                    </a:ext>
                  </a:extLst>
                </a:gridCol>
                <a:gridCol w="265036">
                  <a:extLst>
                    <a:ext uri="{9D8B030D-6E8A-4147-A177-3AD203B41FA5}">
                      <a16:colId xmlns:a16="http://schemas.microsoft.com/office/drawing/2014/main" val="777723736"/>
                    </a:ext>
                  </a:extLst>
                </a:gridCol>
                <a:gridCol w="265036">
                  <a:extLst>
                    <a:ext uri="{9D8B030D-6E8A-4147-A177-3AD203B41FA5}">
                      <a16:colId xmlns:a16="http://schemas.microsoft.com/office/drawing/2014/main" val="754147144"/>
                    </a:ext>
                  </a:extLst>
                </a:gridCol>
                <a:gridCol w="2989603">
                  <a:extLst>
                    <a:ext uri="{9D8B030D-6E8A-4147-A177-3AD203B41FA5}">
                      <a16:colId xmlns:a16="http://schemas.microsoft.com/office/drawing/2014/main" val="4208838"/>
                    </a:ext>
                  </a:extLst>
                </a:gridCol>
                <a:gridCol w="710296">
                  <a:extLst>
                    <a:ext uri="{9D8B030D-6E8A-4147-A177-3AD203B41FA5}">
                      <a16:colId xmlns:a16="http://schemas.microsoft.com/office/drawing/2014/main" val="463062224"/>
                    </a:ext>
                  </a:extLst>
                </a:gridCol>
                <a:gridCol w="710296">
                  <a:extLst>
                    <a:ext uri="{9D8B030D-6E8A-4147-A177-3AD203B41FA5}">
                      <a16:colId xmlns:a16="http://schemas.microsoft.com/office/drawing/2014/main" val="1126272183"/>
                    </a:ext>
                  </a:extLst>
                </a:gridCol>
                <a:gridCol w="710296">
                  <a:extLst>
                    <a:ext uri="{9D8B030D-6E8A-4147-A177-3AD203B41FA5}">
                      <a16:colId xmlns:a16="http://schemas.microsoft.com/office/drawing/2014/main" val="1441125031"/>
                    </a:ext>
                  </a:extLst>
                </a:gridCol>
                <a:gridCol w="710296">
                  <a:extLst>
                    <a:ext uri="{9D8B030D-6E8A-4147-A177-3AD203B41FA5}">
                      <a16:colId xmlns:a16="http://schemas.microsoft.com/office/drawing/2014/main" val="2344352296"/>
                    </a:ext>
                  </a:extLst>
                </a:gridCol>
                <a:gridCol w="646687">
                  <a:extLst>
                    <a:ext uri="{9D8B030D-6E8A-4147-A177-3AD203B41FA5}">
                      <a16:colId xmlns:a16="http://schemas.microsoft.com/office/drawing/2014/main" val="2466499889"/>
                    </a:ext>
                  </a:extLst>
                </a:gridCol>
                <a:gridCol w="636086">
                  <a:extLst>
                    <a:ext uri="{9D8B030D-6E8A-4147-A177-3AD203B41FA5}">
                      <a16:colId xmlns:a16="http://schemas.microsoft.com/office/drawing/2014/main" val="33263676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4477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891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1.156.722.226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-24.833.451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451.554.312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75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936.409.956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930.199.969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-6.209.987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385.704.794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856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194.241.863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169.661.599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-24.580.264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45.328.214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26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9.160.963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-1.497.712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2.470.671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619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9.160.963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-1.497.712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2.470.671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345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1.954.468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1.754.468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1430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296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099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1.736.524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719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Museo Histórico y Centro Cultural de Carabineros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55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Modelo de Integración Carabineros-Comunidad MICC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1.288.800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854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Fondo de Desahucio Carabineros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34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957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469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28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655.327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9.738.923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7.570.644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0050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9.537.745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9.537.745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7.068.962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441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160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332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9981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417.927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899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286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29.880.160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27.795.749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-2.084.411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4.465.695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670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29.880.160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27.795.749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-2.084.411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4.465.695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47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065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334995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51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39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37220" y="855428"/>
            <a:ext cx="786955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37220" y="1647006"/>
            <a:ext cx="786955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 americanos</a:t>
            </a:r>
          </a:p>
        </p:txBody>
      </p:sp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9294" y="79803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32, PROGRAMA 01: HOSPITAL DE CARABINEROS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9294" y="1537569"/>
            <a:ext cx="8187506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4AFABF4-7FB0-4475-8B72-178BCC63F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766619"/>
              </p:ext>
            </p:extLst>
          </p:nvPr>
        </p:nvGraphicFramePr>
        <p:xfrm>
          <a:off x="493840" y="1902695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9683883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91089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007939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653314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127384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521572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147019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8592621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8496733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6136499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461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75665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31.138.955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15.807.750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181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22.943.023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22.943.023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10.335.306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79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8.464.047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8.007.246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1.850.768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753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292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214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3.529.385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7307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3.529.385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319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3634" y="720340"/>
            <a:ext cx="788895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33, PROGRAMA 01: POLICÍA DE INVESTIGACIONES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1376" y="1730291"/>
            <a:ext cx="7886701" cy="322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B53A25F-4F03-46F2-845D-FAB0933EB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28274"/>
              </p:ext>
            </p:extLst>
          </p:nvPr>
        </p:nvGraphicFramePr>
        <p:xfrm>
          <a:off x="501375" y="2146973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792807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489803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5743632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853909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871900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10658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544220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1977937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6230603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5121663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65338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5203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360.505.777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5.752.269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150.824.538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518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287.752.425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287.752.425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125.398.015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66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39.137.794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39.137.794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13.382.226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36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010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013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2.930.760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5302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2.816.550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17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Microtráfico Cero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2.039.114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2.039.114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567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469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631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Policía Criminal - INTERPOL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605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5.909.973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5.590.973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2.021.023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189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2.115.992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1.796.992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1.796.693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3576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290.563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485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1.739.583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1.739.583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70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717.766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717.766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432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100.848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090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3.336.476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544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3.336.476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31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6.164.255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32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6.164.255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253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5447" y="920335"/>
            <a:ext cx="7579017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757" y="1641499"/>
            <a:ext cx="757463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D51D040-257A-4956-A985-5229CEC79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442581"/>
              </p:ext>
            </p:extLst>
          </p:nvPr>
        </p:nvGraphicFramePr>
        <p:xfrm>
          <a:off x="512756" y="2069629"/>
          <a:ext cx="7591707" cy="3219450"/>
        </p:xfrm>
        <a:graphic>
          <a:graphicData uri="http://schemas.openxmlformats.org/drawingml/2006/table">
            <a:tbl>
              <a:tblPr/>
              <a:tblGrid>
                <a:gridCol w="799755">
                  <a:extLst>
                    <a:ext uri="{9D8B030D-6E8A-4147-A177-3AD203B41FA5}">
                      <a16:colId xmlns:a16="http://schemas.microsoft.com/office/drawing/2014/main" val="3006257776"/>
                    </a:ext>
                  </a:extLst>
                </a:gridCol>
                <a:gridCol w="2136660">
                  <a:extLst>
                    <a:ext uri="{9D8B030D-6E8A-4147-A177-3AD203B41FA5}">
                      <a16:colId xmlns:a16="http://schemas.microsoft.com/office/drawing/2014/main" val="1992412249"/>
                    </a:ext>
                  </a:extLst>
                </a:gridCol>
                <a:gridCol w="799755">
                  <a:extLst>
                    <a:ext uri="{9D8B030D-6E8A-4147-A177-3AD203B41FA5}">
                      <a16:colId xmlns:a16="http://schemas.microsoft.com/office/drawing/2014/main" val="686691189"/>
                    </a:ext>
                  </a:extLst>
                </a:gridCol>
                <a:gridCol w="799755">
                  <a:extLst>
                    <a:ext uri="{9D8B030D-6E8A-4147-A177-3AD203B41FA5}">
                      <a16:colId xmlns:a16="http://schemas.microsoft.com/office/drawing/2014/main" val="1000099161"/>
                    </a:ext>
                  </a:extLst>
                </a:gridCol>
                <a:gridCol w="799755">
                  <a:extLst>
                    <a:ext uri="{9D8B030D-6E8A-4147-A177-3AD203B41FA5}">
                      <a16:colId xmlns:a16="http://schemas.microsoft.com/office/drawing/2014/main" val="1099702186"/>
                    </a:ext>
                  </a:extLst>
                </a:gridCol>
                <a:gridCol w="799755">
                  <a:extLst>
                    <a:ext uri="{9D8B030D-6E8A-4147-A177-3AD203B41FA5}">
                      <a16:colId xmlns:a16="http://schemas.microsoft.com/office/drawing/2014/main" val="1578781235"/>
                    </a:ext>
                  </a:extLst>
                </a:gridCol>
                <a:gridCol w="728136">
                  <a:extLst>
                    <a:ext uri="{9D8B030D-6E8A-4147-A177-3AD203B41FA5}">
                      <a16:colId xmlns:a16="http://schemas.microsoft.com/office/drawing/2014/main" val="4081455666"/>
                    </a:ext>
                  </a:extLst>
                </a:gridCol>
                <a:gridCol w="728136">
                  <a:extLst>
                    <a:ext uri="{9D8B030D-6E8A-4147-A177-3AD203B41FA5}">
                      <a16:colId xmlns:a16="http://schemas.microsoft.com/office/drawing/2014/main" val="4225663081"/>
                    </a:ext>
                  </a:extLst>
                </a:gridCol>
              </a:tblGrid>
              <a:tr h="1524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529644"/>
                  </a:ext>
                </a:extLst>
              </a:tr>
              <a:tr h="46672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1488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78.692.157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79.294.956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602.799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36.479.224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1442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Arica y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4.445.795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4.513.829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2.365.658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78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4.304.894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4.407.686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1.925.546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47855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4.671.222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4.674.047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3.821.378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1782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4.454.615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4.392.363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-62.252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1.536.886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6620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5.180.942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5.284.686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103.744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2.102.221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7753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5.483.321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5.610.438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127.117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2.006.994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2622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7.605.478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7.809.347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203.869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3.247.737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031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O'Higgins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4.140.172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4.187.396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2.842.586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06065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4.660.236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4.811.892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151.656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2.274.203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63574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2.633.061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2.596.084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-36.977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1.342.076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923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5.784.366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5.670.311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-114.055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2.112.596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2005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5.329.037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5.267.579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-61.458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2.103.489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5006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4.737.941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4.800.451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2.049.104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22249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5.038.764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5.149.274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110.510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2.192.134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5014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5.477.552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5.354.594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-122.958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2.413.180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8325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Magallanes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4.744.761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4.764.979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2.143.436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54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571" y="787407"/>
            <a:ext cx="770485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21830C7-7DBA-4D54-B39D-355C835FA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855302"/>
              </p:ext>
            </p:extLst>
          </p:nvPr>
        </p:nvGraphicFramePr>
        <p:xfrm>
          <a:off x="1478738" y="1844824"/>
          <a:ext cx="6098400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175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810920"/>
            <a:ext cx="72008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MENSUAL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9" name="2 Gráfico">
            <a:extLst>
              <a:ext uri="{FF2B5EF4-FFF2-40B4-BE49-F238E27FC236}">
                <a16:creationId xmlns:a16="http://schemas.microsoft.com/office/drawing/2014/main" id="{27BA1CC5-AEA6-4CF3-896B-C3C518A6D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755851"/>
              </p:ext>
            </p:extLst>
          </p:nvPr>
        </p:nvGraphicFramePr>
        <p:xfrm>
          <a:off x="1403648" y="1988840"/>
          <a:ext cx="5918400" cy="34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801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232" y="916622"/>
            <a:ext cx="763284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9" name="1 Gráfico">
            <a:extLst>
              <a:ext uri="{FF2B5EF4-FFF2-40B4-BE49-F238E27FC236}">
                <a16:creationId xmlns:a16="http://schemas.microsoft.com/office/drawing/2014/main" id="{71F61CC1-F897-47A8-9365-700BEC332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89094"/>
              </p:ext>
            </p:extLst>
          </p:nvPr>
        </p:nvGraphicFramePr>
        <p:xfrm>
          <a:off x="1612800" y="2060848"/>
          <a:ext cx="5918400" cy="34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469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7585" y="836712"/>
            <a:ext cx="810755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01: GASTOS DE FUNCIONAMIENTO GOBIERNOS REGIONALES</a:t>
            </a:r>
          </a:p>
        </p:txBody>
      </p:sp>
      <p:graphicFrame>
        <p:nvGraphicFramePr>
          <p:cNvPr id="11" name="1 Gráfico">
            <a:extLst>
              <a:ext uri="{FF2B5EF4-FFF2-40B4-BE49-F238E27FC236}">
                <a16:creationId xmlns:a16="http://schemas.microsoft.com/office/drawing/2014/main" id="{D7EFA333-2F48-40B4-A3CA-51D3B6312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250249"/>
              </p:ext>
            </p:extLst>
          </p:nvPr>
        </p:nvGraphicFramePr>
        <p:xfrm>
          <a:off x="516218" y="2132855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2 Gráfico">
            <a:extLst>
              <a:ext uri="{FF2B5EF4-FFF2-40B4-BE49-F238E27FC236}">
                <a16:creationId xmlns:a16="http://schemas.microsoft.com/office/drawing/2014/main" id="{22449F74-9072-4AA8-92AE-595D946DD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197640"/>
              </p:ext>
            </p:extLst>
          </p:nvPr>
        </p:nvGraphicFramePr>
        <p:xfrm>
          <a:off x="4639936" y="2132855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408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6001" y="959239"/>
            <a:ext cx="818207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02 Y 03: INVERSIÓN REGIONAL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7B6C79D9-3180-47BB-BC8C-72C1ACC72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721543"/>
              </p:ext>
            </p:extLst>
          </p:nvPr>
        </p:nvGraphicFramePr>
        <p:xfrm>
          <a:off x="476001" y="2106000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87B083C4-584E-4ADD-A603-A05DE3214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348837"/>
              </p:ext>
            </p:extLst>
          </p:nvPr>
        </p:nvGraphicFramePr>
        <p:xfrm>
          <a:off x="4672876" y="2106000"/>
          <a:ext cx="3985200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362" y="817540"/>
            <a:ext cx="801357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MENSUAL DE GASTOS A MAYO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FF44A13-D57F-4580-8606-3996C82EC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574324"/>
              </p:ext>
            </p:extLst>
          </p:nvPr>
        </p:nvGraphicFramePr>
        <p:xfrm>
          <a:off x="1522800" y="1916832"/>
          <a:ext cx="6098400" cy="34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469" y="866703"/>
            <a:ext cx="786024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8178" y="1563585"/>
            <a:ext cx="7886699" cy="302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8A7AB2D-E5F3-4944-B246-F0F7344D7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323979"/>
              </p:ext>
            </p:extLst>
          </p:nvPr>
        </p:nvGraphicFramePr>
        <p:xfrm>
          <a:off x="528178" y="1918843"/>
          <a:ext cx="7886699" cy="2630785"/>
        </p:xfrm>
        <a:graphic>
          <a:graphicData uri="http://schemas.openxmlformats.org/drawingml/2006/table">
            <a:tbl>
              <a:tblPr/>
              <a:tblGrid>
                <a:gridCol w="715032">
                  <a:extLst>
                    <a:ext uri="{9D8B030D-6E8A-4147-A177-3AD203B41FA5}">
                      <a16:colId xmlns:a16="http://schemas.microsoft.com/office/drawing/2014/main" val="611550565"/>
                    </a:ext>
                  </a:extLst>
                </a:gridCol>
                <a:gridCol w="3009539">
                  <a:extLst>
                    <a:ext uri="{9D8B030D-6E8A-4147-A177-3AD203B41FA5}">
                      <a16:colId xmlns:a16="http://schemas.microsoft.com/office/drawing/2014/main" val="2327047027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734784586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1805230646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3321819636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3060512303"/>
                    </a:ext>
                  </a:extLst>
                </a:gridCol>
                <a:gridCol w="651000">
                  <a:extLst>
                    <a:ext uri="{9D8B030D-6E8A-4147-A177-3AD203B41FA5}">
                      <a16:colId xmlns:a16="http://schemas.microsoft.com/office/drawing/2014/main" val="2954266196"/>
                    </a:ext>
                  </a:extLst>
                </a:gridCol>
                <a:gridCol w="651000">
                  <a:extLst>
                    <a:ext uri="{9D8B030D-6E8A-4147-A177-3AD203B41FA5}">
                      <a16:colId xmlns:a16="http://schemas.microsoft.com/office/drawing/2014/main" val="521116825"/>
                    </a:ext>
                  </a:extLst>
                </a:gridCol>
              </a:tblGrid>
              <a:tr h="16972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022855"/>
                  </a:ext>
                </a:extLst>
              </a:tr>
              <a:tr h="415834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138028"/>
                  </a:ext>
                </a:extLst>
              </a:tr>
              <a:tr h="17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3.605.257.024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3.655.149.744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49.892.720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1.519.807.976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025329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1.406.730.279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1.397.475.556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-9.254.723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585.489.321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9172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287.471.313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263.444.123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-24.027.190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74.895.637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690940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11.193.984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9.815.342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-1.378.642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2.730.389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862559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330.055.551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424.903.091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94.847.540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274.862.904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58627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5.797.053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5.797.053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74.292.206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1281,6%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1281,6%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59652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834045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107.636.928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93.777.031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-13.859.897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33.304.704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700791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713.527.960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670.175.129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-43.352.831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211.239.053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511759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26.552.663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26.552.663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4.538.091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281457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696.047.583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718.053.945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22.006.362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214.925.515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731084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20.233.436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45.087.147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24.853.711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43.529.667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853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48" y="730585"/>
            <a:ext cx="7886697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POR 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8" y="1453734"/>
            <a:ext cx="79871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07E376B-06D7-43C3-AAD6-2D2FE6CA3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15560"/>
              </p:ext>
            </p:extLst>
          </p:nvPr>
        </p:nvGraphicFramePr>
        <p:xfrm>
          <a:off x="628647" y="1818859"/>
          <a:ext cx="7886698" cy="3884259"/>
        </p:xfrm>
        <a:graphic>
          <a:graphicData uri="http://schemas.openxmlformats.org/drawingml/2006/table">
            <a:tbl>
              <a:tblPr/>
              <a:tblGrid>
                <a:gridCol w="346668">
                  <a:extLst>
                    <a:ext uri="{9D8B030D-6E8A-4147-A177-3AD203B41FA5}">
                      <a16:colId xmlns:a16="http://schemas.microsoft.com/office/drawing/2014/main" val="1937092274"/>
                    </a:ext>
                  </a:extLst>
                </a:gridCol>
                <a:gridCol w="270834">
                  <a:extLst>
                    <a:ext uri="{9D8B030D-6E8A-4147-A177-3AD203B41FA5}">
                      <a16:colId xmlns:a16="http://schemas.microsoft.com/office/drawing/2014/main" val="3280465615"/>
                    </a:ext>
                  </a:extLst>
                </a:gridCol>
                <a:gridCol w="3055013">
                  <a:extLst>
                    <a:ext uri="{9D8B030D-6E8A-4147-A177-3AD203B41FA5}">
                      <a16:colId xmlns:a16="http://schemas.microsoft.com/office/drawing/2014/main" val="2389544424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199032866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564200354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1973465237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1232491080"/>
                    </a:ext>
                  </a:extLst>
                </a:gridCol>
                <a:gridCol w="660836">
                  <a:extLst>
                    <a:ext uri="{9D8B030D-6E8A-4147-A177-3AD203B41FA5}">
                      <a16:colId xmlns:a16="http://schemas.microsoft.com/office/drawing/2014/main" val="2882476158"/>
                    </a:ext>
                  </a:extLst>
                </a:gridCol>
                <a:gridCol w="650003">
                  <a:extLst>
                    <a:ext uri="{9D8B030D-6E8A-4147-A177-3AD203B41FA5}">
                      <a16:colId xmlns:a16="http://schemas.microsoft.com/office/drawing/2014/main" val="1197027811"/>
                    </a:ext>
                  </a:extLst>
                </a:gridCol>
              </a:tblGrid>
              <a:tr h="1625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807152"/>
                  </a:ext>
                </a:extLst>
              </a:tr>
              <a:tr h="398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50403"/>
                  </a:ext>
                </a:extLst>
              </a:tr>
              <a:tr h="170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Gobierno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72.027.985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-3.515.043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33.665.874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14203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Nacional de Emergencia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15.910.959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-749.188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7.884.178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243840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642.714.199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724.267.574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81.553.375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333.917.423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998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37.314.801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38.286.837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972.036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20.622.623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624107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Gestión Subnacional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9.360.655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-335.781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2.196.963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310038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Local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198.236.611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261.734.887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63.498.276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151.967.814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9717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a 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231.219.264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34.166.219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92.330.210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2073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Convergencia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184.909.804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-15.503.502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66.799.813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69731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Inteligencia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4.008.068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83299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45.145.948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42.838.828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-2.307.120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16.498.231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44802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42.271.137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40.038.636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-2.232.501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15.427.201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6543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Regionales de Atención y Orientación a Víctimas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2.800.192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-74.619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1.071.030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20423"/>
                  </a:ext>
                </a:extLst>
              </a:tr>
              <a:tr h="26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para Prevención y Rehabilitación Consumo de Drogas y Alcohol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71.377.717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-1.132.397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33.789.113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243017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100.992.063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169.458.666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68.466.603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164.613.717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29038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112.934.386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70.131.934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137.251.961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71731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Conectividad del Estado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5.906.487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-265.331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1.675.791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42330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74576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Bomberos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46.404.273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-1.400.000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25.685.965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10589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1.156.722.226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-24.833.451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451.554.312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916629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de Carabineros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31.138.955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-456.801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15.807.750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731238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360.505.777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5.752.269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150.824.538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039573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al 75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1.258.155.603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1.322.043.721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63.888.118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461.912.144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2057" y="818389"/>
            <a:ext cx="805939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3572" y="1556791"/>
            <a:ext cx="8077876" cy="202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1889B3B-220C-4A5F-B293-68B21B4BB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27573"/>
              </p:ext>
            </p:extLst>
          </p:nvPr>
        </p:nvGraphicFramePr>
        <p:xfrm>
          <a:off x="473572" y="1947243"/>
          <a:ext cx="8077877" cy="3353966"/>
        </p:xfrm>
        <a:graphic>
          <a:graphicData uri="http://schemas.openxmlformats.org/drawingml/2006/table">
            <a:tbl>
              <a:tblPr/>
              <a:tblGrid>
                <a:gridCol w="270707">
                  <a:extLst>
                    <a:ext uri="{9D8B030D-6E8A-4147-A177-3AD203B41FA5}">
                      <a16:colId xmlns:a16="http://schemas.microsoft.com/office/drawing/2014/main" val="3610343528"/>
                    </a:ext>
                  </a:extLst>
                </a:gridCol>
                <a:gridCol w="270707">
                  <a:extLst>
                    <a:ext uri="{9D8B030D-6E8A-4147-A177-3AD203B41FA5}">
                      <a16:colId xmlns:a16="http://schemas.microsoft.com/office/drawing/2014/main" val="1304747467"/>
                    </a:ext>
                  </a:extLst>
                </a:gridCol>
                <a:gridCol w="270707">
                  <a:extLst>
                    <a:ext uri="{9D8B030D-6E8A-4147-A177-3AD203B41FA5}">
                      <a16:colId xmlns:a16="http://schemas.microsoft.com/office/drawing/2014/main" val="4175145650"/>
                    </a:ext>
                  </a:extLst>
                </a:gridCol>
                <a:gridCol w="3053566">
                  <a:extLst>
                    <a:ext uri="{9D8B030D-6E8A-4147-A177-3AD203B41FA5}">
                      <a16:colId xmlns:a16="http://schemas.microsoft.com/office/drawing/2014/main" val="491129576"/>
                    </a:ext>
                  </a:extLst>
                </a:gridCol>
                <a:gridCol w="725493">
                  <a:extLst>
                    <a:ext uri="{9D8B030D-6E8A-4147-A177-3AD203B41FA5}">
                      <a16:colId xmlns:a16="http://schemas.microsoft.com/office/drawing/2014/main" val="2638483836"/>
                    </a:ext>
                  </a:extLst>
                </a:gridCol>
                <a:gridCol w="725493">
                  <a:extLst>
                    <a:ext uri="{9D8B030D-6E8A-4147-A177-3AD203B41FA5}">
                      <a16:colId xmlns:a16="http://schemas.microsoft.com/office/drawing/2014/main" val="2278528569"/>
                    </a:ext>
                  </a:extLst>
                </a:gridCol>
                <a:gridCol w="725493">
                  <a:extLst>
                    <a:ext uri="{9D8B030D-6E8A-4147-A177-3AD203B41FA5}">
                      <a16:colId xmlns:a16="http://schemas.microsoft.com/office/drawing/2014/main" val="2511185765"/>
                    </a:ext>
                  </a:extLst>
                </a:gridCol>
                <a:gridCol w="725493">
                  <a:extLst>
                    <a:ext uri="{9D8B030D-6E8A-4147-A177-3AD203B41FA5}">
                      <a16:colId xmlns:a16="http://schemas.microsoft.com/office/drawing/2014/main" val="1370899390"/>
                    </a:ext>
                  </a:extLst>
                </a:gridCol>
                <a:gridCol w="660523">
                  <a:extLst>
                    <a:ext uri="{9D8B030D-6E8A-4147-A177-3AD203B41FA5}">
                      <a16:colId xmlns:a16="http://schemas.microsoft.com/office/drawing/2014/main" val="3736335464"/>
                    </a:ext>
                  </a:extLst>
                </a:gridCol>
                <a:gridCol w="649695">
                  <a:extLst>
                    <a:ext uri="{9D8B030D-6E8A-4147-A177-3AD203B41FA5}">
                      <a16:colId xmlns:a16="http://schemas.microsoft.com/office/drawing/2014/main" val="37204448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43731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3243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72.027.985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-3.515.043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33.665.874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82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35.558.170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35.024.919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-533.251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14.221.771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681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6.632.314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6.437.562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2.151.653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606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40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160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11.759.190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11.759.190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3.688.575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79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869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Nacional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438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11.759.180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3.688.575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253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de Régimen  Interior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108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Complejos Fronterizos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8.900.173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8.900.173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2.546.175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871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Coordinación, Orden Público y Gestión Territorial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149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Barrios Transitorios de Emergencias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3578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Regional y Descentralizacion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116.522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248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-287.040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670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805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382367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209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207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81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1159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559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B79CBAC-0C7C-4DD9-8F81-219D50B237FB}"/>
              </a:ext>
            </a:extLst>
          </p:cNvPr>
          <p:cNvSpPr txBox="1">
            <a:spLocks/>
          </p:cNvSpPr>
          <p:nvPr/>
        </p:nvSpPr>
        <p:spPr>
          <a:xfrm>
            <a:off x="559915" y="743906"/>
            <a:ext cx="797252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CB23C511-9738-4792-98D0-C7BD16810442}"/>
              </a:ext>
            </a:extLst>
          </p:cNvPr>
          <p:cNvSpPr txBox="1">
            <a:spLocks/>
          </p:cNvSpPr>
          <p:nvPr/>
        </p:nvSpPr>
        <p:spPr>
          <a:xfrm>
            <a:off x="497326" y="1502874"/>
            <a:ext cx="8035114" cy="304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0C6F017-066F-4F12-8894-109517FED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31650"/>
              </p:ext>
            </p:extLst>
          </p:nvPr>
        </p:nvGraphicFramePr>
        <p:xfrm>
          <a:off x="559915" y="1913447"/>
          <a:ext cx="7972525" cy="1395504"/>
        </p:xfrm>
        <a:graphic>
          <a:graphicData uri="http://schemas.openxmlformats.org/drawingml/2006/table">
            <a:tbl>
              <a:tblPr/>
              <a:tblGrid>
                <a:gridCol w="267176">
                  <a:extLst>
                    <a:ext uri="{9D8B030D-6E8A-4147-A177-3AD203B41FA5}">
                      <a16:colId xmlns:a16="http://schemas.microsoft.com/office/drawing/2014/main" val="2575132439"/>
                    </a:ext>
                  </a:extLst>
                </a:gridCol>
                <a:gridCol w="267176">
                  <a:extLst>
                    <a:ext uri="{9D8B030D-6E8A-4147-A177-3AD203B41FA5}">
                      <a16:colId xmlns:a16="http://schemas.microsoft.com/office/drawing/2014/main" val="3449048356"/>
                    </a:ext>
                  </a:extLst>
                </a:gridCol>
                <a:gridCol w="267176">
                  <a:extLst>
                    <a:ext uri="{9D8B030D-6E8A-4147-A177-3AD203B41FA5}">
                      <a16:colId xmlns:a16="http://schemas.microsoft.com/office/drawing/2014/main" val="3332776530"/>
                    </a:ext>
                  </a:extLst>
                </a:gridCol>
                <a:gridCol w="3013742">
                  <a:extLst>
                    <a:ext uri="{9D8B030D-6E8A-4147-A177-3AD203B41FA5}">
                      <a16:colId xmlns:a16="http://schemas.microsoft.com/office/drawing/2014/main" val="681099839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2015881087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804327261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4046025368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1244996786"/>
                    </a:ext>
                  </a:extLst>
                </a:gridCol>
                <a:gridCol w="651909">
                  <a:extLst>
                    <a:ext uri="{9D8B030D-6E8A-4147-A177-3AD203B41FA5}">
                      <a16:colId xmlns:a16="http://schemas.microsoft.com/office/drawing/2014/main" val="3255663194"/>
                    </a:ext>
                  </a:extLst>
                </a:gridCol>
                <a:gridCol w="641222">
                  <a:extLst>
                    <a:ext uri="{9D8B030D-6E8A-4147-A177-3AD203B41FA5}">
                      <a16:colId xmlns:a16="http://schemas.microsoft.com/office/drawing/2014/main" val="326653744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54572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034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7902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07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12.613.991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506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12.613.991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321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a Concesiones de Complejos Fronterizos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14.692.725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14.692.725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12.310.256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749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Crédito IVA  Concesiones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650.640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919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92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34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67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1729" y="70618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04, PROGRAMA 01: OFICINA NACIONAL DE EMERGENCIA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1729" y="1358828"/>
            <a:ext cx="8044094" cy="341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70D4547-433D-4320-9EFB-CD8ECC37C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41235"/>
              </p:ext>
            </p:extLst>
          </p:nvPr>
        </p:nvGraphicFramePr>
        <p:xfrm>
          <a:off x="571729" y="1723189"/>
          <a:ext cx="7886701" cy="363148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632455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6021326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1797570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328041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71814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859412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507228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8770218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7005961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71252656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63227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59498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15.910.959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-749.188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7.884.178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912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8.030.911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7.873.520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3.519.622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81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4.147.707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4.039.718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1.289.948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13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767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825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3.963.020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3.503.926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1.636.640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20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57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381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33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Respaldo de Telecomunicaciones - Ejército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50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3.090.933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2072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Protección Civil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71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- Red Sismológica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2.728.308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2.568.308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876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07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Naciones Unidas - CERF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63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917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062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518.509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560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9466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320.419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-115.344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40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110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766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079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51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8307</Words>
  <Application>Microsoft Office PowerPoint</Application>
  <PresentationFormat>Presentación en pantalla (4:3)</PresentationFormat>
  <Paragraphs>4819</Paragraphs>
  <Slides>33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 AL MES DE MAYO DE 2020 PARTIDA 05: MINISTERIO DEL INTERIOR Y SEGURIDAD PÚBLICA</vt:lpstr>
      <vt:lpstr>DISTRIBUCIÓN POR SUBTÍTULO DE GASTO Y CÁPITULO MINISTERIO DEL INTERIOR Y SEGURIDAD PÚBLICA</vt:lpstr>
      <vt:lpstr>COMPORTAMIENTO DE LA EJECUCIÓN ACUMULADA DE GASTOS A MAYO MINISTERIO DEL INTERIOR Y SEGURIDAD PÚBLICA</vt:lpstr>
      <vt:lpstr>COMPORTAMIENTO DE LA EJECUCIÓN MENSUAL DE GASTOS A MAYO PARTIDA 05 MINISTERIO DEL INTERIOR Y SEGURIDAD PÚBLICA</vt:lpstr>
      <vt:lpstr>EJECUCIÓN ACUMULADA DE GASTOS A MAYO DE 2020 MINISTERIO DEL INTERIOR Y SEGURIDAD PÚBLICA</vt:lpstr>
      <vt:lpstr>EJECUCIÓN ACUMULADA DE GASTOS A MAYO DE 2020 PARTIDA 05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272</cp:revision>
  <cp:lastPrinted>2017-06-20T21:34:02Z</cp:lastPrinted>
  <dcterms:created xsi:type="dcterms:W3CDTF">2016-06-23T13:38:47Z</dcterms:created>
  <dcterms:modified xsi:type="dcterms:W3CDTF">2020-07-05T21:45:54Z</dcterms:modified>
</cp:coreProperties>
</file>