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</a:t>
            </a:r>
            <a:r>
              <a:rPr lang="es-CL" baseline="0"/>
              <a:t> Presupuesto Inicial por Subtítulo de Gasto</a:t>
            </a:r>
            <a:endParaRPr lang="es-C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3A-4681-A9EB-BFC33D8680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3A-4681-A9EB-BFC33D8680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3A-4681-A9EB-BFC33D8680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3A-4681-A9EB-BFC33D86803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'[04.xlsx]Partida 04'!$C$61:$C$64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'[04.xlsx]Partida 04'!$D$61:$D$64</c:f>
              <c:numCache>
                <c:formatCode>#,##0</c:formatCode>
                <c:ptCount val="4"/>
                <c:pt idx="0">
                  <c:v>63373687</c:v>
                </c:pt>
                <c:pt idx="1">
                  <c:v>9858126</c:v>
                </c:pt>
                <c:pt idx="2">
                  <c:v>3097649</c:v>
                </c:pt>
                <c:pt idx="3">
                  <c:v>3984104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FC-4E2B-B9F5-E3BA012AB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4.2005801906340665E-2"/>
          <c:y val="0.71432523087062405"/>
          <c:w val="0.33360637212015165"/>
          <c:h val="0.260156432094432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04'!$D$36:$O$36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04'!$D$37:$O$37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04'!$D$38:$H$38</c:f>
              <c:numCache>
                <c:formatCode>0.0%</c:formatCode>
                <c:ptCount val="5"/>
                <c:pt idx="0">
                  <c:v>0.10812303131820952</c:v>
                </c:pt>
                <c:pt idx="1">
                  <c:v>6.7423380198513502E-2</c:v>
                </c:pt>
                <c:pt idx="2">
                  <c:v>9.1959823936744067E-2</c:v>
                </c:pt>
                <c:pt idx="3">
                  <c:v>0.10217013703383278</c:v>
                </c:pt>
                <c:pt idx="4">
                  <c:v>6.8796372986192539E-2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5587112"/>
        <c:axId val="475590640"/>
      </c:barChart>
      <c:catAx>
        <c:axId val="475587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590640"/>
        <c:crosses val="autoZero"/>
        <c:auto val="0"/>
        <c:lblAlgn val="ctr"/>
        <c:lblOffset val="100"/>
        <c:noMultiLvlLbl val="0"/>
      </c:catAx>
      <c:valAx>
        <c:axId val="47559064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55871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04'!$D$32:$O$32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3327865266841646E-2"/>
                  <c:y val="-3.338953426482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8481092641197682E-2"/>
                  <c:y val="-4.2706526977019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1116700690191502E-2"/>
                  <c:y val="-3.1077169258662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04'!$D$34:$H$34</c:f>
              <c:numCache>
                <c:formatCode>0.0%</c:formatCode>
                <c:ptCount val="5"/>
                <c:pt idx="0">
                  <c:v>0.10812303131820952</c:v>
                </c:pt>
                <c:pt idx="1">
                  <c:v>0.17138379239150292</c:v>
                </c:pt>
                <c:pt idx="2">
                  <c:v>0.26334361632824699</c:v>
                </c:pt>
                <c:pt idx="3">
                  <c:v>0.36551375336207975</c:v>
                </c:pt>
                <c:pt idx="4">
                  <c:v>0.44606106126422679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3060168"/>
        <c:axId val="223060560"/>
      </c:lineChart>
      <c:catAx>
        <c:axId val="223060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23060560"/>
        <c:crosses val="autoZero"/>
        <c:auto val="1"/>
        <c:lblAlgn val="ctr"/>
        <c:lblOffset val="100"/>
        <c:tickLblSkip val="1"/>
        <c:noMultiLvlLbl val="0"/>
      </c:catAx>
      <c:valAx>
        <c:axId val="22306056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230601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490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737727"/>
              </p:ext>
            </p:extLst>
          </p:nvPr>
        </p:nvGraphicFramePr>
        <p:xfrm>
          <a:off x="457200" y="1556792"/>
          <a:ext cx="82296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07530"/>
              </p:ext>
            </p:extLst>
          </p:nvPr>
        </p:nvGraphicFramePr>
        <p:xfrm>
          <a:off x="467544" y="1797048"/>
          <a:ext cx="8229600" cy="4368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5" y="5589240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234217"/>
              </p:ext>
            </p:extLst>
          </p:nvPr>
        </p:nvGraphicFramePr>
        <p:xfrm>
          <a:off x="395535" y="2286814"/>
          <a:ext cx="8210797" cy="3230418"/>
        </p:xfrm>
        <a:graphic>
          <a:graphicData uri="http://schemas.openxmlformats.org/drawingml/2006/table">
            <a:tbl>
              <a:tblPr/>
              <a:tblGrid>
                <a:gridCol w="9387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2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5470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3601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278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84.325.899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65.560.799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29.528.466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4.139.365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1216" y="637771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569214"/>
              </p:ext>
            </p:extLst>
          </p:nvPr>
        </p:nvGraphicFramePr>
        <p:xfrm>
          <a:off x="421960" y="1606182"/>
          <a:ext cx="8180054" cy="4728801"/>
        </p:xfrm>
        <a:graphic>
          <a:graphicData uri="http://schemas.openxmlformats.org/drawingml/2006/table">
            <a:tbl>
              <a:tblPr/>
              <a:tblGrid>
                <a:gridCol w="886118"/>
                <a:gridCol w="327334"/>
                <a:gridCol w="327334"/>
                <a:gridCol w="2301259"/>
                <a:gridCol w="886118"/>
                <a:gridCol w="886118"/>
                <a:gridCol w="886118"/>
                <a:gridCol w="886118"/>
                <a:gridCol w="793537"/>
              </a:tblGrid>
              <a:tr h="1575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59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3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84.325.899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37.614.500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65.560.799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29.528.466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4.139.365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126.978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598.580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118.007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3.802.610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423.570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3.331.675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563</Words>
  <Application>Microsoft Office PowerPoint</Application>
  <PresentationFormat>Presentación en pantalla (4:3)</PresentationFormat>
  <Paragraphs>337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MAYO DE 2020 PARTIDA 04: CONTRALORÍA GENERAL DE LA REPÚBLICA</vt:lpstr>
      <vt:lpstr>EJECUCIÓN ACUMULADA DE GASTOS A MAYO DE 2020  PARTIDA 04 CONTRALORÍA GENERAL DE LA REPÚBLICA</vt:lpstr>
      <vt:lpstr>EJECUCIÓN ACUMULADA DE GASTOS A MAYO DE 2020  PARTIDA 04 CONTRALORÍA GENERAL DE LA REPÚBLICA</vt:lpstr>
      <vt:lpstr>EJECUCION ACUMULADA DE GASTOS A MAYO DE 2020  PARTIDA 04 CONTRALORÍA GENERAL DE LA REPÚBLICA</vt:lpstr>
      <vt:lpstr>EJECUCIÓN ACUMULADA DE GASTOS A MAYO DE 2020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271</cp:revision>
  <cp:lastPrinted>2019-10-18T21:20:26Z</cp:lastPrinted>
  <dcterms:created xsi:type="dcterms:W3CDTF">2016-06-23T13:38:47Z</dcterms:created>
  <dcterms:modified xsi:type="dcterms:W3CDTF">2020-09-15T23:26:06Z</dcterms:modified>
</cp:coreProperties>
</file>