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7" r:id="rId4"/>
    <p:sldId id="300" r:id="rId5"/>
    <p:sldId id="264" r:id="rId6"/>
    <p:sldId id="263" r:id="rId7"/>
    <p:sldId id="281" r:id="rId8"/>
    <p:sldId id="282" r:id="rId9"/>
    <p:sldId id="302" r:id="rId10"/>
    <p:sldId id="306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/>
              <a:t>Distribución Presupuesto Inicial por Capítulo </a:t>
            </a:r>
          </a:p>
          <a:p>
            <a:pPr algn="ctr">
              <a:defRPr sz="1050" b="1"/>
            </a:pPr>
            <a:r>
              <a:rPr lang="en-US" sz="1050" b="1"/>
              <a:t>(en</a:t>
            </a:r>
            <a:r>
              <a:rPr lang="en-US" sz="1050" b="1" baseline="0"/>
              <a:t> millones de $)</a:t>
            </a:r>
            <a:endParaRPr lang="en-US" sz="1050" b="1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5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02'!$I$54:$I$57</c:f>
              <c:strCache>
                <c:ptCount val="4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</c:strCache>
            </c:strRef>
          </c:cat>
          <c:val>
            <c:numRef>
              <c:f>'Partida 02'!$J$54:$J$57</c:f>
              <c:numCache>
                <c:formatCode>#,##0</c:formatCode>
                <c:ptCount val="4"/>
                <c:pt idx="0">
                  <c:v>43043889000</c:v>
                </c:pt>
                <c:pt idx="1">
                  <c:v>72534476000</c:v>
                </c:pt>
                <c:pt idx="2">
                  <c:v>12892873000</c:v>
                </c:pt>
                <c:pt idx="3">
                  <c:v>1375230000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F-4A96-A79D-D258ADACEA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</a:t>
            </a:r>
            <a:r>
              <a:rPr lang="en-US" sz="1050" b="1" baseline="0" dirty="0"/>
              <a:t> </a:t>
            </a:r>
            <a:r>
              <a:rPr lang="en-US" sz="1050" b="1" dirty="0"/>
              <a:t>Presupuesto Inicial por Subtítulos</a:t>
            </a:r>
            <a:r>
              <a:rPr lang="en-US" sz="1050" b="1" baseline="0" dirty="0"/>
              <a:t> de </a:t>
            </a:r>
            <a:r>
              <a:rPr lang="en-US" sz="1050" b="1" baseline="0" dirty="0" err="1"/>
              <a:t>Gasto</a:t>
            </a:r>
            <a:endParaRPr lang="en-US" sz="105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29-462B-A3D7-DD96690D23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29-462B-A3D7-DD96690D23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29-462B-A3D7-DD96690D23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29-462B-A3D7-DD96690D233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77119469</c:v>
                </c:pt>
                <c:pt idx="1">
                  <c:v>14924551</c:v>
                </c:pt>
                <c:pt idx="2">
                  <c:v>35730014</c:v>
                </c:pt>
                <c:pt idx="3" formatCode="#,##0">
                  <c:v>2072434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29-462B-A3D7-DD96690D23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87292035650015298"/>
          <c:w val="0.97238485782392481"/>
          <c:h val="0.10539942669767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05-4125-82B3-A1DAB12FA53A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05-4125-82B3-A1DAB12FA53A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05-4125-82B3-A1DAB12FA53A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05-4125-82B3-A1DAB12FA53A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05-4125-82B3-A1DAB12FA53A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05-4125-82B3-A1DAB12FA53A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05-4125-82B3-A1DAB12FA53A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05-4125-82B3-A1DAB12FA53A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05-4125-82B3-A1DAB12FA53A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05-4125-82B3-A1DAB12FA53A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05-4125-82B3-A1DAB12FA53A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05-4125-82B3-A1DAB12FA53A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05-4125-82B3-A1DAB12FA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02'!$D$18:$H$18</c:f>
              <c:numCache>
                <c:formatCode>0.0%</c:formatCode>
                <c:ptCount val="5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C05-4125-82B3-A1DAB12FA5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2018- 2019 - 2020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F1-48DF-B7F8-6ACC0C55574C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F1-48DF-B7F8-6ACC0C55574C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F1-48DF-B7F8-6ACC0C55574C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F1-48DF-B7F8-6ACC0C55574C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F1-48DF-B7F8-6ACC0C55574C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F1-48DF-B7F8-6ACC0C55574C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6F1-48DF-B7F8-6ACC0C55574C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F1-48DF-B7F8-6ACC0C55574C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F1-48DF-B7F8-6ACC0C55574C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6F1-48DF-B7F8-6ACC0C5557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02'!$D$24:$H$24</c:f>
              <c:numCache>
                <c:formatCode>0.0%</c:formatCode>
                <c:ptCount val="5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F1-48DF-B7F8-6ACC0C5557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2020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385290-6BE1-4889-829D-8F3373D1C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36482"/>
              </p:ext>
            </p:extLst>
          </p:nvPr>
        </p:nvGraphicFramePr>
        <p:xfrm>
          <a:off x="524320" y="1988839"/>
          <a:ext cx="7936110" cy="1622118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594759217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3932909646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659037895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3575806978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587331322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577392767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090752753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503805578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2146400797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265790453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04569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1039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139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1.282.018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1.232.483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-49.535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499.960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8276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2941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3913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57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469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72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281737"/>
              </p:ext>
            </p:extLst>
          </p:nvPr>
        </p:nvGraphicFramePr>
        <p:xfrm>
          <a:off x="4647466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413288"/>
              </p:ext>
            </p:extLst>
          </p:nvPr>
        </p:nvGraphicFramePr>
        <p:xfrm>
          <a:off x="526382" y="2226993"/>
          <a:ext cx="39816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379113"/>
              </p:ext>
            </p:extLst>
          </p:nvPr>
        </p:nvGraphicFramePr>
        <p:xfrm>
          <a:off x="1363188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786987"/>
              </p:ext>
            </p:extLst>
          </p:nvPr>
        </p:nvGraphicFramePr>
        <p:xfrm>
          <a:off x="1368000" y="1916832"/>
          <a:ext cx="6408000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96F559-2FDB-4213-BF05-147EACF46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25137"/>
              </p:ext>
            </p:extLst>
          </p:nvPr>
        </p:nvGraphicFramePr>
        <p:xfrm>
          <a:off x="522348" y="1812860"/>
          <a:ext cx="7866071" cy="169545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2536956832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411687883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25360939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301058603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287232770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913829934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849238575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3669913621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5067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6499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130.826.340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52.165.276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423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77.119.469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76.112.484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453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14.924.551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-1.974.930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5.255.877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8662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668.270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954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35.730.014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514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465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829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21044" y="1598074"/>
            <a:ext cx="8160944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2B2ACE-D826-441A-B75A-3B5A323F0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45959"/>
              </p:ext>
            </p:extLst>
          </p:nvPr>
        </p:nvGraphicFramePr>
        <p:xfrm>
          <a:off x="521044" y="1955682"/>
          <a:ext cx="8083400" cy="1434130"/>
        </p:xfrm>
        <a:graphic>
          <a:graphicData uri="http://schemas.openxmlformats.org/drawingml/2006/table">
            <a:tbl>
              <a:tblPr/>
              <a:tblGrid>
                <a:gridCol w="304689">
                  <a:extLst>
                    <a:ext uri="{9D8B030D-6E8A-4147-A177-3AD203B41FA5}">
                      <a16:colId xmlns:a16="http://schemas.microsoft.com/office/drawing/2014/main" val="3065988487"/>
                    </a:ext>
                  </a:extLst>
                </a:gridCol>
                <a:gridCol w="304689">
                  <a:extLst>
                    <a:ext uri="{9D8B030D-6E8A-4147-A177-3AD203B41FA5}">
                      <a16:colId xmlns:a16="http://schemas.microsoft.com/office/drawing/2014/main" val="1681273986"/>
                    </a:ext>
                  </a:extLst>
                </a:gridCol>
                <a:gridCol w="2733062">
                  <a:extLst>
                    <a:ext uri="{9D8B030D-6E8A-4147-A177-3AD203B41FA5}">
                      <a16:colId xmlns:a16="http://schemas.microsoft.com/office/drawing/2014/main" val="2221441165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600380021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2276777981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83062549"/>
                    </a:ext>
                  </a:extLst>
                </a:gridCol>
                <a:gridCol w="816566">
                  <a:extLst>
                    <a:ext uri="{9D8B030D-6E8A-4147-A177-3AD203B41FA5}">
                      <a16:colId xmlns:a16="http://schemas.microsoft.com/office/drawing/2014/main" val="3571357371"/>
                    </a:ext>
                  </a:extLst>
                </a:gridCol>
                <a:gridCol w="743442">
                  <a:extLst>
                    <a:ext uri="{9D8B030D-6E8A-4147-A177-3AD203B41FA5}">
                      <a16:colId xmlns:a16="http://schemas.microsoft.com/office/drawing/2014/main" val="2224748759"/>
                    </a:ext>
                  </a:extLst>
                </a:gridCol>
                <a:gridCol w="731254">
                  <a:extLst>
                    <a:ext uri="{9D8B030D-6E8A-4147-A177-3AD203B41FA5}">
                      <a16:colId xmlns:a16="http://schemas.microsoft.com/office/drawing/2014/main" val="3985202838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67020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32633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129.846.468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130.826.340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52.165.276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928476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44.178.085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16.266.630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845379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30.539.036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95854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12.647.432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-245.441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4.845.687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619515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1.375.230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1.343.657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513.923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23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217BA1-785E-40E0-938D-D71A7647F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54620"/>
              </p:ext>
            </p:extLst>
          </p:nvPr>
        </p:nvGraphicFramePr>
        <p:xfrm>
          <a:off x="559870" y="1747708"/>
          <a:ext cx="7886700" cy="439190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401883707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759136960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207874544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03261505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10119653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7977597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08678843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760372901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59523121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15378889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8888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3677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43.043.889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44.178.085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16.266.630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9729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23.438.983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8.763.400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0035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5.973.037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5.611.037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2.056.346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979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3083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248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344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13.095.194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14.053.580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4.820.309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7963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194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732.901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59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12.299.244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13.257.630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4.487.935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8661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4.404.744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2.214.501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0942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1.585.919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408.394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0552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4.407.130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983.400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402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485.930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741.699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254.118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2566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00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390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5688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656536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0721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540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4626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172.368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753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9633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718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558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529.861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93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D34FD7-DE2E-4C84-87CC-B30573CEF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4931"/>
              </p:ext>
            </p:extLst>
          </p:nvPr>
        </p:nvGraphicFramePr>
        <p:xfrm>
          <a:off x="494464" y="1738950"/>
          <a:ext cx="8037975" cy="4099987"/>
        </p:xfrm>
        <a:graphic>
          <a:graphicData uri="http://schemas.openxmlformats.org/drawingml/2006/table">
            <a:tbl>
              <a:tblPr/>
              <a:tblGrid>
                <a:gridCol w="291972">
                  <a:extLst>
                    <a:ext uri="{9D8B030D-6E8A-4147-A177-3AD203B41FA5}">
                      <a16:colId xmlns:a16="http://schemas.microsoft.com/office/drawing/2014/main" val="3033794866"/>
                    </a:ext>
                  </a:extLst>
                </a:gridCol>
                <a:gridCol w="291972">
                  <a:extLst>
                    <a:ext uri="{9D8B030D-6E8A-4147-A177-3AD203B41FA5}">
                      <a16:colId xmlns:a16="http://schemas.microsoft.com/office/drawing/2014/main" val="1593676807"/>
                    </a:ext>
                  </a:extLst>
                </a:gridCol>
                <a:gridCol w="291972">
                  <a:extLst>
                    <a:ext uri="{9D8B030D-6E8A-4147-A177-3AD203B41FA5}">
                      <a16:colId xmlns:a16="http://schemas.microsoft.com/office/drawing/2014/main" val="752952356"/>
                    </a:ext>
                  </a:extLst>
                </a:gridCol>
                <a:gridCol w="2618985">
                  <a:extLst>
                    <a:ext uri="{9D8B030D-6E8A-4147-A177-3AD203B41FA5}">
                      <a16:colId xmlns:a16="http://schemas.microsoft.com/office/drawing/2014/main" val="950712879"/>
                    </a:ext>
                  </a:extLst>
                </a:gridCol>
                <a:gridCol w="782483">
                  <a:extLst>
                    <a:ext uri="{9D8B030D-6E8A-4147-A177-3AD203B41FA5}">
                      <a16:colId xmlns:a16="http://schemas.microsoft.com/office/drawing/2014/main" val="1153564185"/>
                    </a:ext>
                  </a:extLst>
                </a:gridCol>
                <a:gridCol w="782483">
                  <a:extLst>
                    <a:ext uri="{9D8B030D-6E8A-4147-A177-3AD203B41FA5}">
                      <a16:colId xmlns:a16="http://schemas.microsoft.com/office/drawing/2014/main" val="740802783"/>
                    </a:ext>
                  </a:extLst>
                </a:gridCol>
                <a:gridCol w="782483">
                  <a:extLst>
                    <a:ext uri="{9D8B030D-6E8A-4147-A177-3AD203B41FA5}">
                      <a16:colId xmlns:a16="http://schemas.microsoft.com/office/drawing/2014/main" val="979479958"/>
                    </a:ext>
                  </a:extLst>
                </a:gridCol>
                <a:gridCol w="782483">
                  <a:extLst>
                    <a:ext uri="{9D8B030D-6E8A-4147-A177-3AD203B41FA5}">
                      <a16:colId xmlns:a16="http://schemas.microsoft.com/office/drawing/2014/main" val="396094076"/>
                    </a:ext>
                  </a:extLst>
                </a:gridCol>
                <a:gridCol w="712411">
                  <a:extLst>
                    <a:ext uri="{9D8B030D-6E8A-4147-A177-3AD203B41FA5}">
                      <a16:colId xmlns:a16="http://schemas.microsoft.com/office/drawing/2014/main" val="2343665606"/>
                    </a:ext>
                  </a:extLst>
                </a:gridCol>
                <a:gridCol w="700731">
                  <a:extLst>
                    <a:ext uri="{9D8B030D-6E8A-4147-A177-3AD203B41FA5}">
                      <a16:colId xmlns:a16="http://schemas.microsoft.com/office/drawing/2014/main" val="112034497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75817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05189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72.534.476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72.657.166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30.539.036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9620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41.684.449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40.726.999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-957.450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15.985.438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269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7.396.425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5.886.154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2.799.147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6987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372.792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409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5601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866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22.531.936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24.948.857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11.024.093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061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22.445.534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24.862.455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2.416.921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10.938.760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208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8.714.608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11.888.600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4.744.951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309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3.326.609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1.965.611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-1.360.998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7495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8.419.076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8.464.408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4.165.466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856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1.934.406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558.416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761.485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965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445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365.922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255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7588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7028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2594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7946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284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364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7452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45069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861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30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00AAEC-849D-4EE1-ABC7-4A22A7B3B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2294"/>
              </p:ext>
            </p:extLst>
          </p:nvPr>
        </p:nvGraphicFramePr>
        <p:xfrm>
          <a:off x="573631" y="1875701"/>
          <a:ext cx="7958804" cy="3225445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2465713984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2350558240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4278225154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2848487435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73243697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739762091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45789378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11709386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4287040236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44944391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42589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8319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12.892.873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12.647.432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098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697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1.470.343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1.367.419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28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935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0212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311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5046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-83.884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0776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270.735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8462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63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0098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668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0618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114.323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-43.024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6192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182.733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0207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0583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900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18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</TotalTime>
  <Words>1784</Words>
  <Application>Microsoft Office PowerPoint</Application>
  <PresentationFormat>Presentación en pantalla (4:3)</PresentationFormat>
  <Paragraphs>990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EJECUCIÓN ACUMULADA DE GASTOS PRESUPUESTARIOS  AL MES DE MAYO DE 2020 PARTIDA 02: CONGRESO NACIONAL</vt:lpstr>
      <vt:lpstr>DISTRIBUCIÓN POR SUBTÍTULO DE GASTO Y CÁPITULO  PARTIDA 02 CONGRESO NACIONAL</vt:lpstr>
      <vt:lpstr>COMPORTAMIENTO DE LA EJECUCIÓN ACUMULADA DE GASTOS A MAYO DE 2020 PARTIDA 02 CONGRESO NACIONAL</vt:lpstr>
      <vt:lpstr>COMPORTAMIENTO DE LA EJECUCIÓN MENSUAL DE GASTOS A MAYO DE 2020 PARTIDA 02 CONGRESO NACIONAL</vt:lpstr>
      <vt:lpstr>EJECUCIÓN ACUMULADA DE GASTOS A MAYO DE 2020 PARTIDA 02 CONGRESO NACIONAL</vt:lpstr>
      <vt:lpstr>EJECUCIÓN ACUMULADA DE GASTOS A MAYO DE 2020 PARTIDA 02 RESUMEN POR CAPÍTULOS</vt:lpstr>
      <vt:lpstr>EJECUCIÓN ACUMULADA DE GASTOS A MAYO DE 2020 PARTIDA 02. CAPÍTULO 01. PROGRAMA 01: SENADO</vt:lpstr>
      <vt:lpstr>EJECUCIÓN ACUMULADA DE GASTOS A MAYO DE 2020 PARTIDA 02. CAPÍTULO 02. PROGRAMA 01: CAMARA DE DIPUTADOS</vt:lpstr>
      <vt:lpstr>EJECUCIÓN ACUMULADA DE GASTOS A MAYO DE 2020 PARTIDA 02. CAPÍTULO 03. PROGRAMA 01: BIBLIOTECA DEL CONGRESO NACIONAL</vt:lpstr>
      <vt:lpstr>EJECUCIÓN ACUMULADA DE GASTOS A MAYO DE 2020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269</cp:revision>
  <cp:lastPrinted>2019-11-05T12:34:56Z</cp:lastPrinted>
  <dcterms:created xsi:type="dcterms:W3CDTF">2016-06-23T13:38:47Z</dcterms:created>
  <dcterms:modified xsi:type="dcterms:W3CDTF">2020-07-08T03:59:08Z</dcterms:modified>
</cp:coreProperties>
</file>