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11560" y="1988840"/>
            <a:ext cx="7992888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7837E5-7E3D-41D1-981D-94087C334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165905"/>
              </p:ext>
            </p:extLst>
          </p:nvPr>
        </p:nvGraphicFramePr>
        <p:xfrm>
          <a:off x="537543" y="1630556"/>
          <a:ext cx="8066902" cy="4351346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3153606831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349306720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358157268"/>
                    </a:ext>
                  </a:extLst>
                </a:gridCol>
                <a:gridCol w="2936260">
                  <a:extLst>
                    <a:ext uri="{9D8B030D-6E8A-4147-A177-3AD203B41FA5}">
                      <a16:colId xmlns:a16="http://schemas.microsoft.com/office/drawing/2014/main" val="3312931919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416544698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1011212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138364336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65098260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639377839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2793259566"/>
                    </a:ext>
                  </a:extLst>
                </a:gridCol>
              </a:tblGrid>
              <a:tr h="11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135375"/>
                  </a:ext>
                </a:extLst>
              </a:tr>
              <a:tr h="351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2430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17.637.657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9045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3.832.179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2332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13.276.972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0842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94777"/>
                  </a:ext>
                </a:extLst>
              </a:tr>
              <a:tr h="131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1763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17164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179.326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9724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40855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3.162.599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762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2.056.298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5981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86447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3070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62955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861366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84037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066107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5741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34366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5004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3004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36320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210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42270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7552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77961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77838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6287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307.391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73492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6139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278385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09943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671954"/>
                  </a:ext>
                </a:extLst>
              </a:tr>
              <a:tr h="117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1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59C99D-9837-4CCF-BBC1-9BF46879D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834552"/>
              </p:ext>
            </p:extLst>
          </p:nvPr>
        </p:nvGraphicFramePr>
        <p:xfrm>
          <a:off x="551085" y="1750317"/>
          <a:ext cx="7996782" cy="2200933"/>
        </p:xfrm>
        <a:graphic>
          <a:graphicData uri="http://schemas.openxmlformats.org/drawingml/2006/table">
            <a:tbl>
              <a:tblPr/>
              <a:tblGrid>
                <a:gridCol w="258044">
                  <a:extLst>
                    <a:ext uri="{9D8B030D-6E8A-4147-A177-3AD203B41FA5}">
                      <a16:colId xmlns:a16="http://schemas.microsoft.com/office/drawing/2014/main" val="3757325590"/>
                    </a:ext>
                  </a:extLst>
                </a:gridCol>
                <a:gridCol w="258044">
                  <a:extLst>
                    <a:ext uri="{9D8B030D-6E8A-4147-A177-3AD203B41FA5}">
                      <a16:colId xmlns:a16="http://schemas.microsoft.com/office/drawing/2014/main" val="2287319301"/>
                    </a:ext>
                  </a:extLst>
                </a:gridCol>
                <a:gridCol w="258044">
                  <a:extLst>
                    <a:ext uri="{9D8B030D-6E8A-4147-A177-3AD203B41FA5}">
                      <a16:colId xmlns:a16="http://schemas.microsoft.com/office/drawing/2014/main" val="3142934938"/>
                    </a:ext>
                  </a:extLst>
                </a:gridCol>
                <a:gridCol w="2910735">
                  <a:extLst>
                    <a:ext uri="{9D8B030D-6E8A-4147-A177-3AD203B41FA5}">
                      <a16:colId xmlns:a16="http://schemas.microsoft.com/office/drawing/2014/main" val="3629730451"/>
                    </a:ext>
                  </a:extLst>
                </a:gridCol>
                <a:gridCol w="797355">
                  <a:extLst>
                    <a:ext uri="{9D8B030D-6E8A-4147-A177-3AD203B41FA5}">
                      <a16:colId xmlns:a16="http://schemas.microsoft.com/office/drawing/2014/main" val="3085799216"/>
                    </a:ext>
                  </a:extLst>
                </a:gridCol>
                <a:gridCol w="691558">
                  <a:extLst>
                    <a:ext uri="{9D8B030D-6E8A-4147-A177-3AD203B41FA5}">
                      <a16:colId xmlns:a16="http://schemas.microsoft.com/office/drawing/2014/main" val="1878332133"/>
                    </a:ext>
                  </a:extLst>
                </a:gridCol>
                <a:gridCol w="691558">
                  <a:extLst>
                    <a:ext uri="{9D8B030D-6E8A-4147-A177-3AD203B41FA5}">
                      <a16:colId xmlns:a16="http://schemas.microsoft.com/office/drawing/2014/main" val="2904128479"/>
                    </a:ext>
                  </a:extLst>
                </a:gridCol>
                <a:gridCol w="691558">
                  <a:extLst>
                    <a:ext uri="{9D8B030D-6E8A-4147-A177-3AD203B41FA5}">
                      <a16:colId xmlns:a16="http://schemas.microsoft.com/office/drawing/2014/main" val="1756601707"/>
                    </a:ext>
                  </a:extLst>
                </a:gridCol>
                <a:gridCol w="735426">
                  <a:extLst>
                    <a:ext uri="{9D8B030D-6E8A-4147-A177-3AD203B41FA5}">
                      <a16:colId xmlns:a16="http://schemas.microsoft.com/office/drawing/2014/main" val="717830010"/>
                    </a:ext>
                  </a:extLst>
                </a:gridCol>
                <a:gridCol w="704460">
                  <a:extLst>
                    <a:ext uri="{9D8B030D-6E8A-4147-A177-3AD203B41FA5}">
                      <a16:colId xmlns:a16="http://schemas.microsoft.com/office/drawing/2014/main" val="3192462446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15698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1870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0289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01658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47393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36554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50327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670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9339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1.362.033.277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129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615.262.043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606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28402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736.292.442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4073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10.463.214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03521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889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4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D950FF-8039-4B62-88F7-AF0524CDF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410268"/>
              </p:ext>
            </p:extLst>
          </p:nvPr>
        </p:nvGraphicFramePr>
        <p:xfrm>
          <a:off x="531981" y="1776268"/>
          <a:ext cx="8092199" cy="1579406"/>
        </p:xfrm>
        <a:graphic>
          <a:graphicData uri="http://schemas.openxmlformats.org/drawingml/2006/table">
            <a:tbl>
              <a:tblPr/>
              <a:tblGrid>
                <a:gridCol w="264624">
                  <a:extLst>
                    <a:ext uri="{9D8B030D-6E8A-4147-A177-3AD203B41FA5}">
                      <a16:colId xmlns:a16="http://schemas.microsoft.com/office/drawing/2014/main" val="285519090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998106409"/>
                    </a:ext>
                  </a:extLst>
                </a:gridCol>
                <a:gridCol w="264624">
                  <a:extLst>
                    <a:ext uri="{9D8B030D-6E8A-4147-A177-3AD203B41FA5}">
                      <a16:colId xmlns:a16="http://schemas.microsoft.com/office/drawing/2014/main" val="3094398975"/>
                    </a:ext>
                  </a:extLst>
                </a:gridCol>
                <a:gridCol w="2984958">
                  <a:extLst>
                    <a:ext uri="{9D8B030D-6E8A-4147-A177-3AD203B41FA5}">
                      <a16:colId xmlns:a16="http://schemas.microsoft.com/office/drawing/2014/main" val="3949927618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2425845071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1948151169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317762783"/>
                    </a:ext>
                  </a:extLst>
                </a:gridCol>
                <a:gridCol w="709192">
                  <a:extLst>
                    <a:ext uri="{9D8B030D-6E8A-4147-A177-3AD203B41FA5}">
                      <a16:colId xmlns:a16="http://schemas.microsoft.com/office/drawing/2014/main" val="1146169019"/>
                    </a:ext>
                  </a:extLst>
                </a:gridCol>
                <a:gridCol w="754178">
                  <a:extLst>
                    <a:ext uri="{9D8B030D-6E8A-4147-A177-3AD203B41FA5}">
                      <a16:colId xmlns:a16="http://schemas.microsoft.com/office/drawing/2014/main" val="3773972212"/>
                    </a:ext>
                  </a:extLst>
                </a:gridCol>
                <a:gridCol w="722423">
                  <a:extLst>
                    <a:ext uri="{9D8B030D-6E8A-4147-A177-3AD203B41FA5}">
                      <a16:colId xmlns:a16="http://schemas.microsoft.com/office/drawing/2014/main" val="2743547718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82524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4303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44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844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0344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572.038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64996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241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6437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6583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2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FCD2D2-9C3D-4A40-8B3D-3D16EC22F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27494"/>
              </p:ext>
            </p:extLst>
          </p:nvPr>
        </p:nvGraphicFramePr>
        <p:xfrm>
          <a:off x="536798" y="1700808"/>
          <a:ext cx="8070402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980164988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1886359539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049614632"/>
                    </a:ext>
                  </a:extLst>
                </a:gridCol>
                <a:gridCol w="2984015">
                  <a:extLst>
                    <a:ext uri="{9D8B030D-6E8A-4147-A177-3AD203B41FA5}">
                      <a16:colId xmlns:a16="http://schemas.microsoft.com/office/drawing/2014/main" val="256612166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801975391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46270136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60502803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637098623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2064531682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255946066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45018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19291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40.904.543.906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375.541.034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8.975.722.570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846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40.904.543.906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375.541.034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8.975.722.570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29343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18.536.395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5.239.362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87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128.961.658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31.700.053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716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119.047.186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0291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16.396.829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20538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2.527.012.355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132.656.784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519.556.869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7893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89.088.935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15.400.426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57674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317.606.485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35.025.960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78.441.068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336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109.961.054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48066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11.373.409.268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20.643.458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2.368.105.644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5571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285.369.379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5541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322.096.118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1382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2.210.601.128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125.407.568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178.876.428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35108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593.186.301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29.377.410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119.574.694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4337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6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D4BCBD-91FE-42FE-8BB0-1353698E6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959326"/>
              </p:ext>
            </p:extLst>
          </p:nvPr>
        </p:nvGraphicFramePr>
        <p:xfrm>
          <a:off x="537920" y="1700808"/>
          <a:ext cx="8105286" cy="3071981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2096820000"/>
                    </a:ext>
                  </a:extLst>
                </a:gridCol>
                <a:gridCol w="334107">
                  <a:extLst>
                    <a:ext uri="{9D8B030D-6E8A-4147-A177-3AD203B41FA5}">
                      <a16:colId xmlns:a16="http://schemas.microsoft.com/office/drawing/2014/main" val="1870463604"/>
                    </a:ext>
                  </a:extLst>
                </a:gridCol>
                <a:gridCol w="296015">
                  <a:extLst>
                    <a:ext uri="{9D8B030D-6E8A-4147-A177-3AD203B41FA5}">
                      <a16:colId xmlns:a16="http://schemas.microsoft.com/office/drawing/2014/main" val="98301780"/>
                    </a:ext>
                  </a:extLst>
                </a:gridCol>
                <a:gridCol w="2890726">
                  <a:extLst>
                    <a:ext uri="{9D8B030D-6E8A-4147-A177-3AD203B41FA5}">
                      <a16:colId xmlns:a16="http://schemas.microsoft.com/office/drawing/2014/main" val="1755101296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06430700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96041738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18676936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839208520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1013711189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2139309332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519061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06295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7.044.602.892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12.231.083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2.039.877.904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793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6.725.449.474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6.376.746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1.663.861.351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4870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13.856.079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22425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445.802.842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36004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179.143.076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4478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09729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150.791.387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2260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2.970.964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06723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57.412.595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2838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11.143.492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04920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60.505.319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12.993.833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45157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128.873.490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14.054.084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4540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31.413.271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34530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83.490.834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17.106.888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6048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196.056.425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54.329.489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4171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13.495.141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19465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543.732.444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-16.422.942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89.451.110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30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999181-0CC4-4E36-BA8B-3D79EA162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2300"/>
              </p:ext>
            </p:extLst>
          </p:nvPr>
        </p:nvGraphicFramePr>
        <p:xfrm>
          <a:off x="524488" y="1800288"/>
          <a:ext cx="8079960" cy="2113137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3659057577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238839128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486490769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2597184796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18473611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080725062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27182478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960188621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2356582062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278280431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40636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41280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6869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9807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354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877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399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223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0411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705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3084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39.272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3407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782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73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9649" y="4317375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1CBC66-FB09-4FCC-AFF6-91F019B3E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24852"/>
              </p:ext>
            </p:extLst>
          </p:nvPr>
        </p:nvGraphicFramePr>
        <p:xfrm>
          <a:off x="489837" y="4676175"/>
          <a:ext cx="8135117" cy="1550844"/>
        </p:xfrm>
        <a:graphic>
          <a:graphicData uri="http://schemas.openxmlformats.org/drawingml/2006/table">
            <a:tbl>
              <a:tblPr/>
              <a:tblGrid>
                <a:gridCol w="267955">
                  <a:extLst>
                    <a:ext uri="{9D8B030D-6E8A-4147-A177-3AD203B41FA5}">
                      <a16:colId xmlns:a16="http://schemas.microsoft.com/office/drawing/2014/main" val="1399894681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4236150922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1038355423"/>
                    </a:ext>
                  </a:extLst>
                </a:gridCol>
                <a:gridCol w="3022532">
                  <a:extLst>
                    <a:ext uri="{9D8B030D-6E8A-4147-A177-3AD203B41FA5}">
                      <a16:colId xmlns:a16="http://schemas.microsoft.com/office/drawing/2014/main" val="338713140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919062709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078608156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25935029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922016960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673749539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811612080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22609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26455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3011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435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798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1057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94287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50257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257.589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7877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274897"/>
                  </a:ext>
                </a:extLst>
              </a:tr>
            </a:tbl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E0AE587C-1BAF-45C6-9252-CFEAE2D97185}"/>
              </a:ext>
            </a:extLst>
          </p:cNvPr>
          <p:cNvSpPr txBox="1">
            <a:spLocks/>
          </p:cNvSpPr>
          <p:nvPr/>
        </p:nvSpPr>
        <p:spPr>
          <a:xfrm>
            <a:off x="1691680" y="1382049"/>
            <a:ext cx="5760640" cy="35880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2020 de Fondo FRP en millones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688CFE-1983-4AF5-8EDF-D34B3F7E4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113881"/>
              </p:ext>
            </p:extLst>
          </p:nvPr>
        </p:nvGraphicFramePr>
        <p:xfrm>
          <a:off x="2104462" y="180991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74200188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76224107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9258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972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929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1.977,86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51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-77,82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690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-39,14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952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9.922,52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44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7E8FB4-A8DB-4572-A209-F20C991E6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45656"/>
              </p:ext>
            </p:extLst>
          </p:nvPr>
        </p:nvGraphicFramePr>
        <p:xfrm>
          <a:off x="539552" y="4077072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1968344862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895346767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1502761865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2394369276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29317360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132110182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161862662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25168612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4271487759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173207747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94204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26496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464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230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3612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505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9800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950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905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1085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7828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600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05627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68C904-1BC8-4462-8383-CF6FEF539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19227"/>
              </p:ext>
            </p:extLst>
          </p:nvPr>
        </p:nvGraphicFramePr>
        <p:xfrm>
          <a:off x="2355850" y="210758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29518209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3811587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11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0611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832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3.245,40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2659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1.308,70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6155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54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12.334,24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011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489946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C0E7F6-5AB8-43AC-AEF1-1C7E6BA3E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356695"/>
              </p:ext>
            </p:extLst>
          </p:nvPr>
        </p:nvGraphicFramePr>
        <p:xfrm>
          <a:off x="528176" y="1840759"/>
          <a:ext cx="8087647" cy="1540695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911132021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4138575094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4246577909"/>
                    </a:ext>
                  </a:extLst>
                </a:gridCol>
                <a:gridCol w="2983279">
                  <a:extLst>
                    <a:ext uri="{9D8B030D-6E8A-4147-A177-3AD203B41FA5}">
                      <a16:colId xmlns:a16="http://schemas.microsoft.com/office/drawing/2014/main" val="4029386980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507092277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603577897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003989407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109709082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2388983071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116390924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89366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0750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1727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350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938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5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7386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5434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762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032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BF8AD5-25DE-4843-8DDB-0013D09CB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34560"/>
              </p:ext>
            </p:extLst>
          </p:nvPr>
        </p:nvGraphicFramePr>
        <p:xfrm>
          <a:off x="556584" y="1710911"/>
          <a:ext cx="8013573" cy="150789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2013108309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347774127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2070847060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108050286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8984827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786326999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9514574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877411600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3869868169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3990563026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449817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42513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414.381.576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79597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253.116.429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0329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253.116.429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123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5573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4234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02317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8460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77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04D8910-4695-46F0-A4E6-70789171B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312819"/>
              </p:ext>
            </p:extLst>
          </p:nvPr>
        </p:nvGraphicFramePr>
        <p:xfrm>
          <a:off x="531188" y="1771355"/>
          <a:ext cx="8008948" cy="2087651"/>
        </p:xfrm>
        <a:graphic>
          <a:graphicData uri="http://schemas.openxmlformats.org/drawingml/2006/table">
            <a:tbl>
              <a:tblPr/>
              <a:tblGrid>
                <a:gridCol w="287265">
                  <a:extLst>
                    <a:ext uri="{9D8B030D-6E8A-4147-A177-3AD203B41FA5}">
                      <a16:colId xmlns:a16="http://schemas.microsoft.com/office/drawing/2014/main" val="3500020953"/>
                    </a:ext>
                  </a:extLst>
                </a:gridCol>
                <a:gridCol w="3240349">
                  <a:extLst>
                    <a:ext uri="{9D8B030D-6E8A-4147-A177-3AD203B41FA5}">
                      <a16:colId xmlns:a16="http://schemas.microsoft.com/office/drawing/2014/main" val="1453824132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1041570572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4156368182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1153773521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558869318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7517942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283214663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5638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971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49.998.206.506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326.221.008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12.971.692.752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56285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0766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69.640.700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5541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4.306.527.239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-33.502.755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447.977.912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4703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18.764.598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93822990,0%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93822990,0%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95836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40.904.543.906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375.541.034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8.975.722.570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0410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75.086.691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9229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1.668.764.776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0046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1.442.092.536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-15.817.271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353.673.296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40719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1.362.033.277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1284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56544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89ECF5D-561B-4E3A-A541-B027FC15B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927112"/>
              </p:ext>
            </p:extLst>
          </p:nvPr>
        </p:nvGraphicFramePr>
        <p:xfrm>
          <a:off x="531188" y="4579460"/>
          <a:ext cx="8008948" cy="1646359"/>
        </p:xfrm>
        <a:graphic>
          <a:graphicData uri="http://schemas.openxmlformats.org/drawingml/2006/table">
            <a:tbl>
              <a:tblPr/>
              <a:tblGrid>
                <a:gridCol w="287265">
                  <a:extLst>
                    <a:ext uri="{9D8B030D-6E8A-4147-A177-3AD203B41FA5}">
                      <a16:colId xmlns:a16="http://schemas.microsoft.com/office/drawing/2014/main" val="1315083754"/>
                    </a:ext>
                  </a:extLst>
                </a:gridCol>
                <a:gridCol w="3240349">
                  <a:extLst>
                    <a:ext uri="{9D8B030D-6E8A-4147-A177-3AD203B41FA5}">
                      <a16:colId xmlns:a16="http://schemas.microsoft.com/office/drawing/2014/main" val="1526014946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2678971177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233314093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144204978"/>
                    </a:ext>
                  </a:extLst>
                </a:gridCol>
                <a:gridCol w="769870">
                  <a:extLst>
                    <a:ext uri="{9D8B030D-6E8A-4147-A177-3AD203B41FA5}">
                      <a16:colId xmlns:a16="http://schemas.microsoft.com/office/drawing/2014/main" val="3363184175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2762799898"/>
                    </a:ext>
                  </a:extLst>
                </a:gridCol>
                <a:gridCol w="700927">
                  <a:extLst>
                    <a:ext uri="{9D8B030D-6E8A-4147-A177-3AD203B41FA5}">
                      <a16:colId xmlns:a16="http://schemas.microsoft.com/office/drawing/2014/main" val="168748284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04956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3162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8.570.705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66193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018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995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134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00179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7.717.781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6406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71538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016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4" y="3957512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159680" y="1588144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09E3BD-A01D-4492-8F0B-AB937E513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68401"/>
              </p:ext>
            </p:extLst>
          </p:nvPr>
        </p:nvGraphicFramePr>
        <p:xfrm>
          <a:off x="544296" y="4387968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86502745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372275454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514050962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18420400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05086365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81405596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9883620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066426810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986867231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3279927782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3022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270046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177.124.500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125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23.440.820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31543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23.440.820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3780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23.440.820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7702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153.683.680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570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153.683.680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834681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0A1C11-796A-4EEE-98D6-101C2FBC9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976793"/>
              </p:ext>
            </p:extLst>
          </p:nvPr>
        </p:nvGraphicFramePr>
        <p:xfrm>
          <a:off x="2267744" y="213836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96121440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638617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marzo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58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31 de diciembre de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9135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487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21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9723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1930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04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4" y="1519630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3791"/>
              </p:ext>
            </p:extLst>
          </p:nvPr>
        </p:nvGraphicFramePr>
        <p:xfrm>
          <a:off x="544294" y="1951030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FFE8EF-7AEB-4936-B06E-F1C2ECAF9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99345"/>
              </p:ext>
            </p:extLst>
          </p:nvPr>
        </p:nvGraphicFramePr>
        <p:xfrm>
          <a:off x="514781" y="1768084"/>
          <a:ext cx="7938839" cy="4575885"/>
        </p:xfrm>
        <a:graphic>
          <a:graphicData uri="http://schemas.openxmlformats.org/drawingml/2006/table">
            <a:tbl>
              <a:tblPr/>
              <a:tblGrid>
                <a:gridCol w="262181">
                  <a:extLst>
                    <a:ext uri="{9D8B030D-6E8A-4147-A177-3AD203B41FA5}">
                      <a16:colId xmlns:a16="http://schemas.microsoft.com/office/drawing/2014/main" val="3185017052"/>
                    </a:ext>
                  </a:extLst>
                </a:gridCol>
                <a:gridCol w="262181">
                  <a:extLst>
                    <a:ext uri="{9D8B030D-6E8A-4147-A177-3AD203B41FA5}">
                      <a16:colId xmlns:a16="http://schemas.microsoft.com/office/drawing/2014/main" val="1836172910"/>
                    </a:ext>
                  </a:extLst>
                </a:gridCol>
                <a:gridCol w="262181">
                  <a:extLst>
                    <a:ext uri="{9D8B030D-6E8A-4147-A177-3AD203B41FA5}">
                      <a16:colId xmlns:a16="http://schemas.microsoft.com/office/drawing/2014/main" val="2700857964"/>
                    </a:ext>
                  </a:extLst>
                </a:gridCol>
                <a:gridCol w="2957400">
                  <a:extLst>
                    <a:ext uri="{9D8B030D-6E8A-4147-A177-3AD203B41FA5}">
                      <a16:colId xmlns:a16="http://schemas.microsoft.com/office/drawing/2014/main" val="1514693877"/>
                    </a:ext>
                  </a:extLst>
                </a:gridCol>
                <a:gridCol w="702645">
                  <a:extLst>
                    <a:ext uri="{9D8B030D-6E8A-4147-A177-3AD203B41FA5}">
                      <a16:colId xmlns:a16="http://schemas.microsoft.com/office/drawing/2014/main" val="2859846403"/>
                    </a:ext>
                  </a:extLst>
                </a:gridCol>
                <a:gridCol w="702645">
                  <a:extLst>
                    <a:ext uri="{9D8B030D-6E8A-4147-A177-3AD203B41FA5}">
                      <a16:colId xmlns:a16="http://schemas.microsoft.com/office/drawing/2014/main" val="312092795"/>
                    </a:ext>
                  </a:extLst>
                </a:gridCol>
                <a:gridCol w="702645">
                  <a:extLst>
                    <a:ext uri="{9D8B030D-6E8A-4147-A177-3AD203B41FA5}">
                      <a16:colId xmlns:a16="http://schemas.microsoft.com/office/drawing/2014/main" val="1155106280"/>
                    </a:ext>
                  </a:extLst>
                </a:gridCol>
                <a:gridCol w="702645">
                  <a:extLst>
                    <a:ext uri="{9D8B030D-6E8A-4147-A177-3AD203B41FA5}">
                      <a16:colId xmlns:a16="http://schemas.microsoft.com/office/drawing/2014/main" val="3814299498"/>
                    </a:ext>
                  </a:extLst>
                </a:gridCol>
                <a:gridCol w="650209">
                  <a:extLst>
                    <a:ext uri="{9D8B030D-6E8A-4147-A177-3AD203B41FA5}">
                      <a16:colId xmlns:a16="http://schemas.microsoft.com/office/drawing/2014/main" val="2350824092"/>
                    </a:ext>
                  </a:extLst>
                </a:gridCol>
                <a:gridCol w="734107">
                  <a:extLst>
                    <a:ext uri="{9D8B030D-6E8A-4147-A177-3AD203B41FA5}">
                      <a16:colId xmlns:a16="http://schemas.microsoft.com/office/drawing/2014/main" val="1024651730"/>
                    </a:ext>
                  </a:extLst>
                </a:gridCol>
              </a:tblGrid>
              <a:tr h="103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268" marR="5268" marT="52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510518"/>
                  </a:ext>
                </a:extLst>
              </a:tr>
              <a:tr h="252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75832"/>
                  </a:ext>
                </a:extLst>
              </a:tr>
              <a:tr h="108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993.227.018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-44.687.196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274.910.488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498159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162.148.032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32.991.845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98277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162.148.032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32.991.845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94284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4.206.332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1.030.206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22295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4.551.252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1.207.393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33716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1.025.783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336779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1.195.096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72098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1.276.375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963982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1.006.546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77104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1.121.502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61613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1.337.281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794514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1.455.532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64674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1.297.936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58373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1.320.854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37500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1.113.215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433805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1.796.904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60376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1.093.694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325215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999.479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2054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643.164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76159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05062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55662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54226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284.835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01441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1397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996.438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4637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567.130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6856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2.286.830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1221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30291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980.237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113484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1.935.683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524238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20077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1.130.945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00901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1.039.200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9855"/>
                  </a:ext>
                </a:extLst>
              </a:tr>
              <a:tr h="165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927902"/>
                  </a:ext>
                </a:extLst>
              </a:tr>
              <a:tr h="82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31.087</a:t>
                      </a:r>
                    </a:p>
                  </a:txBody>
                  <a:tcPr marL="5268" marR="5268" marT="5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268" marR="5268" marT="52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65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0109B6B-BFA5-499B-8E31-B6B6897E6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05660"/>
              </p:ext>
            </p:extLst>
          </p:nvPr>
        </p:nvGraphicFramePr>
        <p:xfrm>
          <a:off x="544292" y="1672385"/>
          <a:ext cx="7972480" cy="4628924"/>
        </p:xfrm>
        <a:graphic>
          <a:graphicData uri="http://schemas.openxmlformats.org/drawingml/2006/table">
            <a:tbl>
              <a:tblPr/>
              <a:tblGrid>
                <a:gridCol w="263293">
                  <a:extLst>
                    <a:ext uri="{9D8B030D-6E8A-4147-A177-3AD203B41FA5}">
                      <a16:colId xmlns:a16="http://schemas.microsoft.com/office/drawing/2014/main" val="2436616646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1835820603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2647091600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132331912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59744454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65225305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70041934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8439413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301603393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005734182"/>
                    </a:ext>
                  </a:extLst>
                </a:gridCol>
              </a:tblGrid>
              <a:tr h="109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41874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3866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831.078.986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-44.718.955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241.918.643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63456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831.078.986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-44.718.955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241.918.643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21207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18566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53.913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1595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99738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5130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47580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7939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49927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90.716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21244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69456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65.747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6461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829114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34896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1849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61459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48864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44581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3.690.377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80750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58.191.219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-3.963.688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11.522.220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6789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42.118.775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-957.896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6.375.744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3399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50.384.477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-3.310.718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29.155.545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41916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51.611.492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-5.615.961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35803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51.377.221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-9.577.693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12.691.472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67758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66.786.556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-2.372.774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17.590.900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0993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71.653.656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-3.476.079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19.820.338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5052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79.189.124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-2.722.218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27.451.209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2422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59.586.930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-1.641.635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19.363.514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855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34.705.719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-1.052.704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14.306.784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7628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33.540.359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-1.899.824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25.514.334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13463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86.629.897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-6.369.145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26.456.952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492968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36.469.912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-1.386.046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5.774.110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58657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23.179.783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-15.149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4.813.329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4825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45.136.194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-357.425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6.353.128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8446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785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E8DEC64-3AEC-4B49-AF1D-1A29634DE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36327"/>
              </p:ext>
            </p:extLst>
          </p:nvPr>
        </p:nvGraphicFramePr>
        <p:xfrm>
          <a:off x="563403" y="1749186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1013460010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2757675655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44574198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70959885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2481774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60769093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740146269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82552804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427795257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138876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052628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287.293.043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3852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4.503.295.493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-32.897.084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1.865.865.339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7888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1.437.119.968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25786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40.904.543.906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375.541.034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8.975.722.570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2671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1682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414.381.576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775112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177.124.500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323448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BEC71AD-C6A4-4CF1-B525-6DBD085AA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440064"/>
              </p:ext>
            </p:extLst>
          </p:nvPr>
        </p:nvGraphicFramePr>
        <p:xfrm>
          <a:off x="563403" y="4592300"/>
          <a:ext cx="8014086" cy="1316523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3360465883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3194204258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198950833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04146946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0676721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101280669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92598297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858292407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595969649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endParaRPr lang="es-CL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766953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46780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7.423.836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41623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743.500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31458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339.326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7260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259.190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9342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25910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121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663F52-91A6-4B5C-862E-3326E6C74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162742"/>
              </p:ext>
            </p:extLst>
          </p:nvPr>
        </p:nvGraphicFramePr>
        <p:xfrm>
          <a:off x="529208" y="1808052"/>
          <a:ext cx="8075236" cy="3402059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2375370662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1508704797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2953310416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4262875352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2271726804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433712893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4257586933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3845198795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3391549330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2740865226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421199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69955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287.293.043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28804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272.486.462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5589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247.332.998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3674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16515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12.028.566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04416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128.028.351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90589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8587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78.058.700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01781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13.749.446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88049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15.443.195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26144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916550"/>
                  </a:ext>
                </a:extLst>
              </a:tr>
              <a:tr h="23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53013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25.153.464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3752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25.153.464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21102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14.806.581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6132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14.806.581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350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14.072.024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1047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366.607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58183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00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ED30C6-064B-4C8F-8265-2B52F0169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08730"/>
              </p:ext>
            </p:extLst>
          </p:nvPr>
        </p:nvGraphicFramePr>
        <p:xfrm>
          <a:off x="523114" y="1713158"/>
          <a:ext cx="8104606" cy="4145956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56656877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196578880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522373141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2531312375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2132780817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706454560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581292594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405979208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3523462473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2371857480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08719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80041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4.503.295.493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-32.897.084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1.865.865.339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17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7976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69.640.700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4971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28.890.092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3177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15.368.413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907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9863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11.620.645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0201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40.750.608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60711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40.750.608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12373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8823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13445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2.888.789.825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-33.534.514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119.058.785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9878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4.270.306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114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447.764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52141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1.498.851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64803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2747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6825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-2.149.311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1326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8207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7111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5640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1.660.241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824298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19486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78968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542001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46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361EEF-EE97-4D8F-9E94-A9FB67F91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42486"/>
              </p:ext>
            </p:extLst>
          </p:nvPr>
        </p:nvGraphicFramePr>
        <p:xfrm>
          <a:off x="496710" y="1650644"/>
          <a:ext cx="8124164" cy="4347583"/>
        </p:xfrm>
        <a:graphic>
          <a:graphicData uri="http://schemas.openxmlformats.org/drawingml/2006/table">
            <a:tbl>
              <a:tblPr/>
              <a:tblGrid>
                <a:gridCol w="243457">
                  <a:extLst>
                    <a:ext uri="{9D8B030D-6E8A-4147-A177-3AD203B41FA5}">
                      <a16:colId xmlns:a16="http://schemas.microsoft.com/office/drawing/2014/main" val="2530412636"/>
                    </a:ext>
                  </a:extLst>
                </a:gridCol>
                <a:gridCol w="243457">
                  <a:extLst>
                    <a:ext uri="{9D8B030D-6E8A-4147-A177-3AD203B41FA5}">
                      <a16:colId xmlns:a16="http://schemas.microsoft.com/office/drawing/2014/main" val="2449416915"/>
                    </a:ext>
                  </a:extLst>
                </a:gridCol>
                <a:gridCol w="243457">
                  <a:extLst>
                    <a:ext uri="{9D8B030D-6E8A-4147-A177-3AD203B41FA5}">
                      <a16:colId xmlns:a16="http://schemas.microsoft.com/office/drawing/2014/main" val="3326647998"/>
                    </a:ext>
                  </a:extLst>
                </a:gridCol>
                <a:gridCol w="2746197">
                  <a:extLst>
                    <a:ext uri="{9D8B030D-6E8A-4147-A177-3AD203B41FA5}">
                      <a16:colId xmlns:a16="http://schemas.microsoft.com/office/drawing/2014/main" val="560491991"/>
                    </a:ext>
                  </a:extLst>
                </a:gridCol>
                <a:gridCol w="723067">
                  <a:extLst>
                    <a:ext uri="{9D8B030D-6E8A-4147-A177-3AD203B41FA5}">
                      <a16:colId xmlns:a16="http://schemas.microsoft.com/office/drawing/2014/main" val="231897"/>
                    </a:ext>
                  </a:extLst>
                </a:gridCol>
                <a:gridCol w="759586">
                  <a:extLst>
                    <a:ext uri="{9D8B030D-6E8A-4147-A177-3AD203B41FA5}">
                      <a16:colId xmlns:a16="http://schemas.microsoft.com/office/drawing/2014/main" val="1170844346"/>
                    </a:ext>
                  </a:extLst>
                </a:gridCol>
                <a:gridCol w="759586">
                  <a:extLst>
                    <a:ext uri="{9D8B030D-6E8A-4147-A177-3AD203B41FA5}">
                      <a16:colId xmlns:a16="http://schemas.microsoft.com/office/drawing/2014/main" val="3398175782"/>
                    </a:ext>
                  </a:extLst>
                </a:gridCol>
                <a:gridCol w="788801">
                  <a:extLst>
                    <a:ext uri="{9D8B030D-6E8A-4147-A177-3AD203B41FA5}">
                      <a16:colId xmlns:a16="http://schemas.microsoft.com/office/drawing/2014/main" val="3488314083"/>
                    </a:ext>
                  </a:extLst>
                </a:gridCol>
                <a:gridCol w="837492">
                  <a:extLst>
                    <a:ext uri="{9D8B030D-6E8A-4147-A177-3AD203B41FA5}">
                      <a16:colId xmlns:a16="http://schemas.microsoft.com/office/drawing/2014/main" val="1017764161"/>
                    </a:ext>
                  </a:extLst>
                </a:gridCol>
                <a:gridCol w="779064">
                  <a:extLst>
                    <a:ext uri="{9D8B030D-6E8A-4147-A177-3AD203B41FA5}">
                      <a16:colId xmlns:a16="http://schemas.microsoft.com/office/drawing/2014/main" val="3194370893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306692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8922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2.375.622.310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-33.534.514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114.300.698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1418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076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1.346.342.447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-34.916.338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86.897.703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0061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1.320.432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414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3.404.459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1821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7266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1.779.797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748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9944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154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936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568.140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1442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752161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1.150.919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543303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2.928.002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20785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968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1.042.053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994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671.112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7211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0060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83752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440105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9.891.999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98919990,0%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98919990,0%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2082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0421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2555500,0%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2555500,0%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233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2555500,0%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2555500,0%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071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18.764.598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93822990,0%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93822990,0%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564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18.764.598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187645980,0%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187645980,0%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7660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18.764.598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187645980,0%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187645980,0%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9844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97811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05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32726A-DA47-4A12-AC2C-3916D314D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446152"/>
              </p:ext>
            </p:extLst>
          </p:nvPr>
        </p:nvGraphicFramePr>
        <p:xfrm>
          <a:off x="539552" y="1748684"/>
          <a:ext cx="8078771" cy="3439763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3957395967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94541488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2589056386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4030904785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2904397577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270048515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675488469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2911907968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2887157811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2570580713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845097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4043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1.261.964.667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01548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1.257.460.501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12574605010,0%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12574605010,0%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8821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4.504.166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8300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97609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1.071.329.412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396.407.657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7558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143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39098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1.011.472.929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389.738.957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827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209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90016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5738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80.685.372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2722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6.376.701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606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568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8331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478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8827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45613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3317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37405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6.668.700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4787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292.001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1411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6.376.699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121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2946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2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858405-9112-4C03-977C-23F69BBAF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67002"/>
              </p:ext>
            </p:extLst>
          </p:nvPr>
        </p:nvGraphicFramePr>
        <p:xfrm>
          <a:off x="539550" y="1671794"/>
          <a:ext cx="8110755" cy="315107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378271076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795837756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656485273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80333354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88857700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467085405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310431139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349833480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672248148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994344235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15361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45421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328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245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248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146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2802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3245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958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1037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58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6191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627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1983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4.322.579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947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6.762.974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047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648.232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149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111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26019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4951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2876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020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79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642A8B-767E-440D-A01C-EAF9FDAF7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17141"/>
              </p:ext>
            </p:extLst>
          </p:nvPr>
        </p:nvGraphicFramePr>
        <p:xfrm>
          <a:off x="534837" y="1677512"/>
          <a:ext cx="8095847" cy="4057971"/>
        </p:xfrm>
        <a:graphic>
          <a:graphicData uri="http://schemas.openxmlformats.org/drawingml/2006/table">
            <a:tbl>
              <a:tblPr/>
              <a:tblGrid>
                <a:gridCol w="261241">
                  <a:extLst>
                    <a:ext uri="{9D8B030D-6E8A-4147-A177-3AD203B41FA5}">
                      <a16:colId xmlns:a16="http://schemas.microsoft.com/office/drawing/2014/main" val="2145150024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3253744609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2413147660"/>
                    </a:ext>
                  </a:extLst>
                </a:gridCol>
                <a:gridCol w="2946793">
                  <a:extLst>
                    <a:ext uri="{9D8B030D-6E8A-4147-A177-3AD203B41FA5}">
                      <a16:colId xmlns:a16="http://schemas.microsoft.com/office/drawing/2014/main" val="3908702195"/>
                    </a:ext>
                  </a:extLst>
                </a:gridCol>
                <a:gridCol w="807233">
                  <a:extLst>
                    <a:ext uri="{9D8B030D-6E8A-4147-A177-3AD203B41FA5}">
                      <a16:colId xmlns:a16="http://schemas.microsoft.com/office/drawing/2014/main" val="3414163840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649778892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3377700774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3729881195"/>
                    </a:ext>
                  </a:extLst>
                </a:gridCol>
                <a:gridCol w="744536">
                  <a:extLst>
                    <a:ext uri="{9D8B030D-6E8A-4147-A177-3AD203B41FA5}">
                      <a16:colId xmlns:a16="http://schemas.microsoft.com/office/drawing/2014/main" val="1133665949"/>
                    </a:ext>
                  </a:extLst>
                </a:gridCol>
                <a:gridCol w="713187">
                  <a:extLst>
                    <a:ext uri="{9D8B030D-6E8A-4147-A177-3AD203B41FA5}">
                      <a16:colId xmlns:a16="http://schemas.microsoft.com/office/drawing/2014/main" val="3105011599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773209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40598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1.437.119.968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18676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75.086.691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3781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39.579.501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437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37.304.541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528699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7431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920108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46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8138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131.546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6491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98058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14.477.177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44708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8.250.037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58883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4803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9188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1257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7056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54825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176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5569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15461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2.399.149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93634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2526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3415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5515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6412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38611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75954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74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4585</TotalTime>
  <Words>8140</Words>
  <Application>Microsoft Office PowerPoint</Application>
  <PresentationFormat>Presentación en pantalla (4:3)</PresentationFormat>
  <Paragraphs>4435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MARZO DE 2020  PARTIDA 50 TESORO PÚBLICO</vt:lpstr>
      <vt:lpstr>EJECUCIÓN ACUMULADA DE GASTOS A MARZO DE 2020  PARTIDA 50 RESUMEN POR CAPÍTULOS</vt:lpstr>
      <vt:lpstr>EJECUCIÓN ACUMULADA DE GASTOS A MARZO DE 2020  PARTIDA 50. CAPÍTULO 01. PROGRAMA 02:  SUBSIDIOS</vt:lpstr>
      <vt:lpstr>EJECUCIÓN ACUMULADA DE GASTOS A MARZO DE 2020  PARTIDA 50. CAPÍTULO 01. PROGRAMA 03:  OPERACIONES COMPLEMENTARIAS</vt:lpstr>
      <vt:lpstr>EJECUCIÓN ACUMULADA DE GASTOS A MARZO DE 2020  PARTIDA 50. CAPÍTULO 01. PROGRAMA 03:  OPERACIONES COMPLEMENTARIAS</vt:lpstr>
      <vt:lpstr>EJECUCIÓN ACUMULADA DE GASTOS A MARZO DE 2020  PARTIDA 50. CAPÍTULO 01. PROGRAMA 03:  OPERACIONES COMPLEMENTARIAS</vt:lpstr>
      <vt:lpstr>EJECUCIÓN ACUMULADA DE GASTOS A MARZO DE 2020  PARTIDA 50. CAPÍTULO 01. PROGRAMA 03:  OPERACIONES COMPLEMENTARIAS</vt:lpstr>
      <vt:lpstr>EJECUCIÓN ACUMULADA DE GASTOS A MARZO DE 2020  PARTIDA 50. CAPÍTULO 01. PROGRAMA 04:  SERVICIO DE LA DEUDA PÚBLICA</vt:lpstr>
      <vt:lpstr>EJECUCIÓN ACUMULADA DE GASTOS A MARZO DE 2020  PARTIDA 50. CAPÍTULO 01. PROGRAMA 04:  SERVICIO DE LA DEUDA PÚBLICA</vt:lpstr>
      <vt:lpstr>EJECUCIÓN ACUMULADA DE GASTOS A MARZO DE 2020  PARTIDA 50. CAPÍTULO 01. PROGRAMA 04:  SERVICIO DE LA DEUDA PÚBLICA</vt:lpstr>
      <vt:lpstr>EJECUCIÓN ACUMULADA DE GASTOS A MARZO DE 2020  PARTIDA 50. CAPÍTULO 01. PROGRAMA 04:  SERVICIO DE LA DEUDA PÚBLICA</vt:lpstr>
      <vt:lpstr>EJECUCIÓN ACUMULADA DE GASTOS A MARZO DE 2020  PARTIDA 50. CAPÍTULO 01. PROGRAMA 05:  APORTE FISCAL LIBRE</vt:lpstr>
      <vt:lpstr>EJECUCIÓN ACUMULADA DE GASTOS A MARZO DE 2020  PARTIDA 50. CAPÍTULO 01. PROGRAMA 05:  APORTE FISCAL LIBRE</vt:lpstr>
      <vt:lpstr>EJECUCIÓN ACUMULADA DE GASTOS A MARZO DE 2020  PARTIDA 50. CAPÍTULO 01. PROGRAMA 05:  APORTE FISCAL LIBRE</vt:lpstr>
      <vt:lpstr>EJECUCIÓN ACUMULADA DE GASTOS A MARZO DE 2020  PARTIDA 50. CAPÍTULO 01. PROGRAMA 06:  FONDO DE RESERVA DE PENSIONES</vt:lpstr>
      <vt:lpstr>EJECUCIÓN ACUMULADA DE GASTOS A MARZO DE 2020  PARTIDA 50. CAPÍTULO 01. PROGRAMA 07:  FONDO DE ESTABILIZACIÓN ECONÓMICA Y SOCIAL</vt:lpstr>
      <vt:lpstr>EJECUCIÓN ACUMULADA DE GASTOS A MARZO DE 2020  PARTIDA 50. CAPÍTULO 01. PROGRAMA 08:  FONDO PARA LA EDUCACIÓN</vt:lpstr>
      <vt:lpstr>EJECUCIÓN ACUMULADA DE GASTOS A MARZO DE 2020  PARTIDA 50. CAPÍTULO 01. PROGRAMA 09:  FONDO DE APOYO REGIONAL</vt:lpstr>
      <vt:lpstr>EJECUCIÓN ACUMULADA DE GASTOS A MARZO DE 2020  PARTIDA 50. CAPÍTULO 01. PROGRAMA 10:  FONDO PARA DIAGNÓSTICOS Y TRATAMIENTOS DE ALTO COSTO</vt:lpstr>
      <vt:lpstr>EJECUCIÓN ACUMULADA DE GASTOS A MARZO DE 2020  PARTIDA 50. CAPÍTULO 01. PROGRAMA 12:  FONDO DE CONTINGENCIA ESTRATÉGICO</vt:lpstr>
      <vt:lpstr>EJECUCIÓN ACUMULADA DE GASTOS A MARZO DE 2020  PARTIDA 50. CAPÍTULO 01. PROGRAMA 13:  FINANCIAMIENTO GOBIERNOS REGIONALES </vt:lpstr>
      <vt:lpstr>EJECUCIÓN ACUMULADA DE GASTOS A MARZO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330</cp:revision>
  <cp:lastPrinted>2019-10-22T12:56:39Z</cp:lastPrinted>
  <dcterms:created xsi:type="dcterms:W3CDTF">2016-06-23T13:38:47Z</dcterms:created>
  <dcterms:modified xsi:type="dcterms:W3CDTF">2020-07-13T02:40:04Z</dcterms:modified>
</cp:coreProperties>
</file>