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302" r:id="rId4"/>
    <p:sldId id="303" r:id="rId5"/>
    <p:sldId id="301" r:id="rId6"/>
    <p:sldId id="265" r:id="rId7"/>
    <p:sldId id="304" r:id="rId8"/>
    <p:sldId id="305" r:id="rId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30B-461D-AD69-73FC289BB2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30B-461D-AD69-73FC289BB2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30B-461D-AD69-73FC289BB2C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28'!$C$61:$C$63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OTROS</c:v>
                </c:pt>
              </c:strCache>
            </c:strRef>
          </c:cat>
          <c:val>
            <c:numRef>
              <c:f>'Partida 28'!$D$61:$D$63</c:f>
              <c:numCache>
                <c:formatCode>#,##0</c:formatCode>
                <c:ptCount val="3"/>
                <c:pt idx="0">
                  <c:v>18769916</c:v>
                </c:pt>
                <c:pt idx="1">
                  <c:v>40405607</c:v>
                </c:pt>
                <c:pt idx="2">
                  <c:v>91141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0B-461D-AD69-73FC289BB2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625546807"/>
          <c:w val="0.97600337209504462"/>
          <c:h val="0.141382600612423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2018 - 2019 - 2020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28'!$C$22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28'!$D$22:$O$22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0.10402013388981358</c:v>
                </c:pt>
                <c:pt idx="2">
                  <c:v>0.3512497190192217</c:v>
                </c:pt>
                <c:pt idx="3">
                  <c:v>0.63752957061808346</c:v>
                </c:pt>
                <c:pt idx="4">
                  <c:v>0.67051097842531415</c:v>
                </c:pt>
                <c:pt idx="5">
                  <c:v>0.72456599098326113</c:v>
                </c:pt>
                <c:pt idx="6">
                  <c:v>0.76624212768690381</c:v>
                </c:pt>
                <c:pt idx="7">
                  <c:v>0.78871056291779396</c:v>
                </c:pt>
                <c:pt idx="8">
                  <c:v>0.84160834252703653</c:v>
                </c:pt>
                <c:pt idx="9">
                  <c:v>0.87164896445011342</c:v>
                </c:pt>
                <c:pt idx="10">
                  <c:v>0.91210339402379437</c:v>
                </c:pt>
                <c:pt idx="11">
                  <c:v>0.99538711121373091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F83-4BC9-9D14-40B16D1DA45D}"/>
            </c:ext>
          </c:extLst>
        </c:ser>
        <c:ser>
          <c:idx val="0"/>
          <c:order val="1"/>
          <c:tx>
            <c:strRef>
              <c:f>'Partida 28'!$C$23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28'!$D$23:$O$23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83-4BC9-9D14-40B16D1DA45D}"/>
            </c:ext>
          </c:extLst>
        </c:ser>
        <c:ser>
          <c:idx val="1"/>
          <c:order val="2"/>
          <c:tx>
            <c:strRef>
              <c:f>'Partida 28'!$C$24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83-4BC9-9D14-40B16D1DA45D}"/>
                </c:ext>
              </c:extLst>
            </c:dLbl>
            <c:dLbl>
              <c:idx val="1"/>
              <c:layout>
                <c:manualLayout>
                  <c:x val="-6.589785831960461E-2"/>
                  <c:y val="-5.2424617940117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83-4BC9-9D14-40B16D1DA45D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83-4BC9-9D14-40B16D1DA45D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83-4BC9-9D14-40B16D1DA45D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F83-4BC9-9D14-40B16D1DA45D}"/>
                </c:ext>
              </c:extLst>
            </c:dLbl>
            <c:dLbl>
              <c:idx val="5"/>
              <c:layout>
                <c:manualLayout>
                  <c:x val="-2.6359143327841845E-2"/>
                  <c:y val="-2.4464821705387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83-4BC9-9D14-40B16D1DA45D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F83-4BC9-9D14-40B16D1DA4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28'!$D$24:$F$24</c:f>
              <c:numCache>
                <c:formatCode>0.0%</c:formatCode>
                <c:ptCount val="3"/>
                <c:pt idx="0">
                  <c:v>1.6532463492587354E-2</c:v>
                </c:pt>
                <c:pt idx="1">
                  <c:v>4.9016866424135032E-2</c:v>
                </c:pt>
                <c:pt idx="2">
                  <c:v>6.684231226444079E-2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F83-4BC9-9D14-40B16D1DA4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2018- 2019 - 2020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28'!$D$28:$O$28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4.7511496888652804E-2</c:v>
                </c:pt>
                <c:pt idx="2">
                  <c:v>0.27457178838583923</c:v>
                </c:pt>
                <c:pt idx="3">
                  <c:v>0.28627985159886177</c:v>
                </c:pt>
                <c:pt idx="4">
                  <c:v>3.2981407807230641E-2</c:v>
                </c:pt>
                <c:pt idx="5">
                  <c:v>5.4055012557946973E-2</c:v>
                </c:pt>
                <c:pt idx="6">
                  <c:v>3.4583460810757354E-2</c:v>
                </c:pt>
                <c:pt idx="7">
                  <c:v>3.4226738086414847E-2</c:v>
                </c:pt>
                <c:pt idx="8">
                  <c:v>5.2897779609242558E-2</c:v>
                </c:pt>
                <c:pt idx="9">
                  <c:v>3.3300926064726073E-2</c:v>
                </c:pt>
                <c:pt idx="10">
                  <c:v>5.0861822621314251E-2</c:v>
                </c:pt>
                <c:pt idx="11">
                  <c:v>8.6999364572867069E-2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FF-4E00-B6EC-4CADDB8292DC}"/>
            </c:ext>
          </c:extLst>
        </c:ser>
        <c:ser>
          <c:idx val="0"/>
          <c:order val="1"/>
          <c:tx>
            <c:strRef>
              <c:f>'Partida 28'!$C$29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28'!$D$29:$O$29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FF-4E00-B6EC-4CADDB8292DC}"/>
            </c:ext>
          </c:extLst>
        </c:ser>
        <c:ser>
          <c:idx val="1"/>
          <c:order val="2"/>
          <c:tx>
            <c:strRef>
              <c:f>'Partida 28'!$C$30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FF-4E00-B6EC-4CADDB8292DC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FF-4E00-B6EC-4CADDB8292DC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FF-4E00-B6EC-4CADDB8292DC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0FF-4E00-B6EC-4CADDB8292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28'!$D$30:$F$30</c:f>
              <c:numCache>
                <c:formatCode>0.0%</c:formatCode>
                <c:ptCount val="3"/>
                <c:pt idx="0">
                  <c:v>1.6532463492587354E-2</c:v>
                </c:pt>
                <c:pt idx="1">
                  <c:v>3.274782542751252E-2</c:v>
                </c:pt>
                <c:pt idx="2">
                  <c:v>3.1889279095036312E-2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0FF-4E00-B6EC-4CADDB8292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064896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637831"/>
              </p:ext>
            </p:extLst>
          </p:nvPr>
        </p:nvGraphicFramePr>
        <p:xfrm>
          <a:off x="1676400" y="1700808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810438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981763"/>
              </p:ext>
            </p:extLst>
          </p:nvPr>
        </p:nvGraphicFramePr>
        <p:xfrm>
          <a:off x="1403648" y="1785109"/>
          <a:ext cx="6480000" cy="40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7300265"/>
              </p:ext>
            </p:extLst>
          </p:nvPr>
        </p:nvGraphicFramePr>
        <p:xfrm>
          <a:off x="1332000" y="1700808"/>
          <a:ext cx="6480000" cy="40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7450" y="719123"/>
            <a:ext cx="79749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0290" y="1404513"/>
            <a:ext cx="788014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751F19C-54CF-440F-8084-8CB4124490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824311"/>
              </p:ext>
            </p:extLst>
          </p:nvPr>
        </p:nvGraphicFramePr>
        <p:xfrm>
          <a:off x="557450" y="1687099"/>
          <a:ext cx="7902984" cy="1847850"/>
        </p:xfrm>
        <a:graphic>
          <a:graphicData uri="http://schemas.openxmlformats.org/drawingml/2006/table">
            <a:tbl>
              <a:tblPr/>
              <a:tblGrid>
                <a:gridCol w="832547">
                  <a:extLst>
                    <a:ext uri="{9D8B030D-6E8A-4147-A177-3AD203B41FA5}">
                      <a16:colId xmlns:a16="http://schemas.microsoft.com/office/drawing/2014/main" val="1332697782"/>
                    </a:ext>
                  </a:extLst>
                </a:gridCol>
                <a:gridCol w="2224267">
                  <a:extLst>
                    <a:ext uri="{9D8B030D-6E8A-4147-A177-3AD203B41FA5}">
                      <a16:colId xmlns:a16="http://schemas.microsoft.com/office/drawing/2014/main" val="1055525065"/>
                    </a:ext>
                  </a:extLst>
                </a:gridCol>
                <a:gridCol w="832547">
                  <a:extLst>
                    <a:ext uri="{9D8B030D-6E8A-4147-A177-3AD203B41FA5}">
                      <a16:colId xmlns:a16="http://schemas.microsoft.com/office/drawing/2014/main" val="294423561"/>
                    </a:ext>
                  </a:extLst>
                </a:gridCol>
                <a:gridCol w="832547">
                  <a:extLst>
                    <a:ext uri="{9D8B030D-6E8A-4147-A177-3AD203B41FA5}">
                      <a16:colId xmlns:a16="http://schemas.microsoft.com/office/drawing/2014/main" val="1081021453"/>
                    </a:ext>
                  </a:extLst>
                </a:gridCol>
                <a:gridCol w="832547">
                  <a:extLst>
                    <a:ext uri="{9D8B030D-6E8A-4147-A177-3AD203B41FA5}">
                      <a16:colId xmlns:a16="http://schemas.microsoft.com/office/drawing/2014/main" val="10045164"/>
                    </a:ext>
                  </a:extLst>
                </a:gridCol>
                <a:gridCol w="832547">
                  <a:extLst>
                    <a:ext uri="{9D8B030D-6E8A-4147-A177-3AD203B41FA5}">
                      <a16:colId xmlns:a16="http://schemas.microsoft.com/office/drawing/2014/main" val="1655409290"/>
                    </a:ext>
                  </a:extLst>
                </a:gridCol>
                <a:gridCol w="757991">
                  <a:extLst>
                    <a:ext uri="{9D8B030D-6E8A-4147-A177-3AD203B41FA5}">
                      <a16:colId xmlns:a16="http://schemas.microsoft.com/office/drawing/2014/main" val="2299747116"/>
                    </a:ext>
                  </a:extLst>
                </a:gridCol>
                <a:gridCol w="757991">
                  <a:extLst>
                    <a:ext uri="{9D8B030D-6E8A-4147-A177-3AD203B41FA5}">
                      <a16:colId xmlns:a16="http://schemas.microsoft.com/office/drawing/2014/main" val="2995553406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125830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36428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59.327.335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84.545.624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25.218.289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5.651.225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149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18.769.916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21.328.886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2.558.970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3.237.023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87686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40.405.607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61.736.817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21.331.210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0399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9762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870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3807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3568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728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0FEED5F-EF0A-4FFC-871B-76BA5E5614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124807"/>
              </p:ext>
            </p:extLst>
          </p:nvPr>
        </p:nvGraphicFramePr>
        <p:xfrm>
          <a:off x="556652" y="1900856"/>
          <a:ext cx="8058151" cy="2473515"/>
        </p:xfrm>
        <a:graphic>
          <a:graphicData uri="http://schemas.openxmlformats.org/drawingml/2006/table">
            <a:tbl>
              <a:tblPr/>
              <a:tblGrid>
                <a:gridCol w="270046">
                  <a:extLst>
                    <a:ext uri="{9D8B030D-6E8A-4147-A177-3AD203B41FA5}">
                      <a16:colId xmlns:a16="http://schemas.microsoft.com/office/drawing/2014/main" val="4199733239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1732794765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2439078183"/>
                    </a:ext>
                  </a:extLst>
                </a:gridCol>
                <a:gridCol w="3046110">
                  <a:extLst>
                    <a:ext uri="{9D8B030D-6E8A-4147-A177-3AD203B41FA5}">
                      <a16:colId xmlns:a16="http://schemas.microsoft.com/office/drawing/2014/main" val="4257386213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1309470431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1720010039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341769186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371364315"/>
                    </a:ext>
                  </a:extLst>
                </a:gridCol>
                <a:gridCol w="658910">
                  <a:extLst>
                    <a:ext uri="{9D8B030D-6E8A-4147-A177-3AD203B41FA5}">
                      <a16:colId xmlns:a16="http://schemas.microsoft.com/office/drawing/2014/main" val="778577880"/>
                    </a:ext>
                  </a:extLst>
                </a:gridCol>
                <a:gridCol w="648109">
                  <a:extLst>
                    <a:ext uri="{9D8B030D-6E8A-4147-A177-3AD203B41FA5}">
                      <a16:colId xmlns:a16="http://schemas.microsoft.com/office/drawing/2014/main" val="159992874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26506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78643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16.156.268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17.116.875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960.607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4.543.816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9203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11.536.429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11.527.690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2.912.044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163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4.528.698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4.525.935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652.061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1367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4286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5253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34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911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6452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4835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7381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8543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5758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189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02:  ELECCIONES MUNICIPALES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E73EB5E-5CBC-4697-9BC5-E111B213D1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307055"/>
              </p:ext>
            </p:extLst>
          </p:nvPr>
        </p:nvGraphicFramePr>
        <p:xfrm>
          <a:off x="556651" y="1900856"/>
          <a:ext cx="8058150" cy="1767875"/>
        </p:xfrm>
        <a:graphic>
          <a:graphicData uri="http://schemas.openxmlformats.org/drawingml/2006/table">
            <a:tbl>
              <a:tblPr/>
              <a:tblGrid>
                <a:gridCol w="292705">
                  <a:extLst>
                    <a:ext uri="{9D8B030D-6E8A-4147-A177-3AD203B41FA5}">
                      <a16:colId xmlns:a16="http://schemas.microsoft.com/office/drawing/2014/main" val="1817298646"/>
                    </a:ext>
                  </a:extLst>
                </a:gridCol>
                <a:gridCol w="292705">
                  <a:extLst>
                    <a:ext uri="{9D8B030D-6E8A-4147-A177-3AD203B41FA5}">
                      <a16:colId xmlns:a16="http://schemas.microsoft.com/office/drawing/2014/main" val="2005416234"/>
                    </a:ext>
                  </a:extLst>
                </a:gridCol>
                <a:gridCol w="292705">
                  <a:extLst>
                    <a:ext uri="{9D8B030D-6E8A-4147-A177-3AD203B41FA5}">
                      <a16:colId xmlns:a16="http://schemas.microsoft.com/office/drawing/2014/main" val="2676023603"/>
                    </a:ext>
                  </a:extLst>
                </a:gridCol>
                <a:gridCol w="2625558">
                  <a:extLst>
                    <a:ext uri="{9D8B030D-6E8A-4147-A177-3AD203B41FA5}">
                      <a16:colId xmlns:a16="http://schemas.microsoft.com/office/drawing/2014/main" val="1923387068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215435836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2141199479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1924305309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1020659742"/>
                    </a:ext>
                  </a:extLst>
                </a:gridCol>
                <a:gridCol w="714199">
                  <a:extLst>
                    <a:ext uri="{9D8B030D-6E8A-4147-A177-3AD203B41FA5}">
                      <a16:colId xmlns:a16="http://schemas.microsoft.com/office/drawing/2014/main" val="1321290860"/>
                    </a:ext>
                  </a:extLst>
                </a:gridCol>
                <a:gridCol w="702490">
                  <a:extLst>
                    <a:ext uri="{9D8B030D-6E8A-4147-A177-3AD203B41FA5}">
                      <a16:colId xmlns:a16="http://schemas.microsoft.com/office/drawing/2014/main" val="2073034459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324296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776304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43.171.067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43.171.067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1.093.701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71018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7.233.487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7.233.487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763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35.876.909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35.580.909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782.430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6910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1694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8288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Roja Chilena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9430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667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17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82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04:  PLEBISCITO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6607B25-A041-4C77-BE5E-9781E5C04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299941"/>
              </p:ext>
            </p:extLst>
          </p:nvPr>
        </p:nvGraphicFramePr>
        <p:xfrm>
          <a:off x="554379" y="1844824"/>
          <a:ext cx="8046695" cy="1476361"/>
        </p:xfrm>
        <a:graphic>
          <a:graphicData uri="http://schemas.openxmlformats.org/drawingml/2006/table">
            <a:tbl>
              <a:tblPr/>
              <a:tblGrid>
                <a:gridCol w="292289">
                  <a:extLst>
                    <a:ext uri="{9D8B030D-6E8A-4147-A177-3AD203B41FA5}">
                      <a16:colId xmlns:a16="http://schemas.microsoft.com/office/drawing/2014/main" val="4001485243"/>
                    </a:ext>
                  </a:extLst>
                </a:gridCol>
                <a:gridCol w="292289">
                  <a:extLst>
                    <a:ext uri="{9D8B030D-6E8A-4147-A177-3AD203B41FA5}">
                      <a16:colId xmlns:a16="http://schemas.microsoft.com/office/drawing/2014/main" val="239133615"/>
                    </a:ext>
                  </a:extLst>
                </a:gridCol>
                <a:gridCol w="292289">
                  <a:extLst>
                    <a:ext uri="{9D8B030D-6E8A-4147-A177-3AD203B41FA5}">
                      <a16:colId xmlns:a16="http://schemas.microsoft.com/office/drawing/2014/main" val="436462146"/>
                    </a:ext>
                  </a:extLst>
                </a:gridCol>
                <a:gridCol w="2621826">
                  <a:extLst>
                    <a:ext uri="{9D8B030D-6E8A-4147-A177-3AD203B41FA5}">
                      <a16:colId xmlns:a16="http://schemas.microsoft.com/office/drawing/2014/main" val="3281663117"/>
                    </a:ext>
                  </a:extLst>
                </a:gridCol>
                <a:gridCol w="783332">
                  <a:extLst>
                    <a:ext uri="{9D8B030D-6E8A-4147-A177-3AD203B41FA5}">
                      <a16:colId xmlns:a16="http://schemas.microsoft.com/office/drawing/2014/main" val="303063494"/>
                    </a:ext>
                  </a:extLst>
                </a:gridCol>
                <a:gridCol w="783332">
                  <a:extLst>
                    <a:ext uri="{9D8B030D-6E8A-4147-A177-3AD203B41FA5}">
                      <a16:colId xmlns:a16="http://schemas.microsoft.com/office/drawing/2014/main" val="649452766"/>
                    </a:ext>
                  </a:extLst>
                </a:gridCol>
                <a:gridCol w="783332">
                  <a:extLst>
                    <a:ext uri="{9D8B030D-6E8A-4147-A177-3AD203B41FA5}">
                      <a16:colId xmlns:a16="http://schemas.microsoft.com/office/drawing/2014/main" val="2236178448"/>
                    </a:ext>
                  </a:extLst>
                </a:gridCol>
                <a:gridCol w="783332">
                  <a:extLst>
                    <a:ext uri="{9D8B030D-6E8A-4147-A177-3AD203B41FA5}">
                      <a16:colId xmlns:a16="http://schemas.microsoft.com/office/drawing/2014/main" val="2889196170"/>
                    </a:ext>
                  </a:extLst>
                </a:gridCol>
                <a:gridCol w="713183">
                  <a:extLst>
                    <a:ext uri="{9D8B030D-6E8A-4147-A177-3AD203B41FA5}">
                      <a16:colId xmlns:a16="http://schemas.microsoft.com/office/drawing/2014/main" val="3891135837"/>
                    </a:ext>
                  </a:extLst>
                </a:gridCol>
                <a:gridCol w="701491">
                  <a:extLst>
                    <a:ext uri="{9D8B030D-6E8A-4147-A177-3AD203B41FA5}">
                      <a16:colId xmlns:a16="http://schemas.microsoft.com/office/drawing/2014/main" val="4204185231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216165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27298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24.257.682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24.257.682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578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2.567.709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2.567.709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1708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21.629.973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21.629.973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2850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90930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67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Roja Chilena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772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9822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3204</TotalTime>
  <Words>768</Words>
  <Application>Microsoft Office PowerPoint</Application>
  <PresentationFormat>Presentación en pantalla (4:3)</PresentationFormat>
  <Paragraphs>420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1_Tema de Office</vt:lpstr>
      <vt:lpstr>EJECUCIÓN ACUMULADA DE GASTOS PRESUPUESTARIOS AL MES DE MARZO DE 2020 PARTIDA 28: SERVICIO ELECTORAL</vt:lpstr>
      <vt:lpstr>Presentación de PowerPoint</vt:lpstr>
      <vt:lpstr>Presentación de PowerPoint</vt:lpstr>
      <vt:lpstr>Presentación de PowerPoint</vt:lpstr>
      <vt:lpstr>EJECUCIÓN ACUMULADA DE GASTOS A MARZO DE 2020  PARTIDA 28 SERVICIO ELECTORAL</vt:lpstr>
      <vt:lpstr>EJECUCIÓN ACUMULADA DE GASTOS A MARZO DE 2020  PARTIDA 28. CAPÍTULO 01. PROGRAMA 01:  SERVICIO ELECTORAL</vt:lpstr>
      <vt:lpstr>EJECUCIÓN ACUMULADA DE GASTOS A MARZO DE 2020  PARTIDA 28. CAPÍTULO 01. PROGRAMA 02:  ELECCIONES MUNICIPALES</vt:lpstr>
      <vt:lpstr>EJECUCIÓN ACUMULADA DE GASTOS A MARZO DE 2020  PARTIDA 28. CAPÍTULO 01. PROGRAMA 04:  PLEBISCITO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211</cp:revision>
  <cp:lastPrinted>2019-10-09T11:55:36Z</cp:lastPrinted>
  <dcterms:created xsi:type="dcterms:W3CDTF">2016-06-23T13:38:47Z</dcterms:created>
  <dcterms:modified xsi:type="dcterms:W3CDTF">2020-07-07T20:54:10Z</dcterms:modified>
</cp:coreProperties>
</file>