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pradenaso\Desktop\2020\Ejecuci&#243;n%202020\27%202020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Subtítulos de Gasto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B98-473A-84F4-0B9C06F9D7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B98-473A-84F4-0B9C06F9D7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B98-473A-84F4-0B9C06F9D7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B98-473A-84F4-0B9C06F9D700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98-473A-84F4-0B9C06F9D7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NO FINANCIEROS                                           </c:v>
                </c:pt>
              </c:strCache>
            </c:strRef>
          </c:cat>
          <c:val>
            <c:numRef>
              <c:f>'Partida 27'!$D$61:$D$63</c:f>
              <c:numCache>
                <c:formatCode>#,##0</c:formatCode>
                <c:ptCount val="3"/>
                <c:pt idx="0">
                  <c:v>16967207</c:v>
                </c:pt>
                <c:pt idx="1">
                  <c:v>4514919</c:v>
                </c:pt>
                <c:pt idx="2">
                  <c:v>365294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98-473A-84F4-0B9C06F9D7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917873169079663E-2"/>
          <c:y val="0.82284113060428854"/>
          <c:w val="0.95478164422995515"/>
          <c:h val="0.12343607862248213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  <a:endParaRPr lang="es-CL" sz="900">
              <a:effectLst/>
            </a:endParaRPr>
          </a:p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3925438596491228E-2"/>
                  <c:y val="8.52692495126705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62694931773879"/>
                      <c:h val="6.29483430799220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D4F-480A-B6D7-D96777FB16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27'!$K$61:$K$62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27'!$L$61:$L$62</c:f>
              <c:numCache>
                <c:formatCode>#,##0</c:formatCode>
                <c:ptCount val="2"/>
                <c:pt idx="0">
                  <c:v>7289.4960000000001</c:v>
                </c:pt>
                <c:pt idx="1">
                  <c:v>52726.317999999999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F-480A-B6D7-D96777FB169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2018- 2019 - 2020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27'!$D$27:$O$27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0.15888913438594801</c:v>
                </c:pt>
                <c:pt idx="2">
                  <c:v>0.12404580556801138</c:v>
                </c:pt>
                <c:pt idx="3">
                  <c:v>3.4709504314649538E-2</c:v>
                </c:pt>
                <c:pt idx="4">
                  <c:v>2.7963796045611326E-2</c:v>
                </c:pt>
                <c:pt idx="5">
                  <c:v>3.8988517869914557E-2</c:v>
                </c:pt>
                <c:pt idx="6">
                  <c:v>0.20968324254398185</c:v>
                </c:pt>
                <c:pt idx="7">
                  <c:v>4.8419705658904799E-2</c:v>
                </c:pt>
                <c:pt idx="8">
                  <c:v>5.1558391495771377E-2</c:v>
                </c:pt>
                <c:pt idx="9">
                  <c:v>3.687268127749898E-2</c:v>
                </c:pt>
                <c:pt idx="10">
                  <c:v>2.9093170434927072E-2</c:v>
                </c:pt>
                <c:pt idx="11">
                  <c:v>7.3521249536150871E-2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D4-4060-A074-3476C046174A}"/>
            </c:ext>
          </c:extLst>
        </c:ser>
        <c:ser>
          <c:idx val="0"/>
          <c:order val="1"/>
          <c:tx>
            <c:strRef>
              <c:f>'Partida 27'!$C$28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27'!$D$28:$O$28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D4-4060-A074-3476C046174A}"/>
            </c:ext>
          </c:extLst>
        </c:ser>
        <c:ser>
          <c:idx val="1"/>
          <c:order val="2"/>
          <c:tx>
            <c:strRef>
              <c:f>'Partida 27'!$C$29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AD4-4060-A074-3476C046174A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AD4-4060-A074-3476C046174A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D4-4060-A074-3476C046174A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D4-4060-A074-3476C046174A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AD4-4060-A074-3476C046174A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AD4-4060-A074-3476C046174A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AD4-4060-A074-3476C046174A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AD4-4060-A074-3476C04617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27'!$D$29:$F$29</c:f>
              <c:numCache>
                <c:formatCode>0.0%</c:formatCode>
                <c:ptCount val="3"/>
                <c:pt idx="0">
                  <c:v>0.13935926954185776</c:v>
                </c:pt>
                <c:pt idx="1">
                  <c:v>7.5977208273805968E-2</c:v>
                </c:pt>
                <c:pt idx="2">
                  <c:v>0.13971320958839281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AD4-4060-A074-3476C04617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2018 - 2019 - 2020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27'!$D$21:$O$21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0.31249509888964683</c:v>
                </c:pt>
                <c:pt idx="2">
                  <c:v>0.43628123790157508</c:v>
                </c:pt>
                <c:pt idx="3">
                  <c:v>0.47099074221622461</c:v>
                </c:pt>
                <c:pt idx="4">
                  <c:v>0.49745571640040975</c:v>
                </c:pt>
                <c:pt idx="5">
                  <c:v>0.53565703216300098</c:v>
                </c:pt>
                <c:pt idx="6">
                  <c:v>0.74714112383594034</c:v>
                </c:pt>
                <c:pt idx="7">
                  <c:v>0.79556082949484508</c:v>
                </c:pt>
                <c:pt idx="8">
                  <c:v>0.8464844237633764</c:v>
                </c:pt>
                <c:pt idx="9">
                  <c:v>0.88335710504087539</c:v>
                </c:pt>
                <c:pt idx="10">
                  <c:v>0.91245027547580249</c:v>
                </c:pt>
                <c:pt idx="11">
                  <c:v>0.98211611162166168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46-4221-91E1-E9736A59DD45}"/>
            </c:ext>
          </c:extLst>
        </c:ser>
        <c:ser>
          <c:idx val="0"/>
          <c:order val="1"/>
          <c:tx>
            <c:strRef>
              <c:f>'Partida 27'!$C$22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27'!$D$22:$O$22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46-4221-91E1-E9736A59DD45}"/>
            </c:ext>
          </c:extLst>
        </c:ser>
        <c:ser>
          <c:idx val="1"/>
          <c:order val="2"/>
          <c:tx>
            <c:strRef>
              <c:f>'Partida 27'!$C$23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6846-4221-91E1-E9736A59DD45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846-4221-91E1-E9736A59DD45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46-4221-91E1-E9736A59DD45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846-4221-91E1-E9736A59DD45}"/>
                </c:ext>
              </c:extLst>
            </c:dLbl>
            <c:dLbl>
              <c:idx val="3"/>
              <c:layout>
                <c:manualLayout>
                  <c:x val="-6.6882416396979505E-2"/>
                  <c:y val="-3.50733391807309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846-4221-91E1-E9736A59DD45}"/>
                </c:ext>
              </c:extLst>
            </c:dLbl>
            <c:dLbl>
              <c:idx val="4"/>
              <c:layout>
                <c:manualLayout>
                  <c:x val="-1.2944983818770227E-2"/>
                  <c:y val="1.4029335672292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846-4221-91E1-E9736A59DD45}"/>
                </c:ext>
              </c:extLst>
            </c:dLbl>
            <c:dLbl>
              <c:idx val="5"/>
              <c:layout>
                <c:manualLayout>
                  <c:x val="-5.3937432578209356E-2"/>
                  <c:y val="4.2088007016877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846-4221-91E1-E9736A59DD45}"/>
                </c:ext>
              </c:extLst>
            </c:dLbl>
            <c:dLbl>
              <c:idx val="6"/>
              <c:layout>
                <c:manualLayout>
                  <c:x val="-7.3354908306364611E-2"/>
                  <c:y val="7.0146678361461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846-4221-91E1-E9736A59DD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27'!$D$23:$F$23</c:f>
              <c:numCache>
                <c:formatCode>0.0%</c:formatCode>
                <c:ptCount val="3"/>
                <c:pt idx="0">
                  <c:v>0.13935926954185776</c:v>
                </c:pt>
                <c:pt idx="1">
                  <c:v>0.21533647781566373</c:v>
                </c:pt>
                <c:pt idx="2">
                  <c:v>0.35504968740405651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6846-4221-91E1-E9736A59DD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633" y="1536362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6CD2C82-2974-4CAD-95C9-58B0C6C3E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548272"/>
              </p:ext>
            </p:extLst>
          </p:nvPr>
        </p:nvGraphicFramePr>
        <p:xfrm>
          <a:off x="541633" y="1882546"/>
          <a:ext cx="8060734" cy="2232903"/>
        </p:xfrm>
        <a:graphic>
          <a:graphicData uri="http://schemas.openxmlformats.org/drawingml/2006/table">
            <a:tbl>
              <a:tblPr/>
              <a:tblGrid>
                <a:gridCol w="259689">
                  <a:extLst>
                    <a:ext uri="{9D8B030D-6E8A-4147-A177-3AD203B41FA5}">
                      <a16:colId xmlns:a16="http://schemas.microsoft.com/office/drawing/2014/main" val="3019089119"/>
                    </a:ext>
                  </a:extLst>
                </a:gridCol>
                <a:gridCol w="259689">
                  <a:extLst>
                    <a:ext uri="{9D8B030D-6E8A-4147-A177-3AD203B41FA5}">
                      <a16:colId xmlns:a16="http://schemas.microsoft.com/office/drawing/2014/main" val="932547730"/>
                    </a:ext>
                  </a:extLst>
                </a:gridCol>
                <a:gridCol w="259689">
                  <a:extLst>
                    <a:ext uri="{9D8B030D-6E8A-4147-A177-3AD203B41FA5}">
                      <a16:colId xmlns:a16="http://schemas.microsoft.com/office/drawing/2014/main" val="2849944807"/>
                    </a:ext>
                  </a:extLst>
                </a:gridCol>
                <a:gridCol w="3240914">
                  <a:extLst>
                    <a:ext uri="{9D8B030D-6E8A-4147-A177-3AD203B41FA5}">
                      <a16:colId xmlns:a16="http://schemas.microsoft.com/office/drawing/2014/main" val="1460581155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2685534408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1747600088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4224333937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1058593034"/>
                    </a:ext>
                  </a:extLst>
                </a:gridCol>
                <a:gridCol w="633641">
                  <a:extLst>
                    <a:ext uri="{9D8B030D-6E8A-4147-A177-3AD203B41FA5}">
                      <a16:colId xmlns:a16="http://schemas.microsoft.com/office/drawing/2014/main" val="3658376409"/>
                    </a:ext>
                  </a:extLst>
                </a:gridCol>
                <a:gridCol w="623252">
                  <a:extLst>
                    <a:ext uri="{9D8B030D-6E8A-4147-A177-3AD203B41FA5}">
                      <a16:colId xmlns:a16="http://schemas.microsoft.com/office/drawing/2014/main" val="3821662221"/>
                    </a:ext>
                  </a:extLst>
                </a:gridCol>
              </a:tblGrid>
              <a:tr h="121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565297"/>
                  </a:ext>
                </a:extLst>
              </a:tr>
              <a:tr h="373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653465"/>
                  </a:ext>
                </a:extLst>
              </a:tr>
              <a:tr h="160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3.857.668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663522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451726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96.969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96.969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245656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3.810.786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214089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3.583.962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632538"/>
                  </a:ext>
                </a:extLst>
              </a:tr>
              <a:tr h="144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3.339.670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488311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244.292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983395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226.824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668944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226.824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757785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17488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197504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170936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945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0318316"/>
              </p:ext>
            </p:extLst>
          </p:nvPr>
        </p:nvGraphicFramePr>
        <p:xfrm>
          <a:off x="395993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461957"/>
              </p:ext>
            </p:extLst>
          </p:nvPr>
        </p:nvGraphicFramePr>
        <p:xfrm>
          <a:off x="4644009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5045960"/>
              </p:ext>
            </p:extLst>
          </p:nvPr>
        </p:nvGraphicFramePr>
        <p:xfrm>
          <a:off x="1763688" y="1844824"/>
          <a:ext cx="5905501" cy="3600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491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47643"/>
              </p:ext>
            </p:extLst>
          </p:nvPr>
        </p:nvGraphicFramePr>
        <p:xfrm>
          <a:off x="1835696" y="1916832"/>
          <a:ext cx="5886450" cy="3620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1D78859-A3F0-4785-BF45-E5AFBCE0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157993"/>
              </p:ext>
            </p:extLst>
          </p:nvPr>
        </p:nvGraphicFramePr>
        <p:xfrm>
          <a:off x="548640" y="1750641"/>
          <a:ext cx="8044210" cy="1646359"/>
        </p:xfrm>
        <a:graphic>
          <a:graphicData uri="http://schemas.openxmlformats.org/drawingml/2006/table">
            <a:tbl>
              <a:tblPr/>
              <a:tblGrid>
                <a:gridCol w="288529">
                  <a:extLst>
                    <a:ext uri="{9D8B030D-6E8A-4147-A177-3AD203B41FA5}">
                      <a16:colId xmlns:a16="http://schemas.microsoft.com/office/drawing/2014/main" val="436455882"/>
                    </a:ext>
                  </a:extLst>
                </a:gridCol>
                <a:gridCol w="3254615">
                  <a:extLst>
                    <a:ext uri="{9D8B030D-6E8A-4147-A177-3AD203B41FA5}">
                      <a16:colId xmlns:a16="http://schemas.microsoft.com/office/drawing/2014/main" val="3018767905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2543853554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2686235594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1784819403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224369994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3837727729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459712956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856315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707263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60.015.814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60.015.814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21.308.596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3581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16.967.207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4.289.221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96058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654.487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7631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83713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38.165.394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38.165.394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14.747.588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25275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02229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01782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1.083.193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36106,4%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36106,4%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555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77919"/>
            <a:ext cx="81209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12776"/>
            <a:ext cx="8120952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4832E69-40DE-40EB-93B3-B7EB6A2FD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12162"/>
              </p:ext>
            </p:extLst>
          </p:nvPr>
        </p:nvGraphicFramePr>
        <p:xfrm>
          <a:off x="539552" y="1780150"/>
          <a:ext cx="8120948" cy="1230589"/>
        </p:xfrm>
        <a:graphic>
          <a:graphicData uri="http://schemas.openxmlformats.org/drawingml/2006/table">
            <a:tbl>
              <a:tblPr/>
              <a:tblGrid>
                <a:gridCol w="281586">
                  <a:extLst>
                    <a:ext uri="{9D8B030D-6E8A-4147-A177-3AD203B41FA5}">
                      <a16:colId xmlns:a16="http://schemas.microsoft.com/office/drawing/2014/main" val="1492057138"/>
                    </a:ext>
                  </a:extLst>
                </a:gridCol>
                <a:gridCol w="281586">
                  <a:extLst>
                    <a:ext uri="{9D8B030D-6E8A-4147-A177-3AD203B41FA5}">
                      <a16:colId xmlns:a16="http://schemas.microsoft.com/office/drawing/2014/main" val="4152999862"/>
                    </a:ext>
                  </a:extLst>
                </a:gridCol>
                <a:gridCol w="3176294">
                  <a:extLst>
                    <a:ext uri="{9D8B030D-6E8A-4147-A177-3AD203B41FA5}">
                      <a16:colId xmlns:a16="http://schemas.microsoft.com/office/drawing/2014/main" val="2540369693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150638327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1279783803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943051199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2466181425"/>
                    </a:ext>
                  </a:extLst>
                </a:gridCol>
                <a:gridCol w="687071">
                  <a:extLst>
                    <a:ext uri="{9D8B030D-6E8A-4147-A177-3AD203B41FA5}">
                      <a16:colId xmlns:a16="http://schemas.microsoft.com/office/drawing/2014/main" val="1198531145"/>
                    </a:ext>
                  </a:extLst>
                </a:gridCol>
                <a:gridCol w="675807">
                  <a:extLst>
                    <a:ext uri="{9D8B030D-6E8A-4147-A177-3AD203B41FA5}">
                      <a16:colId xmlns:a16="http://schemas.microsoft.com/office/drawing/2014/main" val="3503587362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66618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312714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2.522.600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8152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52.726.318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52.726.318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18.785.996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034490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10.174.569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2212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4.980.583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453620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3.857.668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332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3690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0151" y="1554480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136450E-3BD6-4088-89E3-7550C7B85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855938"/>
              </p:ext>
            </p:extLst>
          </p:nvPr>
        </p:nvGraphicFramePr>
        <p:xfrm>
          <a:off x="539552" y="1881628"/>
          <a:ext cx="8136904" cy="2892311"/>
        </p:xfrm>
        <a:graphic>
          <a:graphicData uri="http://schemas.openxmlformats.org/drawingml/2006/table">
            <a:tbl>
              <a:tblPr/>
              <a:tblGrid>
                <a:gridCol w="272685">
                  <a:extLst>
                    <a:ext uri="{9D8B030D-6E8A-4147-A177-3AD203B41FA5}">
                      <a16:colId xmlns:a16="http://schemas.microsoft.com/office/drawing/2014/main" val="759372343"/>
                    </a:ext>
                  </a:extLst>
                </a:gridCol>
                <a:gridCol w="272685">
                  <a:extLst>
                    <a:ext uri="{9D8B030D-6E8A-4147-A177-3AD203B41FA5}">
                      <a16:colId xmlns:a16="http://schemas.microsoft.com/office/drawing/2014/main" val="73974231"/>
                    </a:ext>
                  </a:extLst>
                </a:gridCol>
                <a:gridCol w="272685">
                  <a:extLst>
                    <a:ext uri="{9D8B030D-6E8A-4147-A177-3AD203B41FA5}">
                      <a16:colId xmlns:a16="http://schemas.microsoft.com/office/drawing/2014/main" val="1892521933"/>
                    </a:ext>
                  </a:extLst>
                </a:gridCol>
                <a:gridCol w="3075880">
                  <a:extLst>
                    <a:ext uri="{9D8B030D-6E8A-4147-A177-3AD203B41FA5}">
                      <a16:colId xmlns:a16="http://schemas.microsoft.com/office/drawing/2014/main" val="3306870188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4049670304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2596716564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4059262508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2698641725"/>
                    </a:ext>
                  </a:extLst>
                </a:gridCol>
                <a:gridCol w="665350">
                  <a:extLst>
                    <a:ext uri="{9D8B030D-6E8A-4147-A177-3AD203B41FA5}">
                      <a16:colId xmlns:a16="http://schemas.microsoft.com/office/drawing/2014/main" val="118755487"/>
                    </a:ext>
                  </a:extLst>
                </a:gridCol>
                <a:gridCol w="654443">
                  <a:extLst>
                    <a:ext uri="{9D8B030D-6E8A-4147-A177-3AD203B41FA5}">
                      <a16:colId xmlns:a16="http://schemas.microsoft.com/office/drawing/2014/main" val="119000647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53019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68347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81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5.082.572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5.082.572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1.317.753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2154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313.469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1219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9871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0050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4307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772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9998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9885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3010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6198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4123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754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7202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2713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4716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5301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018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129BC6C-257C-4C82-9CD2-70CE66D96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73322"/>
              </p:ext>
            </p:extLst>
          </p:nvPr>
        </p:nvGraphicFramePr>
        <p:xfrm>
          <a:off x="584100" y="1922151"/>
          <a:ext cx="8030186" cy="3411707"/>
        </p:xfrm>
        <a:graphic>
          <a:graphicData uri="http://schemas.openxmlformats.org/drawingml/2006/table">
            <a:tbl>
              <a:tblPr/>
              <a:tblGrid>
                <a:gridCol w="269108">
                  <a:extLst>
                    <a:ext uri="{9D8B030D-6E8A-4147-A177-3AD203B41FA5}">
                      <a16:colId xmlns:a16="http://schemas.microsoft.com/office/drawing/2014/main" val="337063795"/>
                    </a:ext>
                  </a:extLst>
                </a:gridCol>
                <a:gridCol w="269108">
                  <a:extLst>
                    <a:ext uri="{9D8B030D-6E8A-4147-A177-3AD203B41FA5}">
                      <a16:colId xmlns:a16="http://schemas.microsoft.com/office/drawing/2014/main" val="411292050"/>
                    </a:ext>
                  </a:extLst>
                </a:gridCol>
                <a:gridCol w="269108">
                  <a:extLst>
                    <a:ext uri="{9D8B030D-6E8A-4147-A177-3AD203B41FA5}">
                      <a16:colId xmlns:a16="http://schemas.microsoft.com/office/drawing/2014/main" val="1061719572"/>
                    </a:ext>
                  </a:extLst>
                </a:gridCol>
                <a:gridCol w="3035539">
                  <a:extLst>
                    <a:ext uri="{9D8B030D-6E8A-4147-A177-3AD203B41FA5}">
                      <a16:colId xmlns:a16="http://schemas.microsoft.com/office/drawing/2014/main" val="1344559150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3856494296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1280870315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701792394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102754316"/>
                    </a:ext>
                  </a:extLst>
                </a:gridCol>
                <a:gridCol w="656624">
                  <a:extLst>
                    <a:ext uri="{9D8B030D-6E8A-4147-A177-3AD203B41FA5}">
                      <a16:colId xmlns:a16="http://schemas.microsoft.com/office/drawing/2014/main" val="1730160430"/>
                    </a:ext>
                  </a:extLst>
                </a:gridCol>
                <a:gridCol w="645859">
                  <a:extLst>
                    <a:ext uri="{9D8B030D-6E8A-4147-A177-3AD203B41FA5}">
                      <a16:colId xmlns:a16="http://schemas.microsoft.com/office/drawing/2014/main" val="39223902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28230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10458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10.174.569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8639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11.679.192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11.679.192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2.941.988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8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329.850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3012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925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4162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6.214.462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1765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6.214.462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3931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4.922.543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0966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960.347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6007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9170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941.308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941.308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823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951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2742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7019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665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5021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8486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2407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5398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6047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0468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438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1244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5940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1188FCF-6138-4907-ACDB-97FAA31167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69021"/>
              </p:ext>
            </p:extLst>
          </p:nvPr>
        </p:nvGraphicFramePr>
        <p:xfrm>
          <a:off x="539552" y="1801065"/>
          <a:ext cx="8124440" cy="2113217"/>
        </p:xfrm>
        <a:graphic>
          <a:graphicData uri="http://schemas.openxmlformats.org/drawingml/2006/table">
            <a:tbl>
              <a:tblPr/>
              <a:tblGrid>
                <a:gridCol w="272267">
                  <a:extLst>
                    <a:ext uri="{9D8B030D-6E8A-4147-A177-3AD203B41FA5}">
                      <a16:colId xmlns:a16="http://schemas.microsoft.com/office/drawing/2014/main" val="1963108301"/>
                    </a:ext>
                  </a:extLst>
                </a:gridCol>
                <a:gridCol w="272267">
                  <a:extLst>
                    <a:ext uri="{9D8B030D-6E8A-4147-A177-3AD203B41FA5}">
                      <a16:colId xmlns:a16="http://schemas.microsoft.com/office/drawing/2014/main" val="3226968054"/>
                    </a:ext>
                  </a:extLst>
                </a:gridCol>
                <a:gridCol w="272267">
                  <a:extLst>
                    <a:ext uri="{9D8B030D-6E8A-4147-A177-3AD203B41FA5}">
                      <a16:colId xmlns:a16="http://schemas.microsoft.com/office/drawing/2014/main" val="1940988768"/>
                    </a:ext>
                  </a:extLst>
                </a:gridCol>
                <a:gridCol w="3071168">
                  <a:extLst>
                    <a:ext uri="{9D8B030D-6E8A-4147-A177-3AD203B41FA5}">
                      <a16:colId xmlns:a16="http://schemas.microsoft.com/office/drawing/2014/main" val="1689711496"/>
                    </a:ext>
                  </a:extLst>
                </a:gridCol>
                <a:gridCol w="729675">
                  <a:extLst>
                    <a:ext uri="{9D8B030D-6E8A-4147-A177-3AD203B41FA5}">
                      <a16:colId xmlns:a16="http://schemas.microsoft.com/office/drawing/2014/main" val="4019741963"/>
                    </a:ext>
                  </a:extLst>
                </a:gridCol>
                <a:gridCol w="729675">
                  <a:extLst>
                    <a:ext uri="{9D8B030D-6E8A-4147-A177-3AD203B41FA5}">
                      <a16:colId xmlns:a16="http://schemas.microsoft.com/office/drawing/2014/main" val="277871022"/>
                    </a:ext>
                  </a:extLst>
                </a:gridCol>
                <a:gridCol w="729675">
                  <a:extLst>
                    <a:ext uri="{9D8B030D-6E8A-4147-A177-3AD203B41FA5}">
                      <a16:colId xmlns:a16="http://schemas.microsoft.com/office/drawing/2014/main" val="3968125321"/>
                    </a:ext>
                  </a:extLst>
                </a:gridCol>
                <a:gridCol w="729675">
                  <a:extLst>
                    <a:ext uri="{9D8B030D-6E8A-4147-A177-3AD203B41FA5}">
                      <a16:colId xmlns:a16="http://schemas.microsoft.com/office/drawing/2014/main" val="3546227222"/>
                    </a:ext>
                  </a:extLst>
                </a:gridCol>
                <a:gridCol w="664331">
                  <a:extLst>
                    <a:ext uri="{9D8B030D-6E8A-4147-A177-3AD203B41FA5}">
                      <a16:colId xmlns:a16="http://schemas.microsoft.com/office/drawing/2014/main" val="2456093358"/>
                    </a:ext>
                  </a:extLst>
                </a:gridCol>
                <a:gridCol w="653440">
                  <a:extLst>
                    <a:ext uri="{9D8B030D-6E8A-4147-A177-3AD203B41FA5}">
                      <a16:colId xmlns:a16="http://schemas.microsoft.com/office/drawing/2014/main" val="409179710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20914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30461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4.980.583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6619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185.319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0283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280.389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503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4.949.164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3353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3.908.760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8504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3.908.760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2427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8129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1.040.404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5985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1.040.404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546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9262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4578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362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3242</TotalTime>
  <Words>1610</Words>
  <Application>Microsoft Office PowerPoint</Application>
  <PresentationFormat>Presentación en pantalla (4:3)</PresentationFormat>
  <Paragraphs>891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MARZO DE 2020 PARTIDA 27: MINISTERIO DE LA MUJER Y LA EQUIDAD DE GÉNERO</vt:lpstr>
      <vt:lpstr>EJECUCIÓN ACUMULADA DE GASTOS A MARZO DE 2020  PARTIDA 27 MINISTERIO DE LA MUJER Y EQUIDAD DE GÉNERO</vt:lpstr>
      <vt:lpstr>Presentación de PowerPoint</vt:lpstr>
      <vt:lpstr>Presentación de PowerPoint</vt:lpstr>
      <vt:lpstr>EJECUCIÓN ACUMULADA DE GASTOS A MARZO DE 2020  PARTIDA 27 MINISTERIO DE LA MUJER Y EQUIDAD DE GÉNERO</vt:lpstr>
      <vt:lpstr>EJECUCIÓN ACUMULADA DE GASTOS A MARZO DE 2020  PARTIDA 27 RESUMEN POR CAPÍTULOS</vt:lpstr>
      <vt:lpstr>EJECUCIÓN ACUMULADA DE GASTOS A MARZO DE 2020  PARTIDA 27. CAPÍTULO 01. PROGRAMA 01:  SUBSECRETARÍA DE LA MUJER Y LA EQUIDAD DE GÉNERO</vt:lpstr>
      <vt:lpstr>EJECUCIÓN ACUMULADA DE GASTOS A MARZO DE 2020  PARTIDA 27. CAPÍTULO 02. PROGRAMA 01:  SERVICIO NACIONAL DE LA MUJER Y LA EQUIDAD DE GÉNERO</vt:lpstr>
      <vt:lpstr>EJECUCIÓN ACUMULADA DE GASTOS A MARZO DE 2020  PARTIDA 27. CAPÍTULO 02. PROGRAMA 02:  MUJER Y TRABAJO </vt:lpstr>
      <vt:lpstr>EJECUCIÓN ACUMULADA DE GASTOS A MARZO DE 2020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229</cp:revision>
  <cp:lastPrinted>2019-10-06T20:09:36Z</cp:lastPrinted>
  <dcterms:created xsi:type="dcterms:W3CDTF">2016-06-23T13:38:47Z</dcterms:created>
  <dcterms:modified xsi:type="dcterms:W3CDTF">2020-07-10T19:55:36Z</dcterms:modified>
</cp:coreProperties>
</file>