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BACC-44F3-A903-01F9DA9FBFB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ACC-44F3-A903-01F9DA9FBFB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ACC-44F3-A903-01F9DA9FBFB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BACC-44F3-A903-01F9DA9FBFB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ACC-44F3-A903-01F9DA9FBFB1}"/>
              </c:ext>
            </c:extLst>
          </c:dPt>
          <c:dLbls>
            <c:dLbl>
              <c:idx val="0"/>
              <c:layout>
                <c:manualLayout>
                  <c:x val="-7.4501436846011043E-2"/>
                  <c:y val="4.80215888936652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BACC-44F3-A903-01F9DA9FBFB1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5291079601766958E-2"/>
                  <c:y val="-0.2267550818625830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ACC-44F3-A903-01F9DA9FBFB1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7.5791560210571401E-2"/>
                  <c:y val="2.147654486798052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ACC-44F3-A903-01F9DA9FBFB1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6.274489882313089E-2"/>
                  <c:y val="4.3229640621484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ACC-44F3-A903-01F9DA9FBFB1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3.1808035380776645E-2"/>
                  <c:y val="5.585367641433852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ACC-44F3-A903-01F9DA9FBFB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'[26.xlsx]Partida 26'!$C$66:$C$70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'[26.xlsx]Partida 26'!$D$66:$D$70</c:f>
              <c:numCache>
                <c:formatCode>#,##0</c:formatCode>
                <c:ptCount val="5"/>
                <c:pt idx="0">
                  <c:v>27431055</c:v>
                </c:pt>
                <c:pt idx="1">
                  <c:v>77102795</c:v>
                </c:pt>
                <c:pt idx="2">
                  <c:v>20488146</c:v>
                </c:pt>
                <c:pt idx="3">
                  <c:v>10393772</c:v>
                </c:pt>
                <c:pt idx="4">
                  <c:v>6473838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CC-44F3-A903-01F9DA9FBFB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</a:t>
            </a:r>
            <a:r>
              <a:rPr lang="es-CL" sz="1200" b="1" baseline="0"/>
              <a:t> Presupuesto Inicial por Capítulo</a:t>
            </a:r>
          </a:p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baseline="0"/>
              <a:t>(en millones de $) </a:t>
            </a:r>
            <a:endParaRPr lang="es-CL" sz="1200" b="1"/>
          </a:p>
        </c:rich>
      </c:tx>
      <c:layout>
        <c:manualLayout>
          <c:xMode val="edge"/>
          <c:yMode val="edge"/>
          <c:x val="0.2094508262948967"/>
          <c:y val="5.415116765522634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'[26.xlsx]Partida 26'!$H$66:$H$68</c:f>
              <c:strCache>
                <c:ptCount val="3"/>
                <c:pt idx="0">
                  <c:v>Subsecretaría del Deporte</c:v>
                </c:pt>
                <c:pt idx="1">
                  <c:v>Instituto Nacional de Deportes</c:v>
                </c:pt>
                <c:pt idx="2">
                  <c:v>Fondo Nacional para el Fomento del Deporte</c:v>
                </c:pt>
              </c:strCache>
            </c:strRef>
          </c:cat>
          <c:val>
            <c:numRef>
              <c:f>'[26.xlsx]Partida 26'!$I$66:$I$68</c:f>
              <c:numCache>
                <c:formatCode>#,##0</c:formatCode>
                <c:ptCount val="3"/>
                <c:pt idx="0">
                  <c:v>7753</c:v>
                </c:pt>
                <c:pt idx="1">
                  <c:v>119914</c:v>
                </c:pt>
                <c:pt idx="2">
                  <c:v>4615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42802064"/>
        <c:axId val="442806768"/>
      </c:barChart>
      <c:catAx>
        <c:axId val="442802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2806768"/>
        <c:crosses val="autoZero"/>
        <c:auto val="1"/>
        <c:lblAlgn val="ctr"/>
        <c:lblOffset val="100"/>
        <c:noMultiLvlLbl val="0"/>
      </c:catAx>
      <c:valAx>
        <c:axId val="44280676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42802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'[26.xlsx]Partida 26'!$C$34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'[26.xlsx]Partida 26'!$D$33:$O$33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26'!$D$34:$O$34</c:f>
              <c:numCache>
                <c:formatCode>0.0%</c:formatCode>
                <c:ptCount val="12"/>
                <c:pt idx="0">
                  <c:v>2.8000000000000001E-2</c:v>
                </c:pt>
                <c:pt idx="1">
                  <c:v>4.7E-2</c:v>
                </c:pt>
                <c:pt idx="2">
                  <c:v>7.5999999999999998E-2</c:v>
                </c:pt>
                <c:pt idx="3">
                  <c:v>0.10199999999999999</c:v>
                </c:pt>
                <c:pt idx="4">
                  <c:v>9.8000000000000004E-2</c:v>
                </c:pt>
                <c:pt idx="5">
                  <c:v>7.6999999999999999E-2</c:v>
                </c:pt>
                <c:pt idx="6">
                  <c:v>5.1999999999999998E-2</c:v>
                </c:pt>
                <c:pt idx="7">
                  <c:v>7.6999999999999999E-2</c:v>
                </c:pt>
                <c:pt idx="8">
                  <c:v>7.2999999999999995E-2</c:v>
                </c:pt>
                <c:pt idx="9">
                  <c:v>0.10199999999999999</c:v>
                </c:pt>
                <c:pt idx="10">
                  <c:v>9.4E-2</c:v>
                </c:pt>
                <c:pt idx="11">
                  <c:v>0.16300000000000001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64A-4844-8AD6-05202BAC0EE4}"/>
            </c:ext>
          </c:extLst>
        </c:ser>
        <c:ser>
          <c:idx val="1"/>
          <c:order val="1"/>
          <c:tx>
            <c:strRef>
              <c:f>'[26.xlsx]Partida 26'!$C$35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'[26.xlsx]Partida 26'!$D$33:$O$33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26'!$D$35:$O$35</c:f>
              <c:numCache>
                <c:formatCode>0.0%</c:formatCode>
                <c:ptCount val="12"/>
                <c:pt idx="0">
                  <c:v>3.0195850253888556E-2</c:v>
                </c:pt>
                <c:pt idx="1">
                  <c:v>5.019881405911087E-2</c:v>
                </c:pt>
                <c:pt idx="2">
                  <c:v>9.9076963586917033E-2</c:v>
                </c:pt>
                <c:pt idx="3">
                  <c:v>4.5306290249846601E-2</c:v>
                </c:pt>
                <c:pt idx="4">
                  <c:v>9.7818174140407096E-2</c:v>
                </c:pt>
                <c:pt idx="5">
                  <c:v>0.12291174921344258</c:v>
                </c:pt>
                <c:pt idx="6">
                  <c:v>6.4174750813299639E-2</c:v>
                </c:pt>
                <c:pt idx="7">
                  <c:v>6.8118143758006025E-2</c:v>
                </c:pt>
                <c:pt idx="8">
                  <c:v>6.2306291390803681E-2</c:v>
                </c:pt>
                <c:pt idx="9">
                  <c:v>7.3016845453998031E-2</c:v>
                </c:pt>
                <c:pt idx="10">
                  <c:v>0.1068287104910447</c:v>
                </c:pt>
                <c:pt idx="11">
                  <c:v>0.15105515193504446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64A-4844-8AD6-05202BAC0EE4}"/>
            </c:ext>
          </c:extLst>
        </c:ser>
        <c:ser>
          <c:idx val="2"/>
          <c:order val="2"/>
          <c:tx>
            <c:strRef>
              <c:f>'[26.xlsx]Partida 26'!$C$36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'[26.xlsx]Partida 26'!$D$33:$O$33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26'!$D$36:$F$36</c:f>
              <c:numCache>
                <c:formatCode>0.0%</c:formatCode>
                <c:ptCount val="3"/>
                <c:pt idx="0">
                  <c:v>3.2446110947325656E-2</c:v>
                </c:pt>
                <c:pt idx="1">
                  <c:v>4.6058237117350943E-2</c:v>
                </c:pt>
                <c:pt idx="2">
                  <c:v>6.6084335786401632E-2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64A-4844-8AD6-05202BAC0E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80046744"/>
        <c:axId val="480042432"/>
      </c:barChart>
      <c:catAx>
        <c:axId val="480046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0042432"/>
        <c:crosses val="autoZero"/>
        <c:auto val="0"/>
        <c:lblAlgn val="ctr"/>
        <c:lblOffset val="100"/>
        <c:noMultiLvlLbl val="0"/>
      </c:catAx>
      <c:valAx>
        <c:axId val="480042432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8004674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2018 - 2019 - 2020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'[26.xlsx]Partida 26'!$C$30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'[26.xlsx]Partida 26'!$D$29:$O$29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26'!$D$30:$O$30</c:f>
              <c:numCache>
                <c:formatCode>0.0%</c:formatCode>
                <c:ptCount val="12"/>
                <c:pt idx="0">
                  <c:v>2.8000000000000001E-2</c:v>
                </c:pt>
                <c:pt idx="1">
                  <c:v>7.4999999999999997E-2</c:v>
                </c:pt>
                <c:pt idx="2">
                  <c:v>0.151</c:v>
                </c:pt>
                <c:pt idx="3">
                  <c:v>0.253</c:v>
                </c:pt>
                <c:pt idx="4">
                  <c:v>0.35099999999999998</c:v>
                </c:pt>
                <c:pt idx="5">
                  <c:v>0.42699999999999999</c:v>
                </c:pt>
                <c:pt idx="6">
                  <c:v>0.48199999999999998</c:v>
                </c:pt>
                <c:pt idx="7">
                  <c:v>0.55900000000000005</c:v>
                </c:pt>
                <c:pt idx="8">
                  <c:v>0.63200000000000001</c:v>
                </c:pt>
                <c:pt idx="9">
                  <c:v>0.73399999999999999</c:v>
                </c:pt>
                <c:pt idx="10">
                  <c:v>0.82799999999999996</c:v>
                </c:pt>
                <c:pt idx="11">
                  <c:v>0.97499999999999998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1A8-4884-B8E9-8423D1C09AFB}"/>
            </c:ext>
          </c:extLst>
        </c:ser>
        <c:ser>
          <c:idx val="1"/>
          <c:order val="1"/>
          <c:tx>
            <c:strRef>
              <c:f>'[26.xlsx]Partida 26'!$C$31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'[26.xlsx]Partida 26'!$D$29:$O$29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26'!$D$31:$O$31</c:f>
              <c:numCache>
                <c:formatCode>0.0%</c:formatCode>
                <c:ptCount val="12"/>
                <c:pt idx="0">
                  <c:v>3.0195850253888556E-2</c:v>
                </c:pt>
                <c:pt idx="1">
                  <c:v>8.0394664312999423E-2</c:v>
                </c:pt>
                <c:pt idx="2">
                  <c:v>0.17947162789991647</c:v>
                </c:pt>
                <c:pt idx="3">
                  <c:v>0.22477791814976306</c:v>
                </c:pt>
                <c:pt idx="4">
                  <c:v>0.32259609229017017</c:v>
                </c:pt>
                <c:pt idx="5">
                  <c:v>0.44829546172845164</c:v>
                </c:pt>
                <c:pt idx="6">
                  <c:v>0.51060864048701649</c:v>
                </c:pt>
                <c:pt idx="7">
                  <c:v>0.57872678424502255</c:v>
                </c:pt>
                <c:pt idx="8">
                  <c:v>0.63931565039358773</c:v>
                </c:pt>
                <c:pt idx="9">
                  <c:v>0.71233249584758573</c:v>
                </c:pt>
                <c:pt idx="10">
                  <c:v>0.81916120633863043</c:v>
                </c:pt>
                <c:pt idx="11">
                  <c:v>0.96706695748148197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61A8-4884-B8E9-8423D1C09AFB}"/>
            </c:ext>
          </c:extLst>
        </c:ser>
        <c:ser>
          <c:idx val="2"/>
          <c:order val="2"/>
          <c:tx>
            <c:strRef>
              <c:f>'[26.xlsx]Partida 26'!$C$32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4189616428222512E-2"/>
                  <c:y val="-3.18934096928298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533-4CEA-9335-F872D9B166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3068535246943748E-2"/>
                  <c:y val="-3.77832122595697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533-4CEA-9335-F872D9B166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001889585140154E-2"/>
                  <c:y val="-5.86086312990313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F1A9-4455-BA00-9D414EE5C91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7752667922159495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7F8-42D5-80C5-A5BF2ED3BF46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4.7708725674827417E-2"/>
                  <c:y val="4.9999999999999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11A-4909-89BA-17854EDF47C9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4.519774011299435E-2"/>
                  <c:y val="6.0975609756097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631-429E-8512-C963A3D40E37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5.0219711236660386E-2"/>
                  <c:y val="6.0975609756097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22E-4E19-B8A2-D1033A48DC24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4.2686754551161332E-2"/>
                  <c:y val="4.878048780487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DBD-4960-940F-3DE5153C9F43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4.519774011299435E-2"/>
                  <c:y val="4.06504065040649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8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DBD-4960-940F-3DE5153C9F4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'[26.xlsx]Partida 26'!$D$29:$O$29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26'!$D$32:$F$32</c:f>
              <c:numCache>
                <c:formatCode>0.0%</c:formatCode>
                <c:ptCount val="3"/>
                <c:pt idx="0">
                  <c:v>3.2446110947325656E-2</c:v>
                </c:pt>
                <c:pt idx="1">
                  <c:v>7.6763766373401973E-2</c:v>
                </c:pt>
                <c:pt idx="2">
                  <c:v>0.14284810215980362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61A8-4884-B8E9-8423D1C09A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8826024"/>
        <c:axId val="448826808"/>
      </c:lineChart>
      <c:catAx>
        <c:axId val="448826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48826808"/>
        <c:crosses val="autoZero"/>
        <c:auto val="1"/>
        <c:lblAlgn val="ctr"/>
        <c:lblOffset val="100"/>
        <c:tickLblSkip val="1"/>
        <c:noMultiLvlLbl val="0"/>
      </c:catAx>
      <c:valAx>
        <c:axId val="448826808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4882602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3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42" name="Picture 19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8636" y="0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MARZO DE 2020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DEPORTE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abril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31" name="Picture 16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548680"/>
            <a:ext cx="46032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4868" y="592139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548680"/>
            <a:ext cx="794156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80097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489900"/>
              </p:ext>
            </p:extLst>
          </p:nvPr>
        </p:nvGraphicFramePr>
        <p:xfrm>
          <a:off x="590873" y="2305078"/>
          <a:ext cx="7941567" cy="3347311"/>
        </p:xfrm>
        <a:graphic>
          <a:graphicData uri="http://schemas.openxmlformats.org/drawingml/2006/table">
            <a:tbl>
              <a:tblPr/>
              <a:tblGrid>
                <a:gridCol w="666424"/>
                <a:gridCol w="323413"/>
                <a:gridCol w="323413"/>
                <a:gridCol w="2695102"/>
                <a:gridCol w="692560"/>
                <a:gridCol w="692560"/>
                <a:gridCol w="875499"/>
                <a:gridCol w="875499"/>
                <a:gridCol w="797097"/>
              </a:tblGrid>
              <a:tr h="19265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999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28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4.441.190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4.441.190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213.067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4.228.123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4.228.123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2.959.686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2.959.686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821.114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800.542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1.281.891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1.281.891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1.268.437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385.621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385.621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449.196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449.196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401.161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401.161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47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6550898"/>
              </p:ext>
            </p:extLst>
          </p:nvPr>
        </p:nvGraphicFramePr>
        <p:xfrm>
          <a:off x="467544" y="1835578"/>
          <a:ext cx="4176464" cy="3537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C7C99F17-E7A1-4D49-AE6A-DA9E71E7D1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7658536"/>
              </p:ext>
            </p:extLst>
          </p:nvPr>
        </p:nvGraphicFramePr>
        <p:xfrm>
          <a:off x="4725328" y="1835578"/>
          <a:ext cx="3871695" cy="3537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10" name="1 Título">
            <a:extLst>
              <a:ext uri="{FF2B5EF4-FFF2-40B4-BE49-F238E27FC236}">
                <a16:creationId xmlns=""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42543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2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2545104"/>
              </p:ext>
            </p:extLst>
          </p:nvPr>
        </p:nvGraphicFramePr>
        <p:xfrm>
          <a:off x="539552" y="1556793"/>
          <a:ext cx="8076272" cy="4459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1" y="53932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1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1596358"/>
              </p:ext>
            </p:extLst>
          </p:nvPr>
        </p:nvGraphicFramePr>
        <p:xfrm>
          <a:off x="466601" y="1628800"/>
          <a:ext cx="8210797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623479"/>
            <a:ext cx="734481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3381" y="5837563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</a:p>
          <a:p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325330"/>
              </p:ext>
            </p:extLst>
          </p:nvPr>
        </p:nvGraphicFramePr>
        <p:xfrm>
          <a:off x="611563" y="2348880"/>
          <a:ext cx="7416820" cy="2938289"/>
        </p:xfrm>
        <a:graphic>
          <a:graphicData uri="http://schemas.openxmlformats.org/drawingml/2006/table">
            <a:tbl>
              <a:tblPr/>
              <a:tblGrid>
                <a:gridCol w="773473"/>
                <a:gridCol w="2861196"/>
                <a:gridCol w="766918"/>
                <a:gridCol w="721034"/>
                <a:gridCol w="773473"/>
                <a:gridCol w="773473"/>
                <a:gridCol w="747253"/>
              </a:tblGrid>
              <a:tr h="55703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141.702.992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149.735.605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8.032.613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21.389.447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27.431.055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27.431.055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7.335.934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4.916.252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4.916.252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841.440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77.102.795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77.102.795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11.871.284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759.853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20.488.146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22.488.146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10.393.772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16.315.426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5.921.654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111.959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110.959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51479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614335" y="5106012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9" y="1981520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9467423"/>
              </p:ext>
            </p:extLst>
          </p:nvPr>
        </p:nvGraphicFramePr>
        <p:xfrm>
          <a:off x="585596" y="2762581"/>
          <a:ext cx="7509522" cy="1674531"/>
        </p:xfrm>
        <a:graphic>
          <a:graphicData uri="http://schemas.openxmlformats.org/drawingml/2006/table">
            <a:tbl>
              <a:tblPr/>
              <a:tblGrid>
                <a:gridCol w="721017"/>
                <a:gridCol w="318664"/>
                <a:gridCol w="2587935"/>
                <a:gridCol w="714580"/>
                <a:gridCol w="798269"/>
                <a:gridCol w="798269"/>
                <a:gridCol w="785394"/>
                <a:gridCol w="785394"/>
              </a:tblGrid>
              <a:tr h="184776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5876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7.797.640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7.848.796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1.708.245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87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133.905.352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141.886.809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7.981.457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19.681.202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129.464.162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137.445.619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7.981.457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19.672.055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para el Fomento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4.441.190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4.441.190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786386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715" y="1887092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642460"/>
              </p:ext>
            </p:extLst>
          </p:nvPr>
        </p:nvGraphicFramePr>
        <p:xfrm>
          <a:off x="580299" y="2325614"/>
          <a:ext cx="7810662" cy="3461263"/>
        </p:xfrm>
        <a:graphic>
          <a:graphicData uri="http://schemas.openxmlformats.org/drawingml/2006/table">
            <a:tbl>
              <a:tblPr/>
              <a:tblGrid>
                <a:gridCol w="791462"/>
                <a:gridCol w="332012"/>
                <a:gridCol w="332012"/>
                <a:gridCol w="2444814"/>
                <a:gridCol w="784755"/>
                <a:gridCol w="710976"/>
                <a:gridCol w="778049"/>
                <a:gridCol w="818291"/>
                <a:gridCol w="818291"/>
              </a:tblGrid>
              <a:tr h="16384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177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40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7.797.640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7.848.796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1.708.245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384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4.891.343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4.891.343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384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1.459.536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1.459.536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384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1.315.567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1.315.567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183.107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38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276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Postulación Conjunta Mundial de Fútbol 2030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38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1.192.447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1.192.447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183.107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38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Dopaje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602.667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602.667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38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Deportivos Comunales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395.320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395.320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38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la Actividad Física y Deporte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194.460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194.460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384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131.194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131.194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38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38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38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384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38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2056" y="623734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6006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14071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…1 de 2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728258"/>
              </p:ext>
            </p:extLst>
          </p:nvPr>
        </p:nvGraphicFramePr>
        <p:xfrm>
          <a:off x="405024" y="1772809"/>
          <a:ext cx="8210801" cy="4130066"/>
        </p:xfrm>
        <a:graphic>
          <a:graphicData uri="http://schemas.openxmlformats.org/drawingml/2006/table">
            <a:tbl>
              <a:tblPr/>
              <a:tblGrid>
                <a:gridCol w="768061"/>
                <a:gridCol w="283724"/>
                <a:gridCol w="283724"/>
                <a:gridCol w="3232733"/>
                <a:gridCol w="765196"/>
                <a:gridCol w="641962"/>
                <a:gridCol w="768061"/>
                <a:gridCol w="768061"/>
                <a:gridCol w="699279"/>
              </a:tblGrid>
              <a:tr h="15548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617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40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129.464.162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137.445.619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7.981.457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19.672.055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22.539.712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22.539.712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6.074.266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3.243.649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3.243.649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570.532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71.559.105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71.559.105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11.688.177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54.829.230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54.829.230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9.716.131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01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Deporte de Rendimiento Convencional y Paralímpico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20.484.096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20.484.096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4.579.544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Art.5° Letra e) D.L. 1.298 y Ley 19.135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6.443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Art.1° Ley 19.135 C.O.CH.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283.932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283.932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283.932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Fed. D. Nacional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1.845.561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1.845.561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1.424.799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Único Ley N° 19.909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181.371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181.371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 -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545.247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545.247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371.407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Competencias Deportivas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10.616.529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10.616.529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251.585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Normalización de Infraestructura Deportiva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673.061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673.061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89.183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124.153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124.153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Capacitación y Acreditación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347.728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347.728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de Recintos Deportivos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8.613.191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8.613.191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1.599.543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a la Carrera Deportiva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4.134.640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4.134.640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949.489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Juegos Paramericanos y Parapanamericanos 2023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6.812.196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6.812.196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COPACHI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161.082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161.082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161.082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3" y="6068981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6006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14071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…2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938983"/>
              </p:ext>
            </p:extLst>
          </p:nvPr>
        </p:nvGraphicFramePr>
        <p:xfrm>
          <a:off x="405023" y="1772824"/>
          <a:ext cx="8210799" cy="4104455"/>
        </p:xfrm>
        <a:graphic>
          <a:graphicData uri="http://schemas.openxmlformats.org/drawingml/2006/table">
            <a:tbl>
              <a:tblPr/>
              <a:tblGrid>
                <a:gridCol w="768060"/>
                <a:gridCol w="283725"/>
                <a:gridCol w="283725"/>
                <a:gridCol w="3232734"/>
                <a:gridCol w="765195"/>
                <a:gridCol w="641961"/>
                <a:gridCol w="768060"/>
                <a:gridCol w="768060"/>
                <a:gridCol w="699279"/>
              </a:tblGrid>
              <a:tr h="23058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6893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Saneamiento de Títulos de Propiedad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219.180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219.180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219.180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7.994.275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7.994.275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955.906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566.873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566.873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566.873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566.873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628.659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628.659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26.154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59.431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59.431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24.019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14.819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217.563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217.563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312.827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312.827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24.377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20.488.146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22.488.146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2.000.000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897.138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20.488.146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22.488.146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2.000.000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897.138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10.393.772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16.315.426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5.921.654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400.000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697.890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1.297.890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600.000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al Sector Privado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697.890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1.297.890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600.000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9.695.882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15.017.536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5.321.654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400.000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para Inversiones en Infraestructura Deportiva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9.695.882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15.017.536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5.321.654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400.000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60.803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59.803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60.803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59.803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3763</TotalTime>
  <Words>1389</Words>
  <Application>Microsoft Office PowerPoint</Application>
  <PresentationFormat>Presentación en pantalla (4:3)</PresentationFormat>
  <Paragraphs>816</Paragraphs>
  <Slides>10</Slides>
  <Notes>5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MARZO DE 2020 PARTIDA 26: MINISTERIO DEL DEPORTE</vt:lpstr>
      <vt:lpstr>EJECUCIÓN ACUMULADA DE GASTOS A MARZO DE 2020  PARTIDA 26 MINISTERIO DEL DEPORTE</vt:lpstr>
      <vt:lpstr>EJECUCIÓN ACUMULADA DE GASTOS A MARZO DE 2020  PARTIDA 26 MINISTERIO DEL DEPORTE</vt:lpstr>
      <vt:lpstr>EJECUCIÓN ACUMULADA DE GASTOS A MARZO DE 2020  PARTIDA 26 MINISTERIO DEL DEPORTE</vt:lpstr>
      <vt:lpstr>EJECUCIÓN ACUMULADA DE GASTOS A MARZO DE 2020  PARTIDA 26 MINISTERIO DEL DEPORTE</vt:lpstr>
      <vt:lpstr>EJECUCIÓN ACUMULADA DE GASTOS A MARZO DE 2020  PARTIDA 26 MINISTERIO DEL DEPORTE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297</cp:revision>
  <cp:lastPrinted>2019-06-03T14:10:49Z</cp:lastPrinted>
  <dcterms:created xsi:type="dcterms:W3CDTF">2016-06-23T13:38:47Z</dcterms:created>
  <dcterms:modified xsi:type="dcterms:W3CDTF">2020-09-16T00:37:45Z</dcterms:modified>
</cp:coreProperties>
</file>