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3" r:id="rId10"/>
    <p:sldId id="299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DB8-4022-8056-C870536F585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DB8-4022-8056-C870536F585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DB8-4022-8056-C870536F585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DB8-4022-8056-C870536F58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'[25.xlsx]Partida 25'!$C$61:$C$64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'[25.xlsx]Partida 25'!$D$61:$D$64</c:f>
              <c:numCache>
                <c:formatCode>#,##0</c:formatCode>
                <c:ptCount val="4"/>
                <c:pt idx="0">
                  <c:v>34243167</c:v>
                </c:pt>
                <c:pt idx="1">
                  <c:v>11479319</c:v>
                </c:pt>
                <c:pt idx="2">
                  <c:v>10170630</c:v>
                </c:pt>
                <c:pt idx="3">
                  <c:v>1600787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C3-4058-B7B9-62AF69E387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 de Presupuesto Inicial por Programas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503105861767279"/>
          <c:y val="0.14087962962962963"/>
          <c:w val="0.82441338582677171"/>
          <c:h val="0.7012186497521143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3333333333333332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09-41F4-AB5C-411EDF465447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09-41F4-AB5C-411EDF465447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6666666666666666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09-41F4-AB5C-411EDF46544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'[25.xlsx]Resumen Capítulos '!$AI$6:$AI$8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'[25.xlsx]Resumen Capítulos '!$AJ$6:$AJ$8</c:f>
              <c:numCache>
                <c:formatCode>#,##0_ ;[Red]\-#,##0\ </c:formatCode>
                <c:ptCount val="3"/>
                <c:pt idx="0">
                  <c:v>33386262</c:v>
                </c:pt>
                <c:pt idx="1">
                  <c:v>14911922</c:v>
                </c:pt>
                <c:pt idx="2">
                  <c:v>12426611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09-41F4-AB5C-411EDF4654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3911392"/>
        <c:axId val="303912960"/>
        <c:axId val="0"/>
      </c:bar3DChart>
      <c:catAx>
        <c:axId val="303911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3912960"/>
        <c:crosses val="autoZero"/>
        <c:auto val="1"/>
        <c:lblAlgn val="ctr"/>
        <c:lblOffset val="100"/>
        <c:noMultiLvlLbl val="0"/>
      </c:catAx>
      <c:valAx>
        <c:axId val="303912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391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'[25.xlsx]Partida 25'!$C$35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  <a:ln>
              <a:solidFill>
                <a:srgbClr val="9BBB5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25'!$D$35:$O$35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5.1999999999999998E-2</c:v>
                </c:pt>
                <c:pt idx="2">
                  <c:v>8.7999999999999995E-2</c:v>
                </c:pt>
                <c:pt idx="3">
                  <c:v>7.1999999999999995E-2</c:v>
                </c:pt>
                <c:pt idx="4">
                  <c:v>6.6000000000000003E-2</c:v>
                </c:pt>
                <c:pt idx="5">
                  <c:v>0.08</c:v>
                </c:pt>
                <c:pt idx="6">
                  <c:v>6.4000000000000001E-2</c:v>
                </c:pt>
                <c:pt idx="7">
                  <c:v>7.4999999999999997E-2</c:v>
                </c:pt>
                <c:pt idx="8">
                  <c:v>9.2999999999999999E-2</c:v>
                </c:pt>
                <c:pt idx="9">
                  <c:v>8.1000000000000003E-2</c:v>
                </c:pt>
                <c:pt idx="10">
                  <c:v>8.5000000000000006E-2</c:v>
                </c:pt>
                <c:pt idx="11">
                  <c:v>0.187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D0-4A12-BA41-2E7FCA0FAA5B}"/>
            </c:ext>
          </c:extLst>
        </c:ser>
        <c:ser>
          <c:idx val="1"/>
          <c:order val="1"/>
          <c:tx>
            <c:strRef>
              <c:f>'[25.xlsx]Partida 25'!$C$36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25'!$D$36:$O$36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5.4080495431206098E-2</c:v>
                </c:pt>
                <c:pt idx="2">
                  <c:v>9.1615947666138217E-2</c:v>
                </c:pt>
                <c:pt idx="3">
                  <c:v>6.8362260798616376E-2</c:v>
                </c:pt>
                <c:pt idx="4">
                  <c:v>5.1200474101165148E-2</c:v>
                </c:pt>
                <c:pt idx="5">
                  <c:v>0.23365302265805596</c:v>
                </c:pt>
                <c:pt idx="6">
                  <c:v>4.8591402796027729E-2</c:v>
                </c:pt>
                <c:pt idx="7">
                  <c:v>5.5024224094885582E-2</c:v>
                </c:pt>
                <c:pt idx="8">
                  <c:v>0.10800684057455731</c:v>
                </c:pt>
                <c:pt idx="9">
                  <c:v>0.10757381096961534</c:v>
                </c:pt>
                <c:pt idx="10">
                  <c:v>8.7466814619752795E-2</c:v>
                </c:pt>
                <c:pt idx="11">
                  <c:v>0.1153228921979661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D0-4A12-BA41-2E7FCA0FAA5B}"/>
            </c:ext>
          </c:extLst>
        </c:ser>
        <c:ser>
          <c:idx val="2"/>
          <c:order val="2"/>
          <c:tx>
            <c:strRef>
              <c:f>'[25.xlsx]Partida 25'!$C$37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rgbClr val="C0504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25'!$D$37:$F$37</c:f>
              <c:numCache>
                <c:formatCode>0.0%</c:formatCode>
                <c:ptCount val="3"/>
                <c:pt idx="0">
                  <c:v>4.9990601038669626E-2</c:v>
                </c:pt>
                <c:pt idx="1">
                  <c:v>7.0657576245443193E-2</c:v>
                </c:pt>
                <c:pt idx="2">
                  <c:v>0.11940194396616169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D0-4A12-BA41-2E7FCA0FA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71509344"/>
        <c:axId val="471507384"/>
      </c:barChart>
      <c:catAx>
        <c:axId val="471509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1507384"/>
        <c:crosses val="autoZero"/>
        <c:auto val="0"/>
        <c:lblAlgn val="ctr"/>
        <c:lblOffset val="100"/>
        <c:noMultiLvlLbl val="0"/>
      </c:catAx>
      <c:valAx>
        <c:axId val="47150738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715093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258898428656869"/>
          <c:y val="0.13862224668724918"/>
          <c:w val="0.87732313121876715"/>
          <c:h val="0.61578696279986278"/>
        </c:manualLayout>
      </c:layout>
      <c:lineChart>
        <c:grouping val="standard"/>
        <c:varyColors val="0"/>
        <c:ser>
          <c:idx val="0"/>
          <c:order val="0"/>
          <c:tx>
            <c:strRef>
              <c:f>'[25.xlsx]Partida 25'!$C$31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25'!$D$31:$O$31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0.106</c:v>
                </c:pt>
                <c:pt idx="2">
                  <c:v>0.193</c:v>
                </c:pt>
                <c:pt idx="3">
                  <c:v>0.26500000000000001</c:v>
                </c:pt>
                <c:pt idx="4">
                  <c:v>0.33100000000000002</c:v>
                </c:pt>
                <c:pt idx="5">
                  <c:v>0.41099999999999998</c:v>
                </c:pt>
                <c:pt idx="6">
                  <c:v>0.48799999999999999</c:v>
                </c:pt>
                <c:pt idx="7">
                  <c:v>0.56499999999999995</c:v>
                </c:pt>
                <c:pt idx="8">
                  <c:v>0.65800000000000003</c:v>
                </c:pt>
                <c:pt idx="9">
                  <c:v>0.73799999999999999</c:v>
                </c:pt>
                <c:pt idx="10">
                  <c:v>0.82199999999999995</c:v>
                </c:pt>
                <c:pt idx="11">
                  <c:v>0.98199999999999998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DB1-4049-8D79-96A1FF94CCC4}"/>
            </c:ext>
          </c:extLst>
        </c:ser>
        <c:ser>
          <c:idx val="1"/>
          <c:order val="1"/>
          <c:tx>
            <c:strRef>
              <c:f>'[25.xlsx]Partida 25'!$C$32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25'!$D$32:$O$32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0.10777707453217089</c:v>
                </c:pt>
                <c:pt idx="2">
                  <c:v>0.19898350215564234</c:v>
                </c:pt>
                <c:pt idx="3">
                  <c:v>0.26648467363945477</c:v>
                </c:pt>
                <c:pt idx="4">
                  <c:v>0.24247706466890712</c:v>
                </c:pt>
                <c:pt idx="5">
                  <c:v>0.47613008732696305</c:v>
                </c:pt>
                <c:pt idx="6">
                  <c:v>0.5116913489043915</c:v>
                </c:pt>
                <c:pt idx="7">
                  <c:v>0.56660274795050858</c:v>
                </c:pt>
                <c:pt idx="8">
                  <c:v>0.67460958852506581</c:v>
                </c:pt>
                <c:pt idx="9">
                  <c:v>0.78218339949468119</c:v>
                </c:pt>
                <c:pt idx="10">
                  <c:v>0.86965021411443399</c:v>
                </c:pt>
                <c:pt idx="11">
                  <c:v>0.99145128569402918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DB1-4049-8D79-96A1FF94CCC4}"/>
            </c:ext>
          </c:extLst>
        </c:ser>
        <c:ser>
          <c:idx val="2"/>
          <c:order val="2"/>
          <c:tx>
            <c:strRef>
              <c:f>'[25.xlsx]Partida 25'!$C$33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2734397783610399E-2"/>
                  <c:y val="-2.3370848536496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3496889277729174E-2"/>
                  <c:y val="-2.3370848536496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4824778847088588E-2"/>
                  <c:y val="-1.4320027461725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4474474474474514E-2"/>
                  <c:y val="-7.42983649343415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DB1-4049-8D79-96A1FF94CCC4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006006006006015E-2"/>
                  <c:y val="-2.43161094224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DB1-4049-8D79-96A1FF94CCC4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6.006006006006006E-2"/>
                  <c:y val="-8.105369807497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9C9-4FE1-8CC1-219B06FF6CC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25'!$D$33:$F$33</c:f>
              <c:numCache>
                <c:formatCode>0.0%</c:formatCode>
                <c:ptCount val="3"/>
                <c:pt idx="0">
                  <c:v>4.9990601038669626E-2</c:v>
                </c:pt>
                <c:pt idx="1">
                  <c:v>0.11999447678509106</c:v>
                </c:pt>
                <c:pt idx="2">
                  <c:v>0.23931084473083411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DB1-4049-8D79-96A1FF94C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5821776"/>
        <c:axId val="465819032"/>
      </c:lineChart>
      <c:catAx>
        <c:axId val="46582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5819032"/>
        <c:crosses val="autoZero"/>
        <c:auto val="1"/>
        <c:lblAlgn val="ctr"/>
        <c:lblOffset val="100"/>
        <c:tickLblSkip val="1"/>
        <c:noMultiLvlLbl val="0"/>
      </c:catAx>
      <c:valAx>
        <c:axId val="46581903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58217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7" name="Picture 19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624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MARZO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6" name="Picture 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421960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066980"/>
              </p:ext>
            </p:extLst>
          </p:nvPr>
        </p:nvGraphicFramePr>
        <p:xfrm>
          <a:off x="457200" y="1600200"/>
          <a:ext cx="362270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961B4730-86F4-40DF-BCD9-BAB48C1FBC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1673557"/>
              </p:ext>
            </p:extLst>
          </p:nvPr>
        </p:nvGraphicFramePr>
        <p:xfrm>
          <a:off x="4405688" y="1535446"/>
          <a:ext cx="4199804" cy="4348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2147775"/>
              </p:ext>
            </p:extLst>
          </p:nvPr>
        </p:nvGraphicFramePr>
        <p:xfrm>
          <a:off x="414338" y="1556792"/>
          <a:ext cx="8210797" cy="46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4028333"/>
              </p:ext>
            </p:extLst>
          </p:nvPr>
        </p:nvGraphicFramePr>
        <p:xfrm>
          <a:off x="457200" y="1862137"/>
          <a:ext cx="8229600" cy="4087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2282" y="618054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06660" y="6242397"/>
            <a:ext cx="6572044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556792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n 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128367"/>
              </p:ext>
            </p:extLst>
          </p:nvPr>
        </p:nvGraphicFramePr>
        <p:xfrm>
          <a:off x="765001" y="2152911"/>
          <a:ext cx="7200800" cy="2770765"/>
        </p:xfrm>
        <a:graphic>
          <a:graphicData uri="http://schemas.openxmlformats.org/drawingml/2006/table">
            <a:tbl>
              <a:tblPr/>
              <a:tblGrid>
                <a:gridCol w="762723"/>
                <a:gridCol w="2579391"/>
                <a:gridCol w="776591"/>
                <a:gridCol w="780057"/>
                <a:gridCol w="790459"/>
                <a:gridCol w="790459"/>
                <a:gridCol w="721120"/>
              </a:tblGrid>
              <a:tr h="20600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471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60.724.795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61.573.294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14.735.157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35.982.681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36.040.746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9.423.137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7.182.502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1.273.520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15.708.062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15.639.126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6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783.133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5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414338" y="1617663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Programas Partida 25, en 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426344" y="5433482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769297"/>
              </p:ext>
            </p:extLst>
          </p:nvPr>
        </p:nvGraphicFramePr>
        <p:xfrm>
          <a:off x="414338" y="2636912"/>
          <a:ext cx="8210797" cy="1695333"/>
        </p:xfrm>
        <a:graphic>
          <a:graphicData uri="http://schemas.openxmlformats.org/drawingml/2006/table">
            <a:tbl>
              <a:tblPr/>
              <a:tblGrid>
                <a:gridCol w="854482"/>
                <a:gridCol w="384516"/>
                <a:gridCol w="2470231"/>
                <a:gridCol w="850598"/>
                <a:gridCol w="838946"/>
                <a:gridCol w="916626"/>
                <a:gridCol w="947699"/>
                <a:gridCol w="947699"/>
              </a:tblGrid>
              <a:tr h="233839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16132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8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33.539.062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7.323.972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15.099.570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3.844.891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12.934.662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3.566.294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0"/>
            <a:ext cx="761776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59204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835" y="1230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236356"/>
              </p:ext>
            </p:extLst>
          </p:nvPr>
        </p:nvGraphicFramePr>
        <p:xfrm>
          <a:off x="405023" y="1556800"/>
          <a:ext cx="8210799" cy="4752519"/>
        </p:xfrm>
        <a:graphic>
          <a:graphicData uri="http://schemas.openxmlformats.org/drawingml/2006/table">
            <a:tbl>
              <a:tblPr/>
              <a:tblGrid>
                <a:gridCol w="756184"/>
                <a:gridCol w="279336"/>
                <a:gridCol w="279336"/>
                <a:gridCol w="3182742"/>
                <a:gridCol w="756184"/>
                <a:gridCol w="756184"/>
                <a:gridCol w="756184"/>
                <a:gridCol w="756184"/>
                <a:gridCol w="688465"/>
              </a:tblGrid>
              <a:tr h="812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4650" marR="4650" marT="46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4650" marR="4650" marT="46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88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066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1.377.581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7.323.972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16.453.147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16.453.147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1.183.830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4.377.902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3.302.926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3.302.926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152.857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606.065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12.528.913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12.528.913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40.894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530.865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12.134.671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12.134.671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40.894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761.423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761.423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184.519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6.536.581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6.536.581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19.442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279.902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289.185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289.185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5.287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Recuperación Ambiental y Social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10.906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Descontaminación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1.295.496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1.295.496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25, Conferencia de las Partes N° 25 de la Convención Marco de las Naciones Unidas sobre Cambio Climático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761.989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761.989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Medioambientales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993.557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993.557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y Humedales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194.940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194.940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5.766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225.441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225.441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Mundial de Información en Biodiversidad (GBIF)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31.309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Estocolmo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17.189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17.189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- ONUMA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RAMSAR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13.288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13.288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Montreal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8.367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8.367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Investigación del Cambio Global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Viena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Kioto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18.161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Rotterdam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10.618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10.618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77.244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77.244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920.253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8.285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54.010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386.413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386.413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139.444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139.444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319.917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319.917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7.101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86.447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8644,7%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86.447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8644,7%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8" y="6373336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504" y="16539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443273"/>
              </p:ext>
            </p:extLst>
          </p:nvPr>
        </p:nvGraphicFramePr>
        <p:xfrm>
          <a:off x="580299" y="1988839"/>
          <a:ext cx="7860249" cy="4032443"/>
        </p:xfrm>
        <a:graphic>
          <a:graphicData uri="http://schemas.openxmlformats.org/drawingml/2006/table">
            <a:tbl>
              <a:tblPr/>
              <a:tblGrid>
                <a:gridCol w="769535"/>
                <a:gridCol w="340107"/>
                <a:gridCol w="340107"/>
                <a:gridCol w="2528472"/>
                <a:gridCol w="762664"/>
                <a:gridCol w="742051"/>
                <a:gridCol w="700827"/>
                <a:gridCol w="838243"/>
                <a:gridCol w="838243"/>
              </a:tblGrid>
              <a:tr h="1697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997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28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15.099.570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3.844.891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10.582.254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10.651.190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2.995.775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352.513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1.911.001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1.911.001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232.969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642.240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906695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0872" y="1642390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644347"/>
              </p:ext>
            </p:extLst>
          </p:nvPr>
        </p:nvGraphicFramePr>
        <p:xfrm>
          <a:off x="590872" y="1870063"/>
          <a:ext cx="7869560" cy="3952095"/>
        </p:xfrm>
        <a:graphic>
          <a:graphicData uri="http://schemas.openxmlformats.org/drawingml/2006/table">
            <a:tbl>
              <a:tblPr/>
              <a:tblGrid>
                <a:gridCol w="797613"/>
                <a:gridCol w="340362"/>
                <a:gridCol w="340362"/>
                <a:gridCol w="2365337"/>
                <a:gridCol w="794176"/>
                <a:gridCol w="770110"/>
                <a:gridCol w="783862"/>
                <a:gridCol w="838869"/>
                <a:gridCol w="838869"/>
              </a:tblGrid>
              <a:tr h="1746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49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9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12.934.662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3.566.294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8.947.280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8.947.280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2.049.460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1.915.308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1.915.308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314.942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156.845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156.845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870.120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Alta Complejidad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9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2605</TotalTime>
  <Words>1421</Words>
  <Application>Microsoft Office PowerPoint</Application>
  <PresentationFormat>Presentación en pantalla (4:3)</PresentationFormat>
  <Paragraphs>915</Paragraphs>
  <Slides>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ACUMULADA DE GASTOS PRESUPUESTARIOS MARZO DE 2020 PARTIDA 25: MINISTERIO DE MEDIO AMBIENTE</vt:lpstr>
      <vt:lpstr>EJECUCIÓN PRESUPUESTARIA DE GASTOS ACUMULADA A MARZO DE 2020 PARTIDA 25 MINISTERIO DEL MEDIO AMBIENTE</vt:lpstr>
      <vt:lpstr>EJECUCIÓN PRESUPUESTARIA DE GASTOS ACUMULADA A MARZO DE 2020 PARTIDA 25 MINISTERIO DEL MEDIO AMBIENTE</vt:lpstr>
      <vt:lpstr>COMPORTAMIENTO DE LA EJECUCIÓN ACUMULADA DE GASTOS A MARZO DE 2020 PARTIDA 25 MINISTERIO DE MEDIO AMBIENTE</vt:lpstr>
      <vt:lpstr>EJECUCIÓN ACUMULADA DE GASTOS A MARZO DE 2020 PARTIDA 25 MINISTERIO DEL MEDIO AMBIENTE</vt:lpstr>
      <vt:lpstr>EJECUCIÓN PRESUPUESTARIA DE GASTOS ACUMULADA A MARZO DE 2020 PARTIDA 25 MINISTERIO DEL MEDIO AMBIENTE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263</cp:revision>
  <cp:lastPrinted>2019-06-06T21:54:24Z</cp:lastPrinted>
  <dcterms:created xsi:type="dcterms:W3CDTF">2016-06-23T13:38:47Z</dcterms:created>
  <dcterms:modified xsi:type="dcterms:W3CDTF">2020-09-16T00:14:23Z</dcterms:modified>
</cp:coreProperties>
</file>