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Distribución presupuesto inicial por Subtítulo de gasto</a:t>
            </a:r>
            <a:endParaRPr lang="es-CL" sz="12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85D-488D-A94C-EF8C54FDB80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85D-488D-A94C-EF8C54FDB80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285D-488D-A94C-EF8C54FDB80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285D-488D-A94C-EF8C54FDB80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285D-488D-A94C-EF8C54FDB80F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285D-488D-A94C-EF8C54FDB80F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285D-488D-A94C-EF8C54FDB80F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'P. 23 Ministerio Público (1)'!$E$67:$E$73</c:f>
              <c:strCache>
                <c:ptCount val="7"/>
                <c:pt idx="0">
                  <c:v>GASTOS EN PERSONAL</c:v>
                </c:pt>
                <c:pt idx="1">
                  <c:v>BIENES Y SERVICIOS DE CONSUMO</c:v>
                </c:pt>
                <c:pt idx="2">
                  <c:v>PRESTACIONES DE SEGURIDAD SOCIAL</c:v>
                </c:pt>
                <c:pt idx="3">
                  <c:v>TRANSFERENCIAS CORRIENTES</c:v>
                </c:pt>
                <c:pt idx="4">
                  <c:v>ADQUISICIÓN DE ACTIVOS NO FINANCIEROS</c:v>
                </c:pt>
                <c:pt idx="5">
                  <c:v>INICIATIVAS DE INVERSIÓN</c:v>
                </c:pt>
                <c:pt idx="6">
                  <c:v>SERVICIO DE LA DEUDA</c:v>
                </c:pt>
              </c:strCache>
            </c:strRef>
          </c:cat>
          <c:val>
            <c:numRef>
              <c:f>'P. 23 Ministerio Público (1)'!$F$67:$F$73</c:f>
              <c:numCache>
                <c:formatCode>0.0%</c:formatCode>
                <c:ptCount val="7"/>
                <c:pt idx="0">
                  <c:v>0.75247764044461363</c:v>
                </c:pt>
                <c:pt idx="1">
                  <c:v>0.18928743415124985</c:v>
                </c:pt>
                <c:pt idx="2">
                  <c:v>2.2224453791295411E-3</c:v>
                </c:pt>
                <c:pt idx="3">
                  <c:v>4.4288266301805617E-3</c:v>
                </c:pt>
                <c:pt idx="4">
                  <c:v>7.5594548161758901E-3</c:v>
                </c:pt>
                <c:pt idx="5">
                  <c:v>4.4024198578650503E-2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285D-488D-A94C-EF8C54FDB8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6250134786244275"/>
          <c:y val="0.15755627009646303"/>
          <c:w val="0.31666731092796008"/>
          <c:h val="0.78456591639871387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de Ejecución Acumulada 2018 - 2019 - 2020</a:t>
            </a:r>
            <a:endParaRPr lang="es-CL" sz="12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'P. 23 Ministerio Público (1)'!$E$36</c:f>
              <c:strCache>
                <c:ptCount val="1"/>
                <c:pt idx="0">
                  <c:v>GASTOS 2018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'P. 23 Ministerio Público (1)'!$F$33:$Q$33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'P. 23 Ministerio Público (1)'!$F$36:$Q$36</c:f>
              <c:numCache>
                <c:formatCode>0.0%</c:formatCode>
                <c:ptCount val="12"/>
                <c:pt idx="0">
                  <c:v>6.7615311200146258E-2</c:v>
                </c:pt>
                <c:pt idx="1">
                  <c:v>0.13496328407830949</c:v>
                </c:pt>
                <c:pt idx="2">
                  <c:v>0.28318890146025893</c:v>
                </c:pt>
                <c:pt idx="3">
                  <c:v>0.35471510153661701</c:v>
                </c:pt>
                <c:pt idx="4">
                  <c:v>0.42816779227140184</c:v>
                </c:pt>
                <c:pt idx="5">
                  <c:v>0.47129598144860579</c:v>
                </c:pt>
                <c:pt idx="6">
                  <c:v>0.54700765940741247</c:v>
                </c:pt>
                <c:pt idx="7">
                  <c:v>0.61632958399784377</c:v>
                </c:pt>
                <c:pt idx="8">
                  <c:v>0.68659721813176866</c:v>
                </c:pt>
                <c:pt idx="9">
                  <c:v>0.75952911846234827</c:v>
                </c:pt>
                <c:pt idx="10">
                  <c:v>0.83699558270634578</c:v>
                </c:pt>
                <c:pt idx="11">
                  <c:v>0.9729885187327989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6D0-443F-8F49-415A239D6AFF}"/>
            </c:ext>
          </c:extLst>
        </c:ser>
        <c:ser>
          <c:idx val="1"/>
          <c:order val="1"/>
          <c:tx>
            <c:strRef>
              <c:f>'P. 23 Ministerio Público (1)'!$E$35</c:f>
              <c:strCache>
                <c:ptCount val="1"/>
                <c:pt idx="0">
                  <c:v>GASTOS 2019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'P. 23 Ministerio Público (1)'!$F$33:$Q$33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'P. 23 Ministerio Público (1)'!$F$35:$Q$35</c:f>
              <c:numCache>
                <c:formatCode>0.0%</c:formatCode>
                <c:ptCount val="12"/>
                <c:pt idx="0">
                  <c:v>6.8586116041518611E-2</c:v>
                </c:pt>
                <c:pt idx="1">
                  <c:v>0.13792230287650653</c:v>
                </c:pt>
                <c:pt idx="2">
                  <c:v>0.29293744802791205</c:v>
                </c:pt>
                <c:pt idx="3">
                  <c:v>0.36806062719112553</c:v>
                </c:pt>
                <c:pt idx="4">
                  <c:v>0.44502328011103576</c:v>
                </c:pt>
                <c:pt idx="5">
                  <c:v>0.48965247630120406</c:v>
                </c:pt>
                <c:pt idx="6">
                  <c:v>0.55482411955238387</c:v>
                </c:pt>
                <c:pt idx="7">
                  <c:v>0.62485034068131695</c:v>
                </c:pt>
                <c:pt idx="8">
                  <c:v>0.69404126428542412</c:v>
                </c:pt>
                <c:pt idx="9">
                  <c:v>0.76549495268152323</c:v>
                </c:pt>
                <c:pt idx="10">
                  <c:v>0.84057746015430923</c:v>
                </c:pt>
                <c:pt idx="11">
                  <c:v>0.98605891209113217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6D0-443F-8F49-415A239D6AFF}"/>
            </c:ext>
          </c:extLst>
        </c:ser>
        <c:ser>
          <c:idx val="2"/>
          <c:order val="2"/>
          <c:tx>
            <c:strRef>
              <c:f>'P. 23 Ministerio Público (1)'!$E$34</c:f>
              <c:strCache>
                <c:ptCount val="1"/>
                <c:pt idx="0">
                  <c:v>GASTOS 2020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dLbl>
              <c:idx val="2"/>
              <c:layout>
                <c:manualLayout>
                  <c:x val="-7.7533577533577891E-3"/>
                  <c:y val="4.03803907966238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6D0-443F-8F49-415A239D6AFF}"/>
                </c:ext>
              </c:extLst>
            </c:dLbl>
            <c:spPr>
              <a:noFill/>
              <a:ln w="25400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'P. 23 Ministerio Público (1)'!$F$33:$Q$33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'P. 23 Ministerio Público (1)'!$F$34:$H$34</c:f>
              <c:numCache>
                <c:formatCode>0.0%</c:formatCode>
                <c:ptCount val="3"/>
                <c:pt idx="0">
                  <c:v>7.2255848911150972E-2</c:v>
                </c:pt>
                <c:pt idx="1">
                  <c:v>0.14482241292107348</c:v>
                </c:pt>
                <c:pt idx="2">
                  <c:v>0.30479539244127429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6D0-443F-8F49-415A239D6A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3868712"/>
        <c:axId val="1"/>
      </c:lineChart>
      <c:catAx>
        <c:axId val="213868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386871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6875156402906097"/>
          <c:y val="0.4305570155063731"/>
          <c:w val="0.21875044504891977"/>
          <c:h val="0.23611191172930138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de Ejecución Mensual 2018 - 2019 - 2020</a:t>
            </a:r>
            <a:endParaRPr lang="es-CL" sz="12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'P. 23 Ministerio Público (1)'!$E$42</c:f>
              <c:strCache>
                <c:ptCount val="1"/>
                <c:pt idx="0">
                  <c:v>GASTOS 2018</c:v>
                </c:pt>
              </c:strCache>
            </c:strRef>
          </c:tx>
          <c:spPr>
            <a:solidFill>
              <a:srgbClr val="4F81BD"/>
            </a:solidFill>
            <a:ln w="25400">
              <a:noFill/>
            </a:ln>
          </c:spPr>
          <c:invertIfNegative val="0"/>
          <c:cat>
            <c:strRef>
              <c:f>'P. 23 Ministerio Público (1)'!$F$39:$Q$39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'P. 23 Ministerio Público (1)'!$F$42:$Q$42</c:f>
              <c:numCache>
                <c:formatCode>0.0%</c:formatCode>
                <c:ptCount val="12"/>
                <c:pt idx="0">
                  <c:v>6.7615311200146258E-2</c:v>
                </c:pt>
                <c:pt idx="1">
                  <c:v>6.7364727434768359E-2</c:v>
                </c:pt>
                <c:pt idx="2">
                  <c:v>0.14902196026552617</c:v>
                </c:pt>
                <c:pt idx="3">
                  <c:v>7.1526200076358085E-2</c:v>
                </c:pt>
                <c:pt idx="4">
                  <c:v>7.3452690734784859E-2</c:v>
                </c:pt>
                <c:pt idx="5">
                  <c:v>6.8181497811347178E-2</c:v>
                </c:pt>
                <c:pt idx="6">
                  <c:v>6.7491604533494426E-2</c:v>
                </c:pt>
                <c:pt idx="7">
                  <c:v>6.9758225042677105E-2</c:v>
                </c:pt>
                <c:pt idx="8">
                  <c:v>7.026763413392495E-2</c:v>
                </c:pt>
                <c:pt idx="9">
                  <c:v>7.2931900330579627E-2</c:v>
                </c:pt>
                <c:pt idx="10">
                  <c:v>7.7466464243997404E-2</c:v>
                </c:pt>
                <c:pt idx="11">
                  <c:v>0.1114600743198903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39D-49A4-9C04-2A6C34FEBC21}"/>
            </c:ext>
          </c:extLst>
        </c:ser>
        <c:ser>
          <c:idx val="1"/>
          <c:order val="1"/>
          <c:tx>
            <c:strRef>
              <c:f>'P. 23 Ministerio Público (1)'!$E$41</c:f>
              <c:strCache>
                <c:ptCount val="1"/>
                <c:pt idx="0">
                  <c:v>GASTOS 2019</c:v>
                </c:pt>
              </c:strCache>
            </c:strRef>
          </c:tx>
          <c:spPr>
            <a:solidFill>
              <a:srgbClr val="C0504D"/>
            </a:solidFill>
            <a:ln w="25400">
              <a:noFill/>
            </a:ln>
          </c:spPr>
          <c:invertIfNegative val="0"/>
          <c:cat>
            <c:strRef>
              <c:f>'P. 23 Ministerio Público (1)'!$F$39:$Q$39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'P. 23 Ministerio Público (1)'!$F$41:$Q$41</c:f>
              <c:numCache>
                <c:formatCode>0.0%</c:formatCode>
                <c:ptCount val="12"/>
                <c:pt idx="0">
                  <c:v>6.8586116041518611E-2</c:v>
                </c:pt>
                <c:pt idx="1">
                  <c:v>6.9336186834987906E-2</c:v>
                </c:pt>
                <c:pt idx="2">
                  <c:v>0.15501514515140552</c:v>
                </c:pt>
                <c:pt idx="3">
                  <c:v>7.5985531244926796E-2</c:v>
                </c:pt>
                <c:pt idx="4">
                  <c:v>7.6962652919910252E-2</c:v>
                </c:pt>
                <c:pt idx="5">
                  <c:v>7.264047567998333E-2</c:v>
                </c:pt>
                <c:pt idx="6">
                  <c:v>6.8080479725167023E-2</c:v>
                </c:pt>
                <c:pt idx="7">
                  <c:v>7.0026221128933017E-2</c:v>
                </c:pt>
                <c:pt idx="8">
                  <c:v>6.9190923604107196E-2</c:v>
                </c:pt>
                <c:pt idx="9">
                  <c:v>7.1453688396099113E-2</c:v>
                </c:pt>
                <c:pt idx="10">
                  <c:v>7.5082507472785998E-2</c:v>
                </c:pt>
                <c:pt idx="11">
                  <c:v>0.11979403116073534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39D-49A4-9C04-2A6C34FEBC21}"/>
            </c:ext>
          </c:extLst>
        </c:ser>
        <c:ser>
          <c:idx val="2"/>
          <c:order val="2"/>
          <c:tx>
            <c:strRef>
              <c:f>'P. 23 Ministerio Público (1)'!$E$40</c:f>
              <c:strCache>
                <c:ptCount val="1"/>
                <c:pt idx="0">
                  <c:v>GASTOS 2020</c:v>
                </c:pt>
              </c:strCache>
            </c:strRef>
          </c:tx>
          <c:spPr>
            <a:solidFill>
              <a:srgbClr val="9BBB59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'P. 23 Ministerio Público (1)'!$F$39:$Q$39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'P. 23 Ministerio Público (1)'!$F$40:$H$40</c:f>
              <c:numCache>
                <c:formatCode>0.0%</c:formatCode>
                <c:ptCount val="3"/>
                <c:pt idx="0">
                  <c:v>7.2255848911150972E-2</c:v>
                </c:pt>
                <c:pt idx="1">
                  <c:v>7.2566564009922507E-2</c:v>
                </c:pt>
                <c:pt idx="2">
                  <c:v>0.16061060575448868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39D-49A4-9C04-2A6C34FEBC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3871008"/>
        <c:axId val="1"/>
      </c:barChart>
      <c:catAx>
        <c:axId val="213871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387100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0416830275126694"/>
          <c:y val="0.4305570155063731"/>
          <c:w val="0.18125036875481926"/>
          <c:h val="0.23611191172930138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D0E218-0D5D-4B70-8E2F-575388586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150496B8-B04E-44D6-9FCF-235A4FB263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C3838C02-90E4-4B8F-AF58-B4632E558E5E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</a:t>
            </a:r>
            <a:r>
              <a:rPr kumimoji="0" lang="es-CL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2794595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59995C-6C5E-4774-930D-FE8EA32FE7E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0403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A67D08-3D11-4B0F-A15F-9F52EB68D63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99324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78813F-3287-4428-A15C-12A23CF4CFA4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99382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CB32A8-ACCF-408E-AE69-3B995A8F0BF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27431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28-07-2020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39821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CB32A8-ACCF-408E-AE69-3B995A8F0BF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6036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E02360-A21A-4CCD-BCB0-8531ABD610AB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52710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C7CA73-43A2-4A16-A5CB-3D4B44330E0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4567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BAF36A-EDE5-4FA8-84EC-3AA788C97240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2315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2D39C1-1D08-4F24-AE34-397A80400841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2060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A55497-5A8F-46E9-977B-DA4B0E8E00C9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3697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9ED8E3-6EAB-4093-9165-930AB8B37E7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3013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437570-0FE3-4267-B1AE-9E8F529BA4FA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4510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6499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60" r:id="rId14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632848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MARZO 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23: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PÚBLICO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779912" y="5373216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Abril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61410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765175"/>
            <a:ext cx="775977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BC0B9B71-13B3-40E1-809D-20274474B5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1082035"/>
              </p:ext>
            </p:extLst>
          </p:nvPr>
        </p:nvGraphicFramePr>
        <p:xfrm>
          <a:off x="1727684" y="1916832"/>
          <a:ext cx="5688632" cy="36447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86025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743754"/>
            <a:ext cx="799288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E967F739-F06B-49FE-AEEA-6ADC839FCEC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8327232"/>
              </p:ext>
            </p:extLst>
          </p:nvPr>
        </p:nvGraphicFramePr>
        <p:xfrm>
          <a:off x="1296000" y="1916832"/>
          <a:ext cx="6552000" cy="345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59022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705655"/>
            <a:ext cx="784887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61E5A836-FC06-4EAB-8828-3FA486D8104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3995068"/>
              </p:ext>
            </p:extLst>
          </p:nvPr>
        </p:nvGraphicFramePr>
        <p:xfrm>
          <a:off x="1296000" y="1844824"/>
          <a:ext cx="6552000" cy="345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67646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39552" y="723269"/>
            <a:ext cx="799653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1" y="1376762"/>
            <a:ext cx="7996539" cy="27359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4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F5A0AA0-4B41-40D8-AFFD-E73E189A9E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3345326"/>
              </p:ext>
            </p:extLst>
          </p:nvPr>
        </p:nvGraphicFramePr>
        <p:xfrm>
          <a:off x="539551" y="1746641"/>
          <a:ext cx="7996537" cy="4273712"/>
        </p:xfrm>
        <a:graphic>
          <a:graphicData uri="http://schemas.openxmlformats.org/drawingml/2006/table">
            <a:tbl>
              <a:tblPr/>
              <a:tblGrid>
                <a:gridCol w="750849">
                  <a:extLst>
                    <a:ext uri="{9D8B030D-6E8A-4147-A177-3AD203B41FA5}">
                      <a16:colId xmlns:a16="http://schemas.microsoft.com/office/drawing/2014/main" val="140402970"/>
                    </a:ext>
                  </a:extLst>
                </a:gridCol>
                <a:gridCol w="312853">
                  <a:extLst>
                    <a:ext uri="{9D8B030D-6E8A-4147-A177-3AD203B41FA5}">
                      <a16:colId xmlns:a16="http://schemas.microsoft.com/office/drawing/2014/main" val="2615481469"/>
                    </a:ext>
                  </a:extLst>
                </a:gridCol>
                <a:gridCol w="312853">
                  <a:extLst>
                    <a:ext uri="{9D8B030D-6E8A-4147-A177-3AD203B41FA5}">
                      <a16:colId xmlns:a16="http://schemas.microsoft.com/office/drawing/2014/main" val="3603896752"/>
                    </a:ext>
                  </a:extLst>
                </a:gridCol>
                <a:gridCol w="2327630">
                  <a:extLst>
                    <a:ext uri="{9D8B030D-6E8A-4147-A177-3AD203B41FA5}">
                      <a16:colId xmlns:a16="http://schemas.microsoft.com/office/drawing/2014/main" val="1392388654"/>
                    </a:ext>
                  </a:extLst>
                </a:gridCol>
                <a:gridCol w="750849">
                  <a:extLst>
                    <a:ext uri="{9D8B030D-6E8A-4147-A177-3AD203B41FA5}">
                      <a16:colId xmlns:a16="http://schemas.microsoft.com/office/drawing/2014/main" val="383432771"/>
                    </a:ext>
                  </a:extLst>
                </a:gridCol>
                <a:gridCol w="688278">
                  <a:extLst>
                    <a:ext uri="{9D8B030D-6E8A-4147-A177-3AD203B41FA5}">
                      <a16:colId xmlns:a16="http://schemas.microsoft.com/office/drawing/2014/main" val="522759138"/>
                    </a:ext>
                  </a:extLst>
                </a:gridCol>
                <a:gridCol w="688278">
                  <a:extLst>
                    <a:ext uri="{9D8B030D-6E8A-4147-A177-3AD203B41FA5}">
                      <a16:colId xmlns:a16="http://schemas.microsoft.com/office/drawing/2014/main" val="234120678"/>
                    </a:ext>
                  </a:extLst>
                </a:gridCol>
                <a:gridCol w="663249">
                  <a:extLst>
                    <a:ext uri="{9D8B030D-6E8A-4147-A177-3AD203B41FA5}">
                      <a16:colId xmlns:a16="http://schemas.microsoft.com/office/drawing/2014/main" val="3842868934"/>
                    </a:ext>
                  </a:extLst>
                </a:gridCol>
                <a:gridCol w="750849">
                  <a:extLst>
                    <a:ext uri="{9D8B030D-6E8A-4147-A177-3AD203B41FA5}">
                      <a16:colId xmlns:a16="http://schemas.microsoft.com/office/drawing/2014/main" val="4230351061"/>
                    </a:ext>
                  </a:extLst>
                </a:gridCol>
                <a:gridCol w="750849">
                  <a:extLst>
                    <a:ext uri="{9D8B030D-6E8A-4147-A177-3AD203B41FA5}">
                      <a16:colId xmlns:a16="http://schemas.microsoft.com/office/drawing/2014/main" val="2458976723"/>
                    </a:ext>
                  </a:extLst>
                </a:gridCol>
              </a:tblGrid>
              <a:tr h="25021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7758476"/>
                  </a:ext>
                </a:extLst>
              </a:tr>
              <a:tr h="49042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2002903"/>
                  </a:ext>
                </a:extLst>
              </a:tr>
              <a:tr h="170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201.940.621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202.833.660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893.039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61.822.765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3761612"/>
                  </a:ext>
                </a:extLst>
              </a:tr>
              <a:tr h="160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151.955.802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151.955.802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54.244.532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5987431"/>
                  </a:ext>
                </a:extLst>
              </a:tr>
              <a:tr h="160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38.224.822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38.224.822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5.939.072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7282000"/>
                  </a:ext>
                </a:extLst>
              </a:tr>
              <a:tr h="160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448.802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448.802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6049257"/>
                  </a:ext>
                </a:extLst>
              </a:tr>
              <a:tr h="160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448.802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440.802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2775971"/>
                  </a:ext>
                </a:extLst>
              </a:tr>
              <a:tr h="160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1144881"/>
                  </a:ext>
                </a:extLst>
              </a:tr>
              <a:tr h="160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894.360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894.360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3058439"/>
                  </a:ext>
                </a:extLst>
              </a:tr>
              <a:tr h="160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0415205"/>
                  </a:ext>
                </a:extLst>
              </a:tr>
              <a:tr h="160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Postgrado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0629152"/>
                  </a:ext>
                </a:extLst>
              </a:tr>
              <a:tr h="160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845.405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845.405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2053805"/>
                  </a:ext>
                </a:extLst>
              </a:tr>
              <a:tr h="3202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Concesiones Ministerio de Justicia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845.405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845.405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474676"/>
                  </a:ext>
                </a:extLst>
              </a:tr>
              <a:tr h="160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1.526.561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1.526.561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527520"/>
                  </a:ext>
                </a:extLst>
              </a:tr>
              <a:tr h="160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67.716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409283"/>
                  </a:ext>
                </a:extLst>
              </a:tr>
              <a:tr h="160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173.439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173.439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1630488"/>
                  </a:ext>
                </a:extLst>
              </a:tr>
              <a:tr h="160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428.689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428.689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4569702"/>
                  </a:ext>
                </a:extLst>
              </a:tr>
              <a:tr h="160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132.414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132.414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5683559"/>
                  </a:ext>
                </a:extLst>
              </a:tr>
              <a:tr h="160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724.303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724.303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2482261"/>
                  </a:ext>
                </a:extLst>
              </a:tr>
              <a:tr h="160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8.890.274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8.890.274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653.184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3504317"/>
                  </a:ext>
                </a:extLst>
              </a:tr>
              <a:tr h="160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8.890.274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8.890.274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653.184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8815618"/>
                  </a:ext>
                </a:extLst>
              </a:tr>
              <a:tr h="160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893.039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893.039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893.038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4672803"/>
                  </a:ext>
                </a:extLst>
              </a:tr>
              <a:tr h="160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893.039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893.039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893.038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10873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698190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</TotalTime>
  <Words>426</Words>
  <Application>Microsoft Office PowerPoint</Application>
  <PresentationFormat>Presentación en pantalla (4:3)</PresentationFormat>
  <Paragraphs>234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Arial</vt:lpstr>
      <vt:lpstr>Calibri</vt:lpstr>
      <vt:lpstr>1_Tema de Office</vt:lpstr>
      <vt:lpstr>EJECUCIÓN PRESUPUESTARIA DE GASTOS ACUMULADA AL MES DE MARZO DE 2020 PARTIDA 23: MINISTERIO PÚBLICO</vt:lpstr>
      <vt:lpstr>EJECUCIÓN PRESUPUESTARIA DE GASTOS ACUMULADA AL MES DE MARZO DE 2020  MINISTERIO PÚBLICO</vt:lpstr>
      <vt:lpstr>Presentación de PowerPoint</vt:lpstr>
      <vt:lpstr>Presentación de PowerPoint</vt:lpstr>
      <vt:lpstr>EJECUCIÓN PRESUPUESTARIA DE GASTOS ACUMULADA AL MES DE MARZO DE 2020  MINISTERIO PÚBLICO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Presupuesto</cp:lastModifiedBy>
  <cp:revision>9</cp:revision>
  <dcterms:created xsi:type="dcterms:W3CDTF">2020-01-06T13:12:56Z</dcterms:created>
  <dcterms:modified xsi:type="dcterms:W3CDTF">2020-07-28T20:54:08Z</dcterms:modified>
</cp:coreProperties>
</file>