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de Presupuesto Inicial por Subtítulo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5F2-4409-B984-85D830F8A1B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B87-4A16-93F4-24FFD2F3021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B87-4A16-93F4-24FFD2F3021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B87-4A16-93F4-24FFD2F3021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B59-4FBF-8A49-93020848967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E69-4CB5-91B0-85C012FCC9A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'[22.xlsx]Partida 22'!$C$7:$C$13</c:f>
              <c:strCache>
                <c:ptCount val="7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INTEGROS AL FISCO                                                               </c:v>
                </c:pt>
                <c:pt idx="4">
                  <c:v>OTROS GASTOS CORRIENTES                                                         </c:v>
                </c:pt>
                <c:pt idx="5">
                  <c:v>ADQUISICIÓN DE ACTIVOS NO FINANCIEROS                                           </c:v>
                </c:pt>
                <c:pt idx="6">
                  <c:v>SERVICIO DE LA DEUDA                                                            </c:v>
                </c:pt>
              </c:strCache>
            </c:strRef>
          </c:cat>
          <c:val>
            <c:numRef>
              <c:f>'[22.xlsx]Partida 22'!$D$7:$D$13</c:f>
              <c:numCache>
                <c:formatCode>#,##0</c:formatCode>
                <c:ptCount val="7"/>
                <c:pt idx="0">
                  <c:v>10558953</c:v>
                </c:pt>
                <c:pt idx="1">
                  <c:v>2176126</c:v>
                </c:pt>
                <c:pt idx="2">
                  <c:v>234500</c:v>
                </c:pt>
                <c:pt idx="5">
                  <c:v>338046</c:v>
                </c:pt>
                <c:pt idx="6">
                  <c:v>1040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5F2-4409-B984-85D830F8A1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Presupuesto Inicial por Programas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9640989420533782E-3"/>
                  <c:y val="-1.824509920353677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9640989420533782E-3"/>
                  <c:y val="-1.520424933628064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3856395768213513E-2"/>
                  <c:y val="-2.73676488053051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'[22.xlsx]Resumen Capítulos '!$AI$7:$AI$9</c:f>
              <c:strCache>
                <c:ptCount val="3"/>
                <c:pt idx="0">
                  <c:v>Secretaría General de la Presidencia de la República</c:v>
                </c:pt>
                <c:pt idx="1">
                  <c:v>Gobierno Digital</c:v>
                </c:pt>
                <c:pt idx="2">
                  <c:v>Consejo de Auditoría Interna General de Gobierno</c:v>
                </c:pt>
              </c:strCache>
            </c:strRef>
          </c:cat>
          <c:val>
            <c:numRef>
              <c:f>'[22.xlsx]Resumen Capítulos '!$AJ$7:$AJ$9</c:f>
              <c:numCache>
                <c:formatCode>#,##0_ ;[Red]\-#,##0\ </c:formatCode>
                <c:ptCount val="3"/>
                <c:pt idx="0">
                  <c:v>9349884</c:v>
                </c:pt>
                <c:pt idx="1">
                  <c:v>2579853</c:v>
                </c:pt>
                <c:pt idx="2">
                  <c:v>1378928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DC3-4083-9752-07625D2237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3213192"/>
        <c:axId val="303211624"/>
        <c:axId val="0"/>
      </c:bar3DChart>
      <c:catAx>
        <c:axId val="303213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3211624"/>
        <c:crosses val="autoZero"/>
        <c:auto val="1"/>
        <c:lblAlgn val="ctr"/>
        <c:lblOffset val="100"/>
        <c:noMultiLvlLbl val="0"/>
      </c:catAx>
      <c:valAx>
        <c:axId val="303211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3213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2018 - 2019 - 2020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'[22.xlsx]Partida 22'!$C$34</c:f>
              <c:strCache>
                <c:ptCount val="1"/>
                <c:pt idx="0">
                  <c:v>% Ejecución Ppto. Vigente 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22'!$D$34:$O$34</c:f>
              <c:numCache>
                <c:formatCode>0.0%</c:formatCode>
                <c:ptCount val="12"/>
                <c:pt idx="0">
                  <c:v>6.4000000000000001E-2</c:v>
                </c:pt>
                <c:pt idx="1">
                  <c:v>7.0999999999999994E-2</c:v>
                </c:pt>
                <c:pt idx="2">
                  <c:v>0.09</c:v>
                </c:pt>
                <c:pt idx="3">
                  <c:v>6.2E-2</c:v>
                </c:pt>
                <c:pt idx="4">
                  <c:v>5.6000000000000001E-2</c:v>
                </c:pt>
                <c:pt idx="5">
                  <c:v>7.9000000000000001E-2</c:v>
                </c:pt>
                <c:pt idx="6">
                  <c:v>5.8000000000000003E-2</c:v>
                </c:pt>
                <c:pt idx="7">
                  <c:v>6.4000000000000001E-2</c:v>
                </c:pt>
                <c:pt idx="8">
                  <c:v>7.3999999999999996E-2</c:v>
                </c:pt>
                <c:pt idx="9">
                  <c:v>7.1999999999999995E-2</c:v>
                </c:pt>
                <c:pt idx="10">
                  <c:v>7.8E-2</c:v>
                </c:pt>
                <c:pt idx="11">
                  <c:v>0.13900000000000001</c:v>
                </c:pt>
              </c:numCache>
            </c:numRef>
          </c:val>
        </c:ser>
        <c:ser>
          <c:idx val="1"/>
          <c:order val="1"/>
          <c:tx>
            <c:strRef>
              <c:f>'[22.xlsx]Partida 22'!$C$35</c:f>
              <c:strCache>
                <c:ptCount val="1"/>
                <c:pt idx="0">
                  <c:v>% Ejecución Ppto. Vigente 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22'!$D$35:$O$35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4.8525247205986388E-2</c:v>
                </c:pt>
                <c:pt idx="2">
                  <c:v>7.2051120895765514E-2</c:v>
                </c:pt>
                <c:pt idx="3">
                  <c:v>8.8094419060687712E-2</c:v>
                </c:pt>
                <c:pt idx="4">
                  <c:v>6.8652831931847069E-2</c:v>
                </c:pt>
                <c:pt idx="5">
                  <c:v>7.4608773416349833E-2</c:v>
                </c:pt>
                <c:pt idx="6">
                  <c:v>6.4312162034176543E-2</c:v>
                </c:pt>
                <c:pt idx="7">
                  <c:v>5.9825949276114246E-2</c:v>
                </c:pt>
                <c:pt idx="8">
                  <c:v>8.1073657315751307E-2</c:v>
                </c:pt>
                <c:pt idx="9">
                  <c:v>5.7529608281146775E-2</c:v>
                </c:pt>
                <c:pt idx="10">
                  <c:v>8.4867353093451753E-2</c:v>
                </c:pt>
                <c:pt idx="11">
                  <c:v>9.5903175427645468E-2</c:v>
                </c:pt>
              </c:numCache>
            </c:numRef>
          </c:val>
        </c:ser>
        <c:ser>
          <c:idx val="2"/>
          <c:order val="2"/>
          <c:tx>
            <c:strRef>
              <c:f>'[22.xlsx]Partida 22'!$C$36</c:f>
              <c:strCache>
                <c:ptCount val="1"/>
                <c:pt idx="0">
                  <c:v>% Ejecución Ppto. Vigente 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432100640626455E-3"/>
                  <c:y val="-2.653949997074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22'!$D$36:$F$36</c:f>
              <c:numCache>
                <c:formatCode>0.0%</c:formatCode>
                <c:ptCount val="3"/>
                <c:pt idx="0">
                  <c:v>5.1245710971010237E-2</c:v>
                </c:pt>
                <c:pt idx="1">
                  <c:v>7.6302225169117582E-2</c:v>
                </c:pt>
                <c:pt idx="2">
                  <c:v>8.0856397351659462E-2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303212016"/>
        <c:axId val="303214760"/>
      </c:barChart>
      <c:catAx>
        <c:axId val="303212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03214760"/>
        <c:crosses val="autoZero"/>
        <c:auto val="0"/>
        <c:lblAlgn val="ctr"/>
        <c:lblOffset val="100"/>
        <c:noMultiLvlLbl val="0"/>
      </c:catAx>
      <c:valAx>
        <c:axId val="30321476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0321201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9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8391326815142274E-2"/>
          <c:y val="0.12704157542437372"/>
          <c:w val="0.87301867968258351"/>
          <c:h val="0.62601748745903807"/>
        </c:manualLayout>
      </c:layout>
      <c:lineChart>
        <c:grouping val="standard"/>
        <c:varyColors val="0"/>
        <c:ser>
          <c:idx val="0"/>
          <c:order val="0"/>
          <c:tx>
            <c:strRef>
              <c:f>'[22.xlsx]Partida 22'!$C$30</c:f>
              <c:strCache>
                <c:ptCount val="1"/>
                <c:pt idx="0">
                  <c:v>% Ejecución Ppto. Vigente 2018</c:v>
                </c:pt>
              </c:strCache>
            </c:strRef>
          </c:tx>
          <c:marker>
            <c:symbol val="none"/>
          </c:marker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22'!$D$30:$O$30</c:f>
              <c:numCache>
                <c:formatCode>0.0%</c:formatCode>
                <c:ptCount val="12"/>
                <c:pt idx="0">
                  <c:v>6.4000000000000001E-2</c:v>
                </c:pt>
                <c:pt idx="1">
                  <c:v>0.13500000000000001</c:v>
                </c:pt>
                <c:pt idx="2">
                  <c:v>0.22500000000000001</c:v>
                </c:pt>
                <c:pt idx="3">
                  <c:v>0.28699999999999998</c:v>
                </c:pt>
                <c:pt idx="4">
                  <c:v>0.34300000000000003</c:v>
                </c:pt>
                <c:pt idx="5">
                  <c:v>0.42199999999999999</c:v>
                </c:pt>
                <c:pt idx="6">
                  <c:v>0.499</c:v>
                </c:pt>
                <c:pt idx="7">
                  <c:v>0.55100000000000005</c:v>
                </c:pt>
                <c:pt idx="8">
                  <c:v>0.63400000000000001</c:v>
                </c:pt>
                <c:pt idx="9">
                  <c:v>0.70599999999999996</c:v>
                </c:pt>
                <c:pt idx="10">
                  <c:v>0.78400000000000003</c:v>
                </c:pt>
                <c:pt idx="11">
                  <c:v>0.91200000000000003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'[22.xlsx]Partida 22'!$C$31</c:f>
              <c:strCache>
                <c:ptCount val="1"/>
                <c:pt idx="0">
                  <c:v>% Ejecución Ppto. Vigente 2019</c:v>
                </c:pt>
              </c:strCache>
            </c:strRef>
          </c:tx>
          <c:marker>
            <c:symbol val="none"/>
          </c:marker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22'!$D$31:$O$31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9.5017883832777872E-2</c:v>
                </c:pt>
                <c:pt idx="2">
                  <c:v>0.16697491048839322</c:v>
                </c:pt>
                <c:pt idx="3">
                  <c:v>0.25227534328439871</c:v>
                </c:pt>
                <c:pt idx="4">
                  <c:v>0.32092817521624584</c:v>
                </c:pt>
                <c:pt idx="5">
                  <c:v>0.39553694863259564</c:v>
                </c:pt>
                <c:pt idx="6">
                  <c:v>0.45159121966379406</c:v>
                </c:pt>
                <c:pt idx="7">
                  <c:v>0.51217391328155604</c:v>
                </c:pt>
                <c:pt idx="8">
                  <c:v>0.59324757059730737</c:v>
                </c:pt>
                <c:pt idx="9">
                  <c:v>0.65077717887845421</c:v>
                </c:pt>
                <c:pt idx="10">
                  <c:v>0.73564453197190594</c:v>
                </c:pt>
                <c:pt idx="11">
                  <c:v>0.84674093125431615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'[22.xlsx]Partida 22'!$C$32</c:f>
              <c:strCache>
                <c:ptCount val="1"/>
                <c:pt idx="0">
                  <c:v>% Ejecución Ppto. Vigente 2020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3.4696094022730068E-3"/>
                  <c:y val="-8.47223680373287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3361527092632367E-2"/>
                  <c:y val="-7.53091014945200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7306919814683615E-2"/>
                  <c:y val="-5.46685388347195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8.035153797865667E-2"/>
                  <c:y val="-4.1666666666666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9.0395480225988742E-2"/>
                  <c:y val="-2.91666666666667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22'!$D$32:$F$32</c:f>
              <c:numCache>
                <c:formatCode>0.0%</c:formatCode>
                <c:ptCount val="3"/>
                <c:pt idx="0">
                  <c:v>5.1245710971010237E-2</c:v>
                </c:pt>
                <c:pt idx="1">
                  <c:v>0.12708940516152498</c:v>
                </c:pt>
                <c:pt idx="2">
                  <c:v>0.20782047240017504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6738168"/>
        <c:axId val="306731504"/>
      </c:lineChart>
      <c:catAx>
        <c:axId val="306738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06731504"/>
        <c:crosses val="autoZero"/>
        <c:auto val="1"/>
        <c:lblAlgn val="ctr"/>
        <c:lblOffset val="100"/>
        <c:tickLblSkip val="1"/>
        <c:noMultiLvlLbl val="0"/>
      </c:catAx>
      <c:valAx>
        <c:axId val="30673150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0673816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9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5450F-4677-43BE-9C7E-B4400C2E49DE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EA340-DFCA-43BB-B9A6-C85ED8D89B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22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8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333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706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8935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8464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459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091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3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086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142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147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829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1213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830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MARZO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61" name="Picture 1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8181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985BDD69-CFCD-4AD8-8AC8-777786FF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C23BC3B4-D605-44B1-A8BB-F6F5BFC88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833" y="41951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9" name="Marcador de contenido 8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2F366E96-78ED-4890-9B92-28711AB155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7454386"/>
              </p:ext>
            </p:extLst>
          </p:nvPr>
        </p:nvGraphicFramePr>
        <p:xfrm>
          <a:off x="457200" y="1600200"/>
          <a:ext cx="3682752" cy="4565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CDC9624D-E01D-4D08-BF65-69FE2A8C3B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4849788"/>
              </p:ext>
            </p:extLst>
          </p:nvPr>
        </p:nvGraphicFramePr>
        <p:xfrm>
          <a:off x="4427985" y="1700808"/>
          <a:ext cx="425881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373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31640" y="6293929"/>
            <a:ext cx="619268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DIPRES.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9830317"/>
              </p:ext>
            </p:extLst>
          </p:nvPr>
        </p:nvGraphicFramePr>
        <p:xfrm>
          <a:off x="457200" y="1905000"/>
          <a:ext cx="8229599" cy="3828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47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50440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5F96A09F-2EEE-441F-8CD0-C4AB24F31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71600" y="6012921"/>
            <a:ext cx="753518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3069550"/>
              </p:ext>
            </p:extLst>
          </p:nvPr>
        </p:nvGraphicFramePr>
        <p:xfrm>
          <a:off x="467544" y="1438924"/>
          <a:ext cx="8229599" cy="4438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692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10" y="836712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0010" y="5419434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2130246"/>
            <a:ext cx="7848872" cy="318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686404"/>
              </p:ext>
            </p:extLst>
          </p:nvPr>
        </p:nvGraphicFramePr>
        <p:xfrm>
          <a:off x="480010" y="2448917"/>
          <a:ext cx="7764397" cy="2780285"/>
        </p:xfrm>
        <a:graphic>
          <a:graphicData uri="http://schemas.openxmlformats.org/drawingml/2006/table">
            <a:tbl>
              <a:tblPr/>
              <a:tblGrid>
                <a:gridCol w="890397"/>
                <a:gridCol w="2501751"/>
                <a:gridCol w="890397"/>
                <a:gridCol w="890397"/>
                <a:gridCol w="890397"/>
                <a:gridCol w="890397"/>
                <a:gridCol w="810661"/>
              </a:tblGrid>
              <a:tr h="19948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091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4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13.442.078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2.793.539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10.558.953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10.558.953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2.344.282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31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864" y="908720"/>
            <a:ext cx="75608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0800" y="5157192"/>
            <a:ext cx="705678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37815" y="1878568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927740"/>
              </p:ext>
            </p:extLst>
          </p:nvPr>
        </p:nvGraphicFramePr>
        <p:xfrm>
          <a:off x="750802" y="2590742"/>
          <a:ext cx="7524902" cy="2278418"/>
        </p:xfrm>
        <a:graphic>
          <a:graphicData uri="http://schemas.openxmlformats.org/drawingml/2006/table">
            <a:tbl>
              <a:tblPr/>
              <a:tblGrid>
                <a:gridCol w="796789"/>
                <a:gridCol w="294337"/>
                <a:gridCol w="2533077"/>
                <a:gridCol w="796789"/>
                <a:gridCol w="796789"/>
                <a:gridCol w="796789"/>
                <a:gridCol w="796789"/>
                <a:gridCol w="713543"/>
              </a:tblGrid>
              <a:tr h="229275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02154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0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13.442.078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133.413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2.793.539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6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9.349.884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9.358.077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1.964.859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9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2.703.538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123.685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9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Auditoría Interna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1.378.928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1.380.463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310.102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56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173787"/>
            <a:ext cx="783367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06382" y="764704"/>
            <a:ext cx="794283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89611" y="1916832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823775"/>
              </p:ext>
            </p:extLst>
          </p:nvPr>
        </p:nvGraphicFramePr>
        <p:xfrm>
          <a:off x="606381" y="2259665"/>
          <a:ext cx="7942832" cy="3914126"/>
        </p:xfrm>
        <a:graphic>
          <a:graphicData uri="http://schemas.openxmlformats.org/drawingml/2006/table">
            <a:tbl>
              <a:tblPr/>
              <a:tblGrid>
                <a:gridCol w="728501"/>
                <a:gridCol w="269110"/>
                <a:gridCol w="269110"/>
                <a:gridCol w="3109719"/>
                <a:gridCol w="728501"/>
                <a:gridCol w="728501"/>
                <a:gridCol w="728501"/>
                <a:gridCol w="728501"/>
                <a:gridCol w="652388"/>
              </a:tblGrid>
              <a:tr h="1749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573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95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9.349.884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9.358.077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1.964.859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7.969.134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7.969.134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1.790.060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1.237.659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1.237.659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155.339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Latinoamericano de Administración para el Desarrollo (CLAD)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25.209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las Naciones Unidas para las democracias (UNDEF)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9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Mecanismo de Seguimiento de la Implementación de la Convención Interamericana contra la Corrupción (MESICIC)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Internacional Contra la Corrupción (IACA)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96.845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96.845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10.238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20.664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20.664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28.215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28.215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47.966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47.966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9.857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9.222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686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4615" y="5406525"/>
            <a:ext cx="796477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2272" y="83671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3528" y="2132856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/>
        </p:nvGraphicFramePr>
        <p:xfrm>
          <a:off x="768348" y="2482056"/>
          <a:ext cx="7607303" cy="2762250"/>
        </p:xfrm>
        <a:graphic>
          <a:graphicData uri="http://schemas.openxmlformats.org/drawingml/2006/table">
            <a:tbl>
              <a:tblPr/>
              <a:tblGrid>
                <a:gridCol w="795768"/>
                <a:gridCol w="293959"/>
                <a:gridCol w="293959"/>
                <a:gridCol w="2327917"/>
                <a:gridCol w="795768"/>
                <a:gridCol w="795768"/>
                <a:gridCol w="795768"/>
                <a:gridCol w="795768"/>
                <a:gridCol w="712628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2.703.538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123.685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1.339.676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809.692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 - BID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241.201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213.499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612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9611" y="5085184"/>
            <a:ext cx="7742591" cy="4371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764704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2060848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178361"/>
              </p:ext>
            </p:extLst>
          </p:nvPr>
        </p:nvGraphicFramePr>
        <p:xfrm>
          <a:off x="589611" y="2708921"/>
          <a:ext cx="7860247" cy="2232246"/>
        </p:xfrm>
        <a:graphic>
          <a:graphicData uri="http://schemas.openxmlformats.org/drawingml/2006/table">
            <a:tbl>
              <a:tblPr/>
              <a:tblGrid>
                <a:gridCol w="843293"/>
                <a:gridCol w="311515"/>
                <a:gridCol w="311515"/>
                <a:gridCol w="2265564"/>
                <a:gridCol w="843293"/>
                <a:gridCol w="843293"/>
                <a:gridCol w="843293"/>
                <a:gridCol w="843293"/>
                <a:gridCol w="755188"/>
              </a:tblGrid>
              <a:tr h="23810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2920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25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1.378.928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1.380.463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310.102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1.250.143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291.632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9940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915</Words>
  <Application>Microsoft Office PowerPoint</Application>
  <PresentationFormat>Presentación en pantalla (4:3)</PresentationFormat>
  <Paragraphs>489</Paragraphs>
  <Slides>9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Verdana</vt:lpstr>
      <vt:lpstr>Tema de Office</vt:lpstr>
      <vt:lpstr>EJECUCIÓN ACUMULADA DE GASTOS PRESUPUESTARIOS AL MES DE MARZO DE 2020 PARTIDA 22: MINISTERIO SECRETARÍA DE LA PRESIDENCIA</vt:lpstr>
      <vt:lpstr>EJECUCIÓN ACUMULADA DE GASTOS A MARZO DE 2020  PARTIDA 22 MINISTERIO SECRETARÍA GENERAL DE LA PRESIDENCIA</vt:lpstr>
      <vt:lpstr>EJECUCIÓN ACUMULADA DE GASTOS A MARZO DE 2020  PARTIDA 22 MINISTERIO SECRETARÍA GENERAL DE LA PRESIDENCIA</vt:lpstr>
      <vt:lpstr>COMPORTAMIENTO DE LA EJECUCIÓN ACUMULADA DE GASTOS A MARZO DE 2020  PARTIDA 22 MINISTERIO SECRETARÍA GENERAL DE LA PRESIDENCIA</vt:lpstr>
      <vt:lpstr>EJECUCIÓN ACUMULADA DE GASTOS A MARZO DE 2020  PARTIDA 22 MINISTERIO SECRETARÍA GENERAL DE LA PRESIDENCIA</vt:lpstr>
      <vt:lpstr>EJECUCIÓN ACUMULADA DE GASTOS A MARZO DE 2020  PARTIDA 22, RESUMEN POR CAPÍTULOS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22: MINISTERIO SECRETARÍA DE LA PRESIDENCIA</dc:title>
  <dc:creator>Claudia Soto</dc:creator>
  <cp:lastModifiedBy>claudia mora</cp:lastModifiedBy>
  <cp:revision>7</cp:revision>
  <dcterms:created xsi:type="dcterms:W3CDTF">2019-11-13T19:07:15Z</dcterms:created>
  <dcterms:modified xsi:type="dcterms:W3CDTF">2020-09-16T00:02:55Z</dcterms:modified>
</cp:coreProperties>
</file>