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4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4722222222222224E-2"/>
          <c:y val="0.19353164187809857"/>
          <c:w val="0.96527777777777779"/>
          <c:h val="0.43046478565179352"/>
        </c:manualLayout>
      </c:layout>
      <c:pie3DChart>
        <c:varyColors val="1"/>
        <c:ser>
          <c:idx val="0"/>
          <c:order val="0"/>
          <c:tx>
            <c:strRef>
              <c:f>'[13.xlsx]Partida 13'!$D$62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631-4C5E-A3A6-F7D01C14948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631-4C5E-A3A6-F7D01C149480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'[13.xlsx]Partida 13'!$C$63:$C$68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PRÉSTAMOS                                                                       </c:v>
                </c:pt>
                <c:pt idx="4">
                  <c:v>TRANSFERENCIAS DE CAPITAL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'[13.xlsx]Partida 13'!$D$63:$D$68</c:f>
              <c:numCache>
                <c:formatCode>#,##0</c:formatCode>
                <c:ptCount val="6"/>
                <c:pt idx="0">
                  <c:v>217919140</c:v>
                </c:pt>
                <c:pt idx="1">
                  <c:v>65581107</c:v>
                </c:pt>
                <c:pt idx="2">
                  <c:v>175846987</c:v>
                </c:pt>
                <c:pt idx="3">
                  <c:v>88003274</c:v>
                </c:pt>
                <c:pt idx="4">
                  <c:v>147140002</c:v>
                </c:pt>
                <c:pt idx="5">
                  <c:v>12264545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ayout>
        <c:manualLayout>
          <c:xMode val="edge"/>
          <c:yMode val="edge"/>
          <c:x val="3.3316599848015167E-2"/>
          <c:y val="0.70838486068088513"/>
          <c:w val="0.43108060434233941"/>
          <c:h val="0.257231930934254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4213801913258498"/>
          <c:y val="7.74536802080963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'[13.xlsx]Partida 13'!$L$61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0"/>
                  <c:y val="1.50785792072931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0841239647942749E-17"/>
                  <c:y val="1.28889607938305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9320561275996803E-3"/>
                  <c:y val="1.866441464906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0841239647942749E-17"/>
                  <c:y val="1.866441464906953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9320561275996803E-3"/>
                  <c:y val="1.14927437655168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"/>
                  <c:y val="1.507857920729312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'[13.xlsx]Partida 13'!$K$62:$K$67</c:f>
              <c:strCache>
                <c:ptCount val="6"/>
                <c:pt idx="0">
                  <c:v>SUB.DE AGRICULTURA</c:v>
                </c:pt>
                <c:pt idx="1">
                  <c:v>OF.DE EST. Y POL. AGRARIAS</c:v>
                </c:pt>
                <c:pt idx="2">
                  <c:v>INDAP</c:v>
                </c:pt>
                <c:pt idx="3">
                  <c:v>SER. AGR. Y GAN.</c:v>
                </c:pt>
                <c:pt idx="4">
                  <c:v>CONAF</c:v>
                </c:pt>
                <c:pt idx="5">
                  <c:v>CNR</c:v>
                </c:pt>
              </c:strCache>
            </c:strRef>
          </c:cat>
          <c:val>
            <c:numRef>
              <c:f>'[13.xlsx]Partida 13'!$L$62:$L$67</c:f>
              <c:numCache>
                <c:formatCode>#,##0</c:formatCode>
                <c:ptCount val="6"/>
                <c:pt idx="0">
                  <c:v>68511177</c:v>
                </c:pt>
                <c:pt idx="1">
                  <c:v>21115914</c:v>
                </c:pt>
                <c:pt idx="2">
                  <c:v>304699632</c:v>
                </c:pt>
                <c:pt idx="3">
                  <c:v>138863267</c:v>
                </c:pt>
                <c:pt idx="4">
                  <c:v>94320180</c:v>
                </c:pt>
                <c:pt idx="5">
                  <c:v>80438883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40101912"/>
        <c:axId val="440102696"/>
      </c:barChart>
      <c:catAx>
        <c:axId val="440101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0102696"/>
        <c:crosses val="autoZero"/>
        <c:auto val="1"/>
        <c:lblAlgn val="ctr"/>
        <c:lblOffset val="100"/>
        <c:noMultiLvlLbl val="0"/>
      </c:catAx>
      <c:valAx>
        <c:axId val="440102696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40101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 2018 - 2019 - 2020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'[13.xlsx]Partida 13'!$C$28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'[13.xlsx]Partida 13'!$D$27:$O$27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13'!$D$28:$O$28</c:f>
              <c:numCache>
                <c:formatCode>0.0%</c:formatCode>
                <c:ptCount val="12"/>
                <c:pt idx="0">
                  <c:v>4.6532720870376451E-2</c:v>
                </c:pt>
                <c:pt idx="1">
                  <c:v>7.408240897548321E-2</c:v>
                </c:pt>
                <c:pt idx="2">
                  <c:v>0.10438912494657841</c:v>
                </c:pt>
                <c:pt idx="3">
                  <c:v>9.2421939848207915E-2</c:v>
                </c:pt>
                <c:pt idx="4">
                  <c:v>8.4593307628006945E-2</c:v>
                </c:pt>
                <c:pt idx="5">
                  <c:v>9.8222080155283123E-2</c:v>
                </c:pt>
                <c:pt idx="6">
                  <c:v>8.5024595978130377E-2</c:v>
                </c:pt>
                <c:pt idx="7">
                  <c:v>7.6769269256171918E-2</c:v>
                </c:pt>
                <c:pt idx="8">
                  <c:v>7.9681720979599371E-2</c:v>
                </c:pt>
                <c:pt idx="9">
                  <c:v>7.4444690161616617E-2</c:v>
                </c:pt>
                <c:pt idx="10">
                  <c:v>7.1765203909111036E-2</c:v>
                </c:pt>
                <c:pt idx="11">
                  <c:v>0.14195514928493089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F98-42BF-929C-94565FD56B46}"/>
            </c:ext>
          </c:extLst>
        </c:ser>
        <c:ser>
          <c:idx val="0"/>
          <c:order val="1"/>
          <c:tx>
            <c:strRef>
              <c:f>'[13.xlsx]Partida 13'!$C$29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'[13.xlsx]Partida 13'!$D$27:$O$27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13'!$D$29:$O$29</c:f>
              <c:numCache>
                <c:formatCode>0.0%</c:formatCode>
                <c:ptCount val="12"/>
                <c:pt idx="0">
                  <c:v>4.9359708464816389E-2</c:v>
                </c:pt>
                <c:pt idx="1">
                  <c:v>6.7329647358866054E-2</c:v>
                </c:pt>
                <c:pt idx="2">
                  <c:v>0.10251717366272182</c:v>
                </c:pt>
                <c:pt idx="3">
                  <c:v>9.7574118809375138E-2</c:v>
                </c:pt>
                <c:pt idx="4">
                  <c:v>9.0266690873798711E-2</c:v>
                </c:pt>
                <c:pt idx="5">
                  <c:v>0.10233769051308687</c:v>
                </c:pt>
                <c:pt idx="6">
                  <c:v>8.8205315442897017E-2</c:v>
                </c:pt>
                <c:pt idx="7">
                  <c:v>7.7931350926418189E-2</c:v>
                </c:pt>
                <c:pt idx="8">
                  <c:v>8.1320379961063893E-2</c:v>
                </c:pt>
                <c:pt idx="9">
                  <c:v>7.2689601471454354E-2</c:v>
                </c:pt>
                <c:pt idx="10">
                  <c:v>8.4962428527516926E-2</c:v>
                </c:pt>
                <c:pt idx="11">
                  <c:v>0.12613003861161651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444-47F2-83BA-39194F3BF6A4}"/>
            </c:ext>
          </c:extLst>
        </c:ser>
        <c:ser>
          <c:idx val="1"/>
          <c:order val="2"/>
          <c:tx>
            <c:strRef>
              <c:f>'[13.xlsx]Partida 13'!$C$30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1.79533162885208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'[13.xlsx]Partida 13'!$D$27:$O$27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13'!$D$30:$F$30</c:f>
              <c:numCache>
                <c:formatCode>0.0%</c:formatCode>
                <c:ptCount val="3"/>
                <c:pt idx="0">
                  <c:v>4.5506122343900321E-2</c:v>
                </c:pt>
                <c:pt idx="1">
                  <c:v>6.9996170565702842E-2</c:v>
                </c:pt>
                <c:pt idx="2">
                  <c:v>0.12776493744792772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444-47F2-83BA-39194F3BF6A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38496168"/>
        <c:axId val="438494992"/>
      </c:barChart>
      <c:catAx>
        <c:axId val="438496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8494992"/>
        <c:crosses val="autoZero"/>
        <c:auto val="1"/>
        <c:lblAlgn val="ctr"/>
        <c:lblOffset val="100"/>
        <c:noMultiLvlLbl val="0"/>
      </c:catAx>
      <c:valAx>
        <c:axId val="43849499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8496168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2018 - 2019 - 2020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'[13.xlsx]Partida 13'!$C$21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'[13.xlsx]Partida 13'!$D$20:$O$20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13'!$D$21:$O$21</c:f>
              <c:numCache>
                <c:formatCode>0.0%</c:formatCode>
                <c:ptCount val="12"/>
                <c:pt idx="0">
                  <c:v>4.6532720870376451E-2</c:v>
                </c:pt>
                <c:pt idx="1">
                  <c:v>0.12023375520392118</c:v>
                </c:pt>
                <c:pt idx="2">
                  <c:v>0.22398495777687313</c:v>
                </c:pt>
                <c:pt idx="3">
                  <c:v>0.31640689762508106</c:v>
                </c:pt>
                <c:pt idx="4">
                  <c:v>0.39783506062608193</c:v>
                </c:pt>
                <c:pt idx="5">
                  <c:v>0.48362586221545856</c:v>
                </c:pt>
                <c:pt idx="6">
                  <c:v>0.57425157175770303</c:v>
                </c:pt>
                <c:pt idx="7">
                  <c:v>0.65091552238903549</c:v>
                </c:pt>
                <c:pt idx="8">
                  <c:v>0.72592649217392058</c:v>
                </c:pt>
                <c:pt idx="9">
                  <c:v>0.79816180886886401</c:v>
                </c:pt>
                <c:pt idx="10">
                  <c:v>0.86380489903575508</c:v>
                </c:pt>
                <c:pt idx="11">
                  <c:v>0.98802360652268639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889-4252-8C0E-9712464EE9B3}"/>
            </c:ext>
          </c:extLst>
        </c:ser>
        <c:ser>
          <c:idx val="0"/>
          <c:order val="1"/>
          <c:tx>
            <c:strRef>
              <c:f>'[13.xlsx]Partida 13'!$C$22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'[13.xlsx]Partida 13'!$D$20:$O$20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13'!$D$22:$O$22</c:f>
              <c:numCache>
                <c:formatCode>0.0%</c:formatCode>
                <c:ptCount val="12"/>
                <c:pt idx="0">
                  <c:v>4.9359708464816389E-2</c:v>
                </c:pt>
                <c:pt idx="1">
                  <c:v>0.11650833832651834</c:v>
                </c:pt>
                <c:pt idx="2">
                  <c:v>0.21789340508221777</c:v>
                </c:pt>
                <c:pt idx="3">
                  <c:v>0.31546752389159288</c:v>
                </c:pt>
                <c:pt idx="4">
                  <c:v>0.40454346833866656</c:v>
                </c:pt>
                <c:pt idx="5">
                  <c:v>0.49669152472025307</c:v>
                </c:pt>
                <c:pt idx="6">
                  <c:v>0.58289365358605905</c:v>
                </c:pt>
                <c:pt idx="7">
                  <c:v>0.65143906015164132</c:v>
                </c:pt>
                <c:pt idx="8">
                  <c:v>0.72746791638458541</c:v>
                </c:pt>
                <c:pt idx="9">
                  <c:v>0.80015751785603972</c:v>
                </c:pt>
                <c:pt idx="10">
                  <c:v>0.87854044155065913</c:v>
                </c:pt>
                <c:pt idx="11">
                  <c:v>0.99251656983233771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067-43BE-8736-C10010240EFC}"/>
            </c:ext>
          </c:extLst>
        </c:ser>
        <c:ser>
          <c:idx val="1"/>
          <c:order val="2"/>
          <c:tx>
            <c:strRef>
              <c:f>'[13.xlsx]Partida 13'!$C$23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E863-4A77-B609-8D0C10467E5D}"/>
              </c:ext>
            </c:extLst>
          </c:dPt>
          <c:dLbls>
            <c:dLbl>
              <c:idx val="0"/>
              <c:layout>
                <c:manualLayout>
                  <c:x val="-4.2988364772160489E-2"/>
                  <c:y val="3.9618894987249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863-4A77-B609-8D0C10467E5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7383177570093497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B49-49D1-8127-ABD1DD0ECC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3613707165109032E-2"/>
                  <c:y val="5.9492547036036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B49-49D1-8127-ABD1DD0ECC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1536863966770511E-2"/>
                  <c:y val="5.24934238553264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B49-49D1-8127-ABD1DD0ECC16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3.7383177570093455E-2"/>
                  <c:y val="6.29921086263917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BB49-49D1-8127-ABD1DD0ECC16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3.7383177570093531E-2"/>
                  <c:y val="5.2493423855326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A56-4060-824F-7E4C5FAC4EC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'[13.xlsx]Partida 13'!$D$20:$O$20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13'!$D$23:$F$23</c:f>
              <c:numCache>
                <c:formatCode>0.0%</c:formatCode>
                <c:ptCount val="3"/>
                <c:pt idx="0">
                  <c:v>4.5506122343900321E-2</c:v>
                </c:pt>
                <c:pt idx="1">
                  <c:v>0.11491136199166692</c:v>
                </c:pt>
                <c:pt idx="2">
                  <c:v>0.23848808211331562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067-43BE-8736-C10010240E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3189360"/>
        <c:axId val="443190536"/>
      </c:lineChart>
      <c:catAx>
        <c:axId val="443189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3190536"/>
        <c:crosses val="autoZero"/>
        <c:auto val="1"/>
        <c:lblAlgn val="ctr"/>
        <c:lblOffset val="100"/>
        <c:noMultiLvlLbl val="0"/>
      </c:catAx>
      <c:valAx>
        <c:axId val="44319053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318936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3A6F53-1743-430C-868B-803C656191FF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24A111-8BE4-446D-93D5-C10D8317C4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3669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7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6065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910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5853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24-07-2020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606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119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2681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8949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327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3113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6264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152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7838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3101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MARZO DE 2020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AGRICULTURA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>
                <a:solidFill>
                  <a:prstClr val="black"/>
                </a:solidFill>
              </a:rPr>
              <a:t>Valparaíso, </a:t>
            </a:r>
            <a:r>
              <a:rPr lang="es-CL" sz="1200" dirty="0" smtClean="0">
                <a:solidFill>
                  <a:prstClr val="black"/>
                </a:solidFill>
              </a:rPr>
              <a:t>abril 2020</a:t>
            </a:r>
            <a:endParaRPr lang="es-CL" sz="1200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pic>
        <p:nvPicPr>
          <p:cNvPr id="18488" name="Picture 5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764704"/>
            <a:ext cx="6261709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4970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0594" y="5517232"/>
            <a:ext cx="8066782" cy="23584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700808"/>
            <a:ext cx="715551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23528" y="71947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INVESTIGACIÓN E INNOVACIÓN TECNOLÓGICA SILVOAGROPECUARIA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548028"/>
              </p:ext>
            </p:extLst>
          </p:nvPr>
        </p:nvGraphicFramePr>
        <p:xfrm>
          <a:off x="571428" y="2060848"/>
          <a:ext cx="7962898" cy="3024333"/>
        </p:xfrm>
        <a:graphic>
          <a:graphicData uri="http://schemas.openxmlformats.org/drawingml/2006/table">
            <a:tbl>
              <a:tblPr/>
              <a:tblGrid>
                <a:gridCol w="797778"/>
                <a:gridCol w="294702"/>
                <a:gridCol w="294702"/>
                <a:gridCol w="2670176"/>
                <a:gridCol w="797778"/>
                <a:gridCol w="797778"/>
                <a:gridCol w="797778"/>
                <a:gridCol w="797778"/>
                <a:gridCol w="714428"/>
              </a:tblGrid>
              <a:tr h="19590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996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71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7.658.185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9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7.164.710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9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7.164.710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9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Investigaciones Agropecuarias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18.352.799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18.352.799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4.312.052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9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para la Innovación Agraria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9.446.206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9.446.206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933.340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9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Forestal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4.552.856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4.552.856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1.126.174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9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Información de Recursos Naturales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3.542.944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3.542.944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793.144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1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Investigación para la Competitividad Agroalimentaria y Forestal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183.574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9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493.475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1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493.475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770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3930" y="5453727"/>
            <a:ext cx="8176140" cy="277798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51100" y="1470978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77130" y="68932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OFICINA DE ESTUDIOS Y POLÍTICAS AGRARIAS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876019"/>
              </p:ext>
            </p:extLst>
          </p:nvPr>
        </p:nvGraphicFramePr>
        <p:xfrm>
          <a:off x="377129" y="1714228"/>
          <a:ext cx="8176320" cy="3370959"/>
        </p:xfrm>
        <a:graphic>
          <a:graphicData uri="http://schemas.openxmlformats.org/drawingml/2006/table">
            <a:tbl>
              <a:tblPr/>
              <a:tblGrid>
                <a:gridCol w="819160"/>
                <a:gridCol w="302601"/>
                <a:gridCol w="302601"/>
                <a:gridCol w="2741742"/>
                <a:gridCol w="819160"/>
                <a:gridCol w="819160"/>
                <a:gridCol w="819160"/>
                <a:gridCol w="819160"/>
                <a:gridCol w="733576"/>
              </a:tblGrid>
              <a:tr h="1649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512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6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21.115.914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21.115.914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1.259.485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4.361.402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4.361.402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1.062.748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960.300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960.300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15.610.433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15.610.433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605.865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Información de Recursos Naturales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605.865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15.004.568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15.004.568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Estadísticas Continuas Intercensales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430.214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430.214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VIII Censo Agropecuario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14.574.354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14.574.354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183.769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183.769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866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250880"/>
            <a:ext cx="7982416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273009"/>
            <a:ext cx="791040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125077"/>
              </p:ext>
            </p:extLst>
          </p:nvPr>
        </p:nvGraphicFramePr>
        <p:xfrm>
          <a:off x="389359" y="1578347"/>
          <a:ext cx="8210797" cy="4672532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3"/>
                <a:gridCol w="822614"/>
                <a:gridCol w="822614"/>
                <a:gridCol w="822614"/>
                <a:gridCol w="822614"/>
                <a:gridCol w="736670"/>
              </a:tblGrid>
              <a:tr h="13282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82" marR="7982" marT="7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82" marR="7982" marT="7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9993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14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304.699.632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304.699.632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61.317.698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42.708.109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42.708.109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11.294.783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6.964.268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6.964.268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1.217.653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86.963.176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86.963.176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15.108.287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86.959.742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86.959.742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15.108.287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Contratación del Seguro Agrícola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963.048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963.048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Incentivos Ley N° 20.412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21.868.884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21.868.884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710.615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1.626.384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1.626.384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63.441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Desarrollo de Capacidades Productivas y Empresariales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2.116.467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2.116.467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369.777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de Asesoría Técnica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12.080.054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12.080.054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1.764.062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Acción Local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19.661.807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19.661.807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5.522.831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Promoción y Desarrollo de la Mujer - PRODEMU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1.826.151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1.826.151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1.826.151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Territorial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19.143.452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19.143.452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4.459.571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Integral de Pequeños Productores Campesinos del Secano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2.677.487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2.677.487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118.565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Productivas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3.361.125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3.361.125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234.102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para Comercialización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1.634.883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1.634.883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39.172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3.434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Latinoamericana de Instituciones Financieras para el Desarrollo - ALIDE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3.434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9.978.725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99787250,0%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PAGO DE IMPUESTOS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9.978.725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1.661.207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1.661.207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50.257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7144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9357" y="6165304"/>
            <a:ext cx="8210798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340768"/>
            <a:ext cx="791040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642390"/>
              </p:ext>
            </p:extLst>
          </p:nvPr>
        </p:nvGraphicFramePr>
        <p:xfrm>
          <a:off x="389357" y="1753394"/>
          <a:ext cx="8210797" cy="4411917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4"/>
                <a:gridCol w="822614"/>
                <a:gridCol w="822614"/>
                <a:gridCol w="822614"/>
                <a:gridCol w="822614"/>
                <a:gridCol w="736669"/>
              </a:tblGrid>
              <a:tr h="15934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1828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9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326.434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326.434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607.879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15.548.516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Fomento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15.548.516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Corto Plazo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58.266.420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58.266.420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11.319.870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Largo Plazo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24.839.414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24.839.414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4.094.929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 financiamiento art. 3°, Ley N° 18.450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1.938.456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1.938.456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Largo Plazo - COBIN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2.958.984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2.958.984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78.399.568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78.399.568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6.119.315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78.399.568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78.399.568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6.119.315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Riego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20.638.597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20.638.597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1.767.335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Inversiones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10.377.004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10.377.004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704.413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Acción Local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23.259.173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23.259.173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229.914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Territorial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15.142.835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15.142.835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127.507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Praderas Suplementarias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4.769.510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4.769.510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2.333.030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Productivas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1.603.868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1.603.868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142.057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Promoción y Desarrollo de la Mujer - PRODEMU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1.240.302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1.240.302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776.685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Integral de Pequeños Productores Campesinos del Secano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676.865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676.865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para Comercialización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691.414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2.000.162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2.000.162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3646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9357" y="6299521"/>
            <a:ext cx="8003232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271913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AGRÍCOLA Y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161905"/>
              </p:ext>
            </p:extLst>
          </p:nvPr>
        </p:nvGraphicFramePr>
        <p:xfrm>
          <a:off x="389357" y="1577563"/>
          <a:ext cx="8210797" cy="4721959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4"/>
                <a:gridCol w="822614"/>
                <a:gridCol w="822614"/>
                <a:gridCol w="822614"/>
                <a:gridCol w="822614"/>
                <a:gridCol w="736669"/>
              </a:tblGrid>
              <a:tr h="15142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074" marR="9074" marT="9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74" marR="9074" marT="9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039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73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27.617.838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27.617.838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8.180.763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22.699.072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22.699.072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5.859.452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2.452.606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2.452.606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422.259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568.680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5686800,0%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22.386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546.294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5462940,0%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17.876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17.876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Sanitarias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1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Oficial de Agencias Certificadoras de Semillas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2.132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2.132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Análisis de Semillas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8.580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0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para la Protección de las Obtenciones Vegetales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7.154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7.154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145.850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145.850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145.850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145.850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7.247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72470,0%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3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7.247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72470,0%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2.302.414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2.302.414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137.771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394.879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394.879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38.368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38.368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153.900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153.900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1.715.267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1.715.267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137.771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1.185.354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7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1.185.354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7673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4820175"/>
            <a:ext cx="8138790" cy="26858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556792"/>
            <a:ext cx="749762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INSPECCIONES EXPORTACIONES SILVOAGROPECUARIAS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795961"/>
              </p:ext>
            </p:extLst>
          </p:nvPr>
        </p:nvGraphicFramePr>
        <p:xfrm>
          <a:off x="467544" y="2087630"/>
          <a:ext cx="8138790" cy="2133460"/>
        </p:xfrm>
        <a:graphic>
          <a:graphicData uri="http://schemas.openxmlformats.org/drawingml/2006/table">
            <a:tbl>
              <a:tblPr/>
              <a:tblGrid>
                <a:gridCol w="815400"/>
                <a:gridCol w="301212"/>
                <a:gridCol w="301212"/>
                <a:gridCol w="2729157"/>
                <a:gridCol w="815400"/>
                <a:gridCol w="815400"/>
                <a:gridCol w="815400"/>
                <a:gridCol w="815400"/>
                <a:gridCol w="730209"/>
              </a:tblGrid>
              <a:tr h="18755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439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61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22.158.581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22.158.581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6.335.298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5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19.226.186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19.226.186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5.085.097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5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2.714.729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2.714.729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448.061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5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217.666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217.666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5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217.666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217.666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5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786.347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5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786.347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79204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9357" y="5589240"/>
            <a:ext cx="8147248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40768"/>
            <a:ext cx="764164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DESARROLLO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718022"/>
              </p:ext>
            </p:extLst>
          </p:nvPr>
        </p:nvGraphicFramePr>
        <p:xfrm>
          <a:off x="389357" y="1705403"/>
          <a:ext cx="8210797" cy="3466817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4"/>
                <a:gridCol w="822614"/>
                <a:gridCol w="822614"/>
                <a:gridCol w="822614"/>
                <a:gridCol w="822614"/>
                <a:gridCol w="736669"/>
              </a:tblGrid>
              <a:tr h="19952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1105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18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15.018.742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15.018.742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3.590.020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11.122.160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11.122.160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2.750.505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3.559.363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3.559.363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570.099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208.969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208.969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Tuberculosis Bovina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131.588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Veterinario Permanente del Cono Sur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Mundial de Sanidad Animal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261.379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261.379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12373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1610" y="5013176"/>
            <a:ext cx="7992888" cy="28214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340768"/>
            <a:ext cx="7569634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VIGILANCIA Y CONTROL SILVOAGRÍCOLA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037962"/>
              </p:ext>
            </p:extLst>
          </p:nvPr>
        </p:nvGraphicFramePr>
        <p:xfrm>
          <a:off x="389357" y="1808597"/>
          <a:ext cx="8210797" cy="2787559"/>
        </p:xfrm>
        <a:graphic>
          <a:graphicData uri="http://schemas.openxmlformats.org/drawingml/2006/table">
            <a:tbl>
              <a:tblPr/>
              <a:tblGrid>
                <a:gridCol w="815602"/>
                <a:gridCol w="301286"/>
                <a:gridCol w="301286"/>
                <a:gridCol w="2799826"/>
                <a:gridCol w="815602"/>
                <a:gridCol w="815602"/>
                <a:gridCol w="815602"/>
                <a:gridCol w="815602"/>
                <a:gridCol w="730389"/>
              </a:tblGrid>
              <a:tr h="19391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38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45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33.419.594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33.419.594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6.645.037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20.202.012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20.202.012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4.894.861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12.809.578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12.809.578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941.413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86.774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86.774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Sanidad Vegetal del Cono Sur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Internacional de la Viña y el Vino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46.424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321.230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321.230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40143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7428" y="4869160"/>
            <a:ext cx="7974656" cy="25130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40768"/>
            <a:ext cx="766089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07: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CONTROLES FRONTERIZOS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009027"/>
              </p:ext>
            </p:extLst>
          </p:nvPr>
        </p:nvGraphicFramePr>
        <p:xfrm>
          <a:off x="389357" y="1841316"/>
          <a:ext cx="8210797" cy="2883827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4"/>
                <a:gridCol w="822614"/>
                <a:gridCol w="822614"/>
                <a:gridCol w="822614"/>
                <a:gridCol w="822614"/>
                <a:gridCol w="736669"/>
              </a:tblGrid>
              <a:tr h="20061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1438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3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17.510.039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17.510.039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4.456.810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14.363.753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14.363.753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3.198.885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2.454.122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2.454.122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299.483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412.081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412.081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316.608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280.083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280.083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33344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9357" y="5517232"/>
            <a:ext cx="8064896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84784"/>
            <a:ext cx="756963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49757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08: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GESTIÓN Y CONSERVACIÓN DE RECURSOS NATURALES RENOVABLES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935768"/>
              </p:ext>
            </p:extLst>
          </p:nvPr>
        </p:nvGraphicFramePr>
        <p:xfrm>
          <a:off x="363669" y="1844824"/>
          <a:ext cx="8236485" cy="2880317"/>
        </p:xfrm>
        <a:graphic>
          <a:graphicData uri="http://schemas.openxmlformats.org/drawingml/2006/table">
            <a:tbl>
              <a:tblPr/>
              <a:tblGrid>
                <a:gridCol w="832658"/>
                <a:gridCol w="307587"/>
                <a:gridCol w="307587"/>
                <a:gridCol w="2712356"/>
                <a:gridCol w="832658"/>
                <a:gridCol w="832658"/>
                <a:gridCol w="832658"/>
                <a:gridCol w="832658"/>
                <a:gridCol w="745665"/>
              </a:tblGrid>
              <a:tr h="17589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868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08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15.777.392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15.777.392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1.605.536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6.197.167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6.197.167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1.455.817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581.151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8.875.954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8.875.954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8.837.061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8.837.061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Incentivos Ley N° 20.412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8.837.061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8.837.061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Cooperación Agrícola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1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sobre la Conservación de las Especies Migratorias de Animales Silvestres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1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sobre el Comercio Internacional de Especies Amenazadas de Fauna y Flora Silvestre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210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251520" y="66598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4722" y="5905648"/>
            <a:ext cx="7758063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1EFC2BD2-CA67-4E59-AD39-BFF2E84577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8177630"/>
              </p:ext>
            </p:extLst>
          </p:nvPr>
        </p:nvGraphicFramePr>
        <p:xfrm>
          <a:off x="358110" y="1675076"/>
          <a:ext cx="8104209" cy="3914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755858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9357" y="4581128"/>
            <a:ext cx="8210798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9"/>
            <a:ext cx="771365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09: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LABORATORIOS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274674"/>
              </p:ext>
            </p:extLst>
          </p:nvPr>
        </p:nvGraphicFramePr>
        <p:xfrm>
          <a:off x="389357" y="1832196"/>
          <a:ext cx="8210797" cy="2331910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4"/>
                <a:gridCol w="822614"/>
                <a:gridCol w="822614"/>
                <a:gridCol w="822614"/>
                <a:gridCol w="822614"/>
                <a:gridCol w="736669"/>
              </a:tblGrid>
              <a:tr h="20500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78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90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7.361.081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7.361.081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1.529.545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4.949.637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4.949.637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1.202.253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1.815.407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1.815.407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197.553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345.009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345.009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345.009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345.009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251.028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251.028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49246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2045" y="6022985"/>
            <a:ext cx="8143083" cy="27035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17476"/>
            <a:ext cx="735361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CORPORACIÓN NACIONAL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434571"/>
              </p:ext>
            </p:extLst>
          </p:nvPr>
        </p:nvGraphicFramePr>
        <p:xfrm>
          <a:off x="389357" y="1817163"/>
          <a:ext cx="8210797" cy="3872450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4"/>
                <a:gridCol w="822614"/>
                <a:gridCol w="822614"/>
                <a:gridCol w="822614"/>
                <a:gridCol w="822614"/>
                <a:gridCol w="736669"/>
              </a:tblGrid>
              <a:tr h="18063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320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70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20.674.308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20.674.308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7.078.251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15.801.234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15.801.234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4.138.065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3.907.268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3.907.268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835.386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2.104.800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2.104.800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965.776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965.776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287.182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287.182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179.550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179.550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499.044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8663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3214" y="4797152"/>
            <a:ext cx="8143084" cy="31011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40768"/>
            <a:ext cx="748883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MANEJO DEL FUEGO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422413"/>
              </p:ext>
            </p:extLst>
          </p:nvPr>
        </p:nvGraphicFramePr>
        <p:xfrm>
          <a:off x="411253" y="1828129"/>
          <a:ext cx="8188903" cy="2825003"/>
        </p:xfrm>
        <a:graphic>
          <a:graphicData uri="http://schemas.openxmlformats.org/drawingml/2006/table">
            <a:tbl>
              <a:tblPr/>
              <a:tblGrid>
                <a:gridCol w="820421"/>
                <a:gridCol w="303066"/>
                <a:gridCol w="303066"/>
                <a:gridCol w="2745961"/>
                <a:gridCol w="820421"/>
                <a:gridCol w="820421"/>
                <a:gridCol w="820421"/>
                <a:gridCol w="820421"/>
                <a:gridCol w="734705"/>
              </a:tblGrid>
              <a:tr h="18299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042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01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31.554.199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58.639.664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27.085.465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32.785.809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16.423.083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19.087.420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2.664.337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8.284.675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14.703.785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39.124.913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24.421.128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24.500.753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427.331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427.331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391.433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391.433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4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2400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0312" y="5819442"/>
            <a:ext cx="8109843" cy="22767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17476"/>
            <a:ext cx="74888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ÁREAS SILVESTRES PROTEGIDAS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288354"/>
              </p:ext>
            </p:extLst>
          </p:nvPr>
        </p:nvGraphicFramePr>
        <p:xfrm>
          <a:off x="490311" y="1791076"/>
          <a:ext cx="8109843" cy="3438124"/>
        </p:xfrm>
        <a:graphic>
          <a:graphicData uri="http://schemas.openxmlformats.org/drawingml/2006/table">
            <a:tbl>
              <a:tblPr/>
              <a:tblGrid>
                <a:gridCol w="812500"/>
                <a:gridCol w="300140"/>
                <a:gridCol w="300140"/>
                <a:gridCol w="2719451"/>
                <a:gridCol w="812500"/>
                <a:gridCol w="812500"/>
                <a:gridCol w="812500"/>
                <a:gridCol w="812500"/>
                <a:gridCol w="727612"/>
              </a:tblGrid>
              <a:tr h="1768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169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21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18.348.573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18.348.573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4.258.942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13.717.454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13.717.454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3.570.163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3.925.953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3.925.953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588.538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100.241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100.241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Jardín Botánico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100.241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504.925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504.925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306.688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166.862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166.862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9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40840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9357" y="5211769"/>
            <a:ext cx="8064896" cy="26938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8883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GESTIÓN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340995"/>
              </p:ext>
            </p:extLst>
          </p:nvPr>
        </p:nvGraphicFramePr>
        <p:xfrm>
          <a:off x="389357" y="1827092"/>
          <a:ext cx="8210797" cy="2970061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4"/>
                <a:gridCol w="822614"/>
                <a:gridCol w="822614"/>
                <a:gridCol w="822614"/>
                <a:gridCol w="822614"/>
                <a:gridCol w="736669"/>
              </a:tblGrid>
              <a:tr h="16163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501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21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22.258.919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22.258.919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4.334.135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13.377.607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13.377.607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3.363.235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6.140.985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6.140.985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446.184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1.045.429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1.045.429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1.020.309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1.020.309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Investigación Ley Bosque Nativo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1.020.309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1.020.309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3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Naciones Unidas contra la Desertificación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08420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9356" y="4869160"/>
            <a:ext cx="8210799" cy="311324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17476"/>
            <a:ext cx="7488832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DE ARBORIZACIÓN URBANA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043892"/>
              </p:ext>
            </p:extLst>
          </p:nvPr>
        </p:nvGraphicFramePr>
        <p:xfrm>
          <a:off x="389356" y="1916832"/>
          <a:ext cx="8210798" cy="1776461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2276"/>
                <a:gridCol w="823642"/>
                <a:gridCol w="822614"/>
                <a:gridCol w="822614"/>
                <a:gridCol w="822614"/>
                <a:gridCol w="736670"/>
              </a:tblGrid>
              <a:tr h="18823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646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70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1.484.181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1.484.181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2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897.628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897.628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209.669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2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586.553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586.553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2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45683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209791"/>
            <a:ext cx="8131828" cy="29311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250043"/>
            <a:ext cx="7488832" cy="30674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67544" y="620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06.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RIEGO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450315"/>
              </p:ext>
            </p:extLst>
          </p:nvPr>
        </p:nvGraphicFramePr>
        <p:xfrm>
          <a:off x="467546" y="1507593"/>
          <a:ext cx="8210794" cy="4702189"/>
        </p:xfrm>
        <a:graphic>
          <a:graphicData uri="http://schemas.openxmlformats.org/drawingml/2006/table">
            <a:tbl>
              <a:tblPr/>
              <a:tblGrid>
                <a:gridCol w="822614"/>
                <a:gridCol w="303876"/>
                <a:gridCol w="303876"/>
                <a:gridCol w="2753303"/>
                <a:gridCol w="822614"/>
                <a:gridCol w="822614"/>
                <a:gridCol w="822614"/>
                <a:gridCol w="822614"/>
                <a:gridCol w="736669"/>
              </a:tblGrid>
              <a:tr h="15027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016" marR="9016" marT="9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16" marR="9016" marT="9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5415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46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80.438.883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80.438.883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18.320.786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5.454.160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5.454.160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1.404.909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876.184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876.184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108.508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499.825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499.825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Construcción y Rehabilitación Obras de Riego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499.825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1.158.105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11581050,0%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1.158.105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338.453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338.453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10.214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8.788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8.788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2.164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16.849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16.849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51.044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51.044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8.050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261.772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261.772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3.644.127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3.644.127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86.344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1.360.220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1.360.220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20.645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454.794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454.794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Inversión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1.829.113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1.829.113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65.699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67.995.349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67.995.349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15.014.000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67.995.349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67.995.349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15.014.000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INDAP - Pre financiamiento art. 3°, Ley N° 18.450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1.193.998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1.193.998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6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66.801.351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66.801.351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15.014.000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38.881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38.881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6342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251520" y="66598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04255" y="6016203"/>
            <a:ext cx="7758063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1D8CC1D3-0B4E-4BB4-B91E-1B616A47A2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870028"/>
              </p:ext>
            </p:extLst>
          </p:nvPr>
        </p:nvGraphicFramePr>
        <p:xfrm>
          <a:off x="251519" y="1658143"/>
          <a:ext cx="8210799" cy="4003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17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251520" y="66598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64620" y="5759509"/>
            <a:ext cx="7272808" cy="328702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3610513"/>
              </p:ext>
            </p:extLst>
          </p:nvPr>
        </p:nvGraphicFramePr>
        <p:xfrm>
          <a:off x="358109" y="1660524"/>
          <a:ext cx="8104209" cy="3877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1760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251520" y="66598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36628" y="5781551"/>
            <a:ext cx="7128792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0903804"/>
              </p:ext>
            </p:extLst>
          </p:nvPr>
        </p:nvGraphicFramePr>
        <p:xfrm>
          <a:off x="386225" y="1665287"/>
          <a:ext cx="8076094" cy="3809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8796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705966"/>
            <a:ext cx="7758063" cy="29020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461492"/>
            <a:ext cx="749352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010449"/>
              </p:ext>
            </p:extLst>
          </p:nvPr>
        </p:nvGraphicFramePr>
        <p:xfrm>
          <a:off x="467544" y="1945656"/>
          <a:ext cx="8148282" cy="3302058"/>
        </p:xfrm>
        <a:graphic>
          <a:graphicData uri="http://schemas.openxmlformats.org/drawingml/2006/table">
            <a:tbl>
              <a:tblPr/>
              <a:tblGrid>
                <a:gridCol w="949452"/>
                <a:gridCol w="2536596"/>
                <a:gridCol w="949452"/>
                <a:gridCol w="949452"/>
                <a:gridCol w="949452"/>
                <a:gridCol w="949452"/>
                <a:gridCol w="864426"/>
              </a:tblGrid>
              <a:tr h="20398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62471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67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706.755.055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743.139.009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36.383.954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177.229.797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217.919.140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227.534.058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9.614.918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60.616.302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65.581.107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91.993.643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26.412.536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31.058.727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568.680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812400,0%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175.846.987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175.846.987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25.750.727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13.697.103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36235,0%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8.223.430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8.579.930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292.472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3.895.155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3.895.155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15.548.516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147.140.002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147.140.002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21.630.802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67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7.972.877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0432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95536" y="6201247"/>
            <a:ext cx="8352928" cy="310206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293727"/>
            <a:ext cx="7543582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95536" y="61605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RESUMEN POR CAPÍTULOS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419305"/>
              </p:ext>
            </p:extLst>
          </p:nvPr>
        </p:nvGraphicFramePr>
        <p:xfrm>
          <a:off x="456113" y="1655269"/>
          <a:ext cx="8150222" cy="4438032"/>
        </p:xfrm>
        <a:graphic>
          <a:graphicData uri="http://schemas.openxmlformats.org/drawingml/2006/table">
            <a:tbl>
              <a:tblPr/>
              <a:tblGrid>
                <a:gridCol w="338324"/>
                <a:gridCol w="338324"/>
                <a:gridCol w="3034765"/>
                <a:gridCol w="906708"/>
                <a:gridCol w="906708"/>
                <a:gridCol w="906708"/>
                <a:gridCol w="906708"/>
                <a:gridCol w="811977"/>
              </a:tblGrid>
              <a:tr h="163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22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5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AGRICULTURA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68.511.177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68.511.177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13.929.705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Agricultura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32.432.798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32.432.798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6.271.520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Investigación e Innovación Tecnológica Silvoagropecuaria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7.658.185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DE ESTUDIOS Y POLÍTICAS AGRARIAS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21.115.914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21.115.914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1.259.485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304.699.632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304.699.632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61.317.698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AGRÍCOLA Y GANADERO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138.863.267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138.863.267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32.343.009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Agrícola y Ganadero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27.617.838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27.617.838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8.180.763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Inspecciones Exportaciones Silvoagropecuarias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22.158.581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22.158.581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6.335.298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Ganadero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15.018.742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15.018.742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3.590.020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Vigilancia y Control Silvoagrícola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33.419.594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33.419.594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6.645.037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Controles Fronterizos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17.510.039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17.510.039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4.456.810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7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Gestión y Conservación de Recursos Naturales Renovables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15.777.392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15.777.392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1.605.536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7.361.081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7.361.081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1.529.545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94.320.180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121.405.645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27.085.465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48.715.448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20.674.308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20.674.308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7.078.251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Manejo del Fuego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31.554.199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58.639.664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27.085.465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32.785.809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Areas Silvestres Protegidas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18.348.573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18.348.573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4.258.942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Forestal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22.258.919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22.258.919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4.334.135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Arborización Urbana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1.484.181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1.484.181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RIEGO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80.438.883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80.438.883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18.320.786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9633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6079479"/>
            <a:ext cx="7713650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D123F448-16B7-4B67-B727-92D5316F6013}"/>
              </a:ext>
            </a:extLst>
          </p:cNvPr>
          <p:cNvSpPr txBox="1">
            <a:spLocks/>
          </p:cNvSpPr>
          <p:nvPr/>
        </p:nvSpPr>
        <p:spPr>
          <a:xfrm>
            <a:off x="539552" y="1484784"/>
            <a:ext cx="791040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4186"/>
              </p:ext>
            </p:extLst>
          </p:nvPr>
        </p:nvGraphicFramePr>
        <p:xfrm>
          <a:off x="405028" y="2001044"/>
          <a:ext cx="8210795" cy="4078427"/>
        </p:xfrm>
        <a:graphic>
          <a:graphicData uri="http://schemas.openxmlformats.org/drawingml/2006/table">
            <a:tbl>
              <a:tblPr/>
              <a:tblGrid>
                <a:gridCol w="822614"/>
                <a:gridCol w="303876"/>
                <a:gridCol w="303876"/>
                <a:gridCol w="2753304"/>
                <a:gridCol w="822614"/>
                <a:gridCol w="822614"/>
                <a:gridCol w="822614"/>
                <a:gridCol w="822614"/>
                <a:gridCol w="736669"/>
              </a:tblGrid>
              <a:tr h="16689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110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90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32.432.798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32.432.798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6.271.520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6.418.476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6.418.476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1.602.675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1.128.855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1.128.855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189.965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24.629.156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24.629.156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2.786.247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1.300.138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1.300.138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151.617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Comunicaciones del Agro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635.936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635.936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151.617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Agrícolas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Educación Agrícola y Rural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305.957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Agroclimática Nacional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304.384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304.384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Consorcio Lechero S.A.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Cinco al Día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20.010.901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20.010.901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2.487.398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Agricultura - PROCHILE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9.218.234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9.218.234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3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- Fomento Productivo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4.400.766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4.400.766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738.348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3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- Seguro Agrícola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6.391.901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6.391.901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549.050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1.261.788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147.232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8538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8736" y="5273469"/>
            <a:ext cx="804652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8D5EA4D3-68B4-4A74-BAA6-37B9F2D1A723}"/>
              </a:ext>
            </a:extLst>
          </p:cNvPr>
          <p:cNvSpPr txBox="1">
            <a:spLocks/>
          </p:cNvSpPr>
          <p:nvPr/>
        </p:nvSpPr>
        <p:spPr>
          <a:xfrm>
            <a:off x="539552" y="1556792"/>
            <a:ext cx="7910408" cy="23363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876718"/>
              </p:ext>
            </p:extLst>
          </p:nvPr>
        </p:nvGraphicFramePr>
        <p:xfrm>
          <a:off x="423406" y="1974746"/>
          <a:ext cx="7962898" cy="3182450"/>
        </p:xfrm>
        <a:graphic>
          <a:graphicData uri="http://schemas.openxmlformats.org/drawingml/2006/table">
            <a:tbl>
              <a:tblPr/>
              <a:tblGrid>
                <a:gridCol w="797778"/>
                <a:gridCol w="294702"/>
                <a:gridCol w="294702"/>
                <a:gridCol w="2670176"/>
                <a:gridCol w="797778"/>
                <a:gridCol w="797778"/>
                <a:gridCol w="797778"/>
                <a:gridCol w="797778"/>
                <a:gridCol w="714428"/>
              </a:tblGrid>
              <a:tr h="17619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5238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2.056.329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2.056.329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Latinoamericano de Arroces para Riego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2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de las Naciones Unidas para la Alimentación y la Agricultura - FAO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1.756.400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1.756.400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2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Cooperación para la Agricultura - IICA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286.367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286.367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392.551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392.551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256.301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162.645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162.645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1.286.371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1.286.371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0558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4938</Words>
  <Application>Microsoft Office PowerPoint</Application>
  <PresentationFormat>Presentación en pantalla (4:3)</PresentationFormat>
  <Paragraphs>2996</Paragraphs>
  <Slides>26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0" baseType="lpstr">
      <vt:lpstr>Arial</vt:lpstr>
      <vt:lpstr>Calibri</vt:lpstr>
      <vt:lpstr>Verdana</vt:lpstr>
      <vt:lpstr>Tema de Office</vt:lpstr>
      <vt:lpstr>EJECUCIÓN ACUMULADA DE GASTOS PRESUPUESTARIOS AL MES DE MARZO DE 2020 PARTIDA 13: MINISTERIO DE AGRICULTURA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MARZO DE 2020  PARTIDA 13 MINISTERIO DE AGRICULTURA</vt:lpstr>
      <vt:lpstr>EJECUCIÓN ACUMULADA DE GASTOS A MARZO DE 2020  PARTIDA 13 RESUMEN POR CAPÍTULOS</vt:lpstr>
      <vt:lpstr>EJECUCIÓN ACUMULADA DE GASTOS A MARZO DE 2020  PARTIDA 13. CAPÍTULO 01. PROGRAMA 01:  SUBSECRETARÍA DE AGRICULTURA</vt:lpstr>
      <vt:lpstr>EJECUCIÓN ACUMULADA DE GASTOS A MARZO DE 2020  PARTIDA 13. CAPÍTULO 01. PROGRAMA 01:  SUBSECRETARÍA DE AGRICULTURA</vt:lpstr>
      <vt:lpstr>EJECUCIÓN ACUMULADA DE GASTOS A MARZO DE 2020  PARTIDA 13. CAPÍTULO 01. PROGRAMA 02:  INVESTIGACIÓN E INNOVACIÓN TECNOLÓGICA SILVOAGROPECUARIA</vt:lpstr>
      <vt:lpstr>EJECUCIÓN ACUMULADA DE GASTOS A MARZO DE 2020  PARTIDA 13. CAPÍTULO 02. PROGRAMA 01:  OFICINA DE ESTUDIOS Y POLÍTICAS AGRARIAS</vt:lpstr>
      <vt:lpstr>EJECUCIÓN ACUMULADA DE GASTOS A MARZO DE 2020  PARTIDA 13. CAPÍTULO 03. PROGRAMA 01:  INSTITUTO DE DESARROLLO AGROPECUARIO</vt:lpstr>
      <vt:lpstr>EJECUCIÓN ACUMULADA DE GASTOS A MARZO DE 2020  PARTIDA 13. CAPÍTULO 03. PROGRAMA 01:  INSTITUTO DE DESARROLLO AGROPECUARIO</vt:lpstr>
      <vt:lpstr>EJECUCIÓN ACUMULADA DE GASTOS A MARZO DE 2020  PARTIDA 13. CAPÍTULO 04. PROGRAMA 01:  SERVICIO AGRÍCOLA Y GANADERO</vt:lpstr>
      <vt:lpstr>EJECUCIÓN ACUMULADA DE GASTOS A MARZO DE 2020  PARTIDA 13. CAPÍTULO 04. PROGRAMA 04:  INSPECCIONES EXPORTACIONES SILVOAGROPECUARIAS</vt:lpstr>
      <vt:lpstr>EJECUCIÓN ACUMULADA DE GASTOS A MARZO DE 2020  PARTIDA 13. CAPÍTULO 04. PROGRAMA 05:  PROGRAMA DESARROLLO GANADERO</vt:lpstr>
      <vt:lpstr>EJECUCIÓN ACUMULADA DE GASTOS A MARZO DE 2020  PARTIDA 13. CAPÍTULO 04. PROGRAMA 06:  VIGILANCIA Y CONTROL SILVOAGRÍCOLA</vt:lpstr>
      <vt:lpstr>EJECUCIÓN ACUMULADA DE GASTOS A MARZO DE 2020  PARTIDA 13. CAPÍTULO 04. PROGRAMA 07:  PROGRAMA DE CONTROLES FRONTERIZOS</vt:lpstr>
      <vt:lpstr>EJECUCIÓN ACUMULADA DE GASTOS A MARZO DE 2020  PARTIDA 13. CAPÍTULO 04. PROGRAMA 08:  PROGRAMA GESTIÓN Y CONSERVACIÓN DE RECURSOS NATURALES RENOVABLES</vt:lpstr>
      <vt:lpstr>EJECUCIÓN ACUMULADA DE GASTOS A MARZO DE 2020  PARTIDA 13. CAPÍTULO 04. PROGRAMA 09:  LABORATORIOS</vt:lpstr>
      <vt:lpstr>EJECUCIÓN ACUMULADA DE GASTOS A MARZO DE 2020  PARTIDA 13. CAPÍTULO 05. PROGRAMA 01:  CORPORACIÓN NACIONAL FORESTAL</vt:lpstr>
      <vt:lpstr>EJECUCIÓN ACUMULADA DE GASTOS A MARZO DE 2020  PARTIDA 13. CAPÍTULO 05. PROGRAMA 03:  PROGRAMA DE MANEJO DEL FUEGO</vt:lpstr>
      <vt:lpstr>EJECUCIÓN ACUMULADA DE GASTOS A MARZO DE 2020  PARTIDA 13. CAPÍTULO 05. PROGRAMA 04:  ÁREAS SILVESTRES PROTEGIDAS</vt:lpstr>
      <vt:lpstr>EJECUCIÓN ACUMULADA DE GASTOS A MARZO DE 2020  PARTIDA 13. CAPÍTULO 05. PROGRAMA 05:  GESTIÓN FORESTAL</vt:lpstr>
      <vt:lpstr>EJECUCIÓN ACUMULADA DE GASTOS A MARZO DE 2020  PARTIDA 13. CAPÍTULO 05. PROGRAMA 06:  PROGRAMA  DE ARBORIZACIÓN URBANA</vt:lpstr>
      <vt:lpstr>EJECUCIÓN ACUMULADA DE GASTOS A MARZO DE 2020  PARTIDA 13. CAPÍTULO 06. PROGRAMA 01:  COMISIÓN NACIONAL DE RIEGO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12</cp:revision>
  <dcterms:created xsi:type="dcterms:W3CDTF">2020-01-06T16:32:46Z</dcterms:created>
  <dcterms:modified xsi:type="dcterms:W3CDTF">2020-07-25T02:18:36Z</dcterms:modified>
</cp:coreProperties>
</file>