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'[12.xlsx]Partida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dLbl>
              <c:idx val="1"/>
              <c:layout>
                <c:manualLayout>
                  <c:x val="-5.2594759657373175E-2"/>
                  <c:y val="-0.107011744838675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118121756481928E-2"/>
                  <c:y val="-7.97166777264688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'[12.xlsx]Partida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ADQUISICIÓN DE ACTIVOS FINANCIEROS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'[12.xlsx]Partida 12'!$D$65:$D$68</c:f>
              <c:numCache>
                <c:formatCode>#,##0</c:formatCode>
                <c:ptCount val="4"/>
                <c:pt idx="0">
                  <c:v>217571832</c:v>
                </c:pt>
                <c:pt idx="1">
                  <c:v>85077972</c:v>
                </c:pt>
                <c:pt idx="2">
                  <c:v>396411121</c:v>
                </c:pt>
                <c:pt idx="3">
                  <c:v>31453195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34748067758082"/>
          <c:y val="0.70173702245552638"/>
          <c:w val="0.34293045049574344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 (M$)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6657472441210178"/>
          <c:w val="0.65407960517206598"/>
          <c:h val="0.52997711417317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'[12.xlsx]Partida 12'!$M$64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3.093487004127126E-3"/>
                  <c:y val="8.61700913270712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E09-42F5-AAC5-B4AAE2D9058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'[12.xlsx]Partida 12'!$L$65:$L$70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'[12.xlsx]Partida 12'!$M$65:$M$70</c:f>
              <c:numCache>
                <c:formatCode>#,##0</c:formatCode>
                <c:ptCount val="6"/>
                <c:pt idx="0">
                  <c:v>22893070</c:v>
                </c:pt>
                <c:pt idx="1">
                  <c:v>1845342230</c:v>
                </c:pt>
                <c:pt idx="2">
                  <c:v>714588543</c:v>
                </c:pt>
                <c:pt idx="3">
                  <c:v>20241242</c:v>
                </c:pt>
                <c:pt idx="4">
                  <c:v>2174192</c:v>
                </c:pt>
                <c:pt idx="5">
                  <c:v>10709035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52255288"/>
        <c:axId val="452253328"/>
      </c:barChart>
      <c:catAx>
        <c:axId val="452255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2253328"/>
        <c:crosses val="autoZero"/>
        <c:auto val="1"/>
        <c:lblAlgn val="ctr"/>
        <c:lblOffset val="100"/>
        <c:noMultiLvlLbl val="0"/>
      </c:catAx>
      <c:valAx>
        <c:axId val="4522533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225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</a:t>
            </a:r>
            <a:r>
              <a:rPr lang="es-CL" sz="1000" b="1" baseline="0"/>
              <a:t> - 2020</a:t>
            </a:r>
            <a:endParaRPr lang="es-CL" sz="10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73371845221378E-3"/>
                  <c:y val="-1.10989595453204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  <c:pt idx="3">
                  <c:v>7.2647578912713548E-2</c:v>
                </c:pt>
                <c:pt idx="4">
                  <c:v>5.1604320683530366E-2</c:v>
                </c:pt>
                <c:pt idx="5">
                  <c:v>7.7357996848581106E-2</c:v>
                </c:pt>
                <c:pt idx="6">
                  <c:v>8.2758947167605124E-2</c:v>
                </c:pt>
                <c:pt idx="7">
                  <c:v>7.1351878522717835E-2</c:v>
                </c:pt>
                <c:pt idx="8">
                  <c:v>6.2673827549345473E-2</c:v>
                </c:pt>
                <c:pt idx="9">
                  <c:v>0.10338084097545419</c:v>
                </c:pt>
                <c:pt idx="10">
                  <c:v>8.2744929555712207E-2</c:v>
                </c:pt>
                <c:pt idx="11">
                  <c:v>0.15906157706266716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94642737526852E-2"/>
                  <c:y val="3.6324287219285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804621426565356E-3"/>
                  <c:y val="2.42161914795234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827205833099292E-2"/>
                  <c:y val="-6.0540478698809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12'!$D$33:$F$33</c:f>
              <c:numCache>
                <c:formatCode>0.0%</c:formatCode>
                <c:ptCount val="3"/>
                <c:pt idx="0">
                  <c:v>0.11522603432846421</c:v>
                </c:pt>
                <c:pt idx="1">
                  <c:v>6.5083031326715779E-2</c:v>
                </c:pt>
                <c:pt idx="2">
                  <c:v>8.3262927405671094E-2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8467512"/>
        <c:axId val="478470648"/>
      </c:barChart>
      <c:catAx>
        <c:axId val="478467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470648"/>
        <c:crosses val="autoZero"/>
        <c:auto val="1"/>
        <c:lblAlgn val="ctr"/>
        <c:lblOffset val="100"/>
        <c:noMultiLvlLbl val="0"/>
      </c:catAx>
      <c:valAx>
        <c:axId val="4784706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46751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0.114184016318641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  <c:pt idx="10">
                  <c:v>0.82137950375282653</c:v>
                </c:pt>
                <c:pt idx="11">
                  <c:v>0.99127097058585367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12'!$D$26:$F$26</c:f>
              <c:numCache>
                <c:formatCode>0.0%</c:formatCode>
                <c:ptCount val="3"/>
                <c:pt idx="0">
                  <c:v>0.11522603432846421</c:v>
                </c:pt>
                <c:pt idx="1">
                  <c:v>0.18019044714352767</c:v>
                </c:pt>
                <c:pt idx="2">
                  <c:v>0.25521838160229771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8472216"/>
        <c:axId val="478465552"/>
      </c:lineChart>
      <c:catAx>
        <c:axId val="47847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465552"/>
        <c:crosses val="autoZero"/>
        <c:auto val="1"/>
        <c:lblAlgn val="ctr"/>
        <c:lblOffset val="100"/>
        <c:noMultiLvlLbl val="0"/>
      </c:catAx>
      <c:valAx>
        <c:axId val="4784655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4722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MARZO DE 2020</a:t>
            </a:r>
            <a:r>
              <a:rPr lang="es-CL" sz="2000" b="1" cap="all" dirty="0">
                <a:latin typeface="+mn-lt"/>
              </a:rPr>
              <a:t/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308" y="5733256"/>
            <a:ext cx="815862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555020"/>
              </p:ext>
            </p:extLst>
          </p:nvPr>
        </p:nvGraphicFramePr>
        <p:xfrm>
          <a:off x="414338" y="1844822"/>
          <a:ext cx="8210798" cy="3723334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64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96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10.446.772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21.441.795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283424,6%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468" y="6073927"/>
            <a:ext cx="7997602" cy="2824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00304"/>
              </p:ext>
            </p:extLst>
          </p:nvPr>
        </p:nvGraphicFramePr>
        <p:xfrm>
          <a:off x="431468" y="1761696"/>
          <a:ext cx="8139111" cy="4312238"/>
        </p:xfrm>
        <a:graphic>
          <a:graphicData uri="http://schemas.openxmlformats.org/drawingml/2006/table">
            <a:tbl>
              <a:tblPr/>
              <a:tblGrid>
                <a:gridCol w="815432"/>
                <a:gridCol w="301224"/>
                <a:gridCol w="301224"/>
                <a:gridCol w="2729265"/>
                <a:gridCol w="815432"/>
                <a:gridCol w="815432"/>
                <a:gridCol w="815432"/>
                <a:gridCol w="815432"/>
                <a:gridCol w="730238"/>
              </a:tblGrid>
              <a:tr h="1695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1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154.540.005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170.130.005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51.930.004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15.435.358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15.725.358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3.874.974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137.671.350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152.971.350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15.933.925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136.938.907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152.238.907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15.923.505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31.739.160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3173916,0%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641" y="6363647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52391"/>
              </p:ext>
            </p:extLst>
          </p:nvPr>
        </p:nvGraphicFramePr>
        <p:xfrm>
          <a:off x="456097" y="1556792"/>
          <a:ext cx="7290373" cy="4753060"/>
        </p:xfrm>
        <a:graphic>
          <a:graphicData uri="http://schemas.openxmlformats.org/drawingml/2006/table">
            <a:tbl>
              <a:tblPr/>
              <a:tblGrid>
                <a:gridCol w="730400"/>
                <a:gridCol w="269812"/>
                <a:gridCol w="269812"/>
                <a:gridCol w="2444660"/>
                <a:gridCol w="730400"/>
                <a:gridCol w="730400"/>
                <a:gridCol w="730400"/>
                <a:gridCol w="730400"/>
                <a:gridCol w="654089"/>
              </a:tblGrid>
              <a:tr h="1465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21" marR="8721" marT="87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7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2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1.261.023.622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1.362.647.364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101.623.742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357.302.164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102.114.752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103.314.752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26.538.507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7.257.294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1.910.605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945.681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568.917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17.999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927.682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1.704.539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52.513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88.749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1.452.024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51.550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11.648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122.764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1.148.358.839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1.248.782.581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100.423.742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193.870.511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2.853.206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395.474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1.145.505.633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1.245.929.375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100.423.742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193.475.037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47.181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283978,0%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133.983.652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13398365,2%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21" marR="8721" marT="87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21" marR="8721" marT="87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21" marR="8721" marT="872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77272"/>
            <a:ext cx="8201486" cy="3189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19114"/>
              </p:ext>
            </p:extLst>
          </p:nvPr>
        </p:nvGraphicFramePr>
        <p:xfrm>
          <a:off x="386224" y="1868120"/>
          <a:ext cx="8238912" cy="3849019"/>
        </p:xfrm>
        <a:graphic>
          <a:graphicData uri="http://schemas.openxmlformats.org/drawingml/2006/table">
            <a:tbl>
              <a:tblPr/>
              <a:tblGrid>
                <a:gridCol w="825431"/>
                <a:gridCol w="304917"/>
                <a:gridCol w="304917"/>
                <a:gridCol w="2762731"/>
                <a:gridCol w="825431"/>
                <a:gridCol w="825431"/>
                <a:gridCol w="825431"/>
                <a:gridCol w="825431"/>
                <a:gridCol w="739192"/>
              </a:tblGrid>
              <a:tr h="1795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8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82.539.096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90.944.086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25.685.985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1.952.803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2.398.125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71.705.676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80.110.666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16.258.240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70.926.859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79.331.849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16.258.240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031111"/>
            <a:ext cx="8144660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17061"/>
              </p:ext>
            </p:extLst>
          </p:nvPr>
        </p:nvGraphicFramePr>
        <p:xfrm>
          <a:off x="414338" y="1772821"/>
          <a:ext cx="8272461" cy="3981262"/>
        </p:xfrm>
        <a:graphic>
          <a:graphicData uri="http://schemas.openxmlformats.org/drawingml/2006/table">
            <a:tbl>
              <a:tblPr/>
              <a:tblGrid>
                <a:gridCol w="828792"/>
                <a:gridCol w="306159"/>
                <a:gridCol w="306159"/>
                <a:gridCol w="2773981"/>
                <a:gridCol w="828792"/>
                <a:gridCol w="828792"/>
                <a:gridCol w="828792"/>
                <a:gridCol w="828792"/>
                <a:gridCol w="742202"/>
              </a:tblGrid>
              <a:tr h="1629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8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8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64.791.217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18.376.739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5.740.505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5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58.584.599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8.015.041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58.148.812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58.324.220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7.853.557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8.490.604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849060,4%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777" y="6068318"/>
            <a:ext cx="8004966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69392"/>
              </p:ext>
            </p:extLst>
          </p:nvPr>
        </p:nvGraphicFramePr>
        <p:xfrm>
          <a:off x="414337" y="1772810"/>
          <a:ext cx="8210798" cy="4269312"/>
        </p:xfrm>
        <a:graphic>
          <a:graphicData uri="http://schemas.openxmlformats.org/drawingml/2006/table">
            <a:tbl>
              <a:tblPr/>
              <a:tblGrid>
                <a:gridCol w="815602"/>
                <a:gridCol w="301286"/>
                <a:gridCol w="301286"/>
                <a:gridCol w="2799826"/>
                <a:gridCol w="815602"/>
                <a:gridCol w="815602"/>
                <a:gridCol w="815602"/>
                <a:gridCol w="815602"/>
                <a:gridCol w="730390"/>
              </a:tblGrid>
              <a:tr h="180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9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90.142.641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31.257.526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197" y="5658784"/>
            <a:ext cx="8133536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921557"/>
              </p:ext>
            </p:extLst>
          </p:nvPr>
        </p:nvGraphicFramePr>
        <p:xfrm>
          <a:off x="386224" y="1868120"/>
          <a:ext cx="8229598" cy="3628599"/>
        </p:xfrm>
        <a:graphic>
          <a:graphicData uri="http://schemas.openxmlformats.org/drawingml/2006/table">
            <a:tbl>
              <a:tblPr/>
              <a:tblGrid>
                <a:gridCol w="824498"/>
                <a:gridCol w="304572"/>
                <a:gridCol w="304572"/>
                <a:gridCol w="2759608"/>
                <a:gridCol w="824498"/>
                <a:gridCol w="824498"/>
                <a:gridCol w="824498"/>
                <a:gridCol w="824498"/>
                <a:gridCol w="738356"/>
              </a:tblGrid>
              <a:tr h="1692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3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141.459.951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14.470.438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1447043,8%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405" y="6036173"/>
            <a:ext cx="7983576" cy="31224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19880"/>
              </p:ext>
            </p:extLst>
          </p:nvPr>
        </p:nvGraphicFramePr>
        <p:xfrm>
          <a:off x="414338" y="1671592"/>
          <a:ext cx="8201486" cy="3989661"/>
        </p:xfrm>
        <a:graphic>
          <a:graphicData uri="http://schemas.openxmlformats.org/drawingml/2006/table">
            <a:tbl>
              <a:tblPr/>
              <a:tblGrid>
                <a:gridCol w="829120"/>
                <a:gridCol w="306280"/>
                <a:gridCol w="306280"/>
                <a:gridCol w="2700830"/>
                <a:gridCol w="829120"/>
                <a:gridCol w="829120"/>
                <a:gridCol w="829120"/>
                <a:gridCol w="829120"/>
                <a:gridCol w="742496"/>
              </a:tblGrid>
              <a:tr h="1783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60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0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714.588.543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161.723.464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11.388.394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305.529.916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53.790.172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53.790.172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77.410.394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77.410.394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77.410.394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950021"/>
            <a:ext cx="8108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630547"/>
              </p:ext>
            </p:extLst>
          </p:nvPr>
        </p:nvGraphicFramePr>
        <p:xfrm>
          <a:off x="414338" y="1868122"/>
          <a:ext cx="8210798" cy="393714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841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4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20.241.242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13.217.725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13.656.838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3.375.626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8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5.543.479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7.423.749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1.440.606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534" y="5448260"/>
            <a:ext cx="809229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007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305497"/>
              </p:ext>
            </p:extLst>
          </p:nvPr>
        </p:nvGraphicFramePr>
        <p:xfrm>
          <a:off x="414335" y="1955745"/>
          <a:ext cx="8201490" cy="3417475"/>
        </p:xfrm>
        <a:graphic>
          <a:graphicData uri="http://schemas.openxmlformats.org/drawingml/2006/table">
            <a:tbl>
              <a:tblPr/>
              <a:tblGrid>
                <a:gridCol w="821682"/>
                <a:gridCol w="303532"/>
                <a:gridCol w="303532"/>
                <a:gridCol w="2750181"/>
                <a:gridCol w="821682"/>
                <a:gridCol w="821682"/>
                <a:gridCol w="821682"/>
                <a:gridCol w="821682"/>
                <a:gridCol w="735835"/>
              </a:tblGrid>
              <a:tr h="1672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20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1.664.993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4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1195709"/>
              </p:ext>
            </p:extLst>
          </p:nvPr>
        </p:nvGraphicFramePr>
        <p:xfrm>
          <a:off x="414336" y="1607343"/>
          <a:ext cx="8210799" cy="432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364" y="5548294"/>
            <a:ext cx="8127772" cy="30370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7145"/>
              </p:ext>
            </p:extLst>
          </p:nvPr>
        </p:nvGraphicFramePr>
        <p:xfrm>
          <a:off x="436234" y="1924377"/>
          <a:ext cx="8188903" cy="3376830"/>
        </p:xfrm>
        <a:graphic>
          <a:graphicData uri="http://schemas.openxmlformats.org/drawingml/2006/table">
            <a:tbl>
              <a:tblPr/>
              <a:tblGrid>
                <a:gridCol w="820421"/>
                <a:gridCol w="303066"/>
                <a:gridCol w="303066"/>
                <a:gridCol w="2745961"/>
                <a:gridCol w="820421"/>
                <a:gridCol w="820421"/>
                <a:gridCol w="820421"/>
                <a:gridCol w="820421"/>
                <a:gridCol w="734705"/>
              </a:tblGrid>
              <a:tr h="165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5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5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7.225.852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820945"/>
              </p:ext>
            </p:extLst>
          </p:nvPr>
        </p:nvGraphicFramePr>
        <p:xfrm>
          <a:off x="414336" y="1612106"/>
          <a:ext cx="8210799" cy="3977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108603"/>
              </p:ext>
            </p:extLst>
          </p:nvPr>
        </p:nvGraphicFramePr>
        <p:xfrm>
          <a:off x="414337" y="1609724"/>
          <a:ext cx="8210798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631159"/>
              </p:ext>
            </p:extLst>
          </p:nvPr>
        </p:nvGraphicFramePr>
        <p:xfrm>
          <a:off x="414336" y="1614486"/>
          <a:ext cx="8210799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707054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874183"/>
              </p:ext>
            </p:extLst>
          </p:nvPr>
        </p:nvGraphicFramePr>
        <p:xfrm>
          <a:off x="414340" y="1916838"/>
          <a:ext cx="8201483" cy="3251268"/>
        </p:xfrm>
        <a:graphic>
          <a:graphicData uri="http://schemas.openxmlformats.org/drawingml/2006/table">
            <a:tbl>
              <a:tblPr/>
              <a:tblGrid>
                <a:gridCol w="955651"/>
                <a:gridCol w="2553158"/>
                <a:gridCol w="955651"/>
                <a:gridCol w="955651"/>
                <a:gridCol w="955651"/>
                <a:gridCol w="955651"/>
                <a:gridCol w="870070"/>
              </a:tblGrid>
              <a:tr h="18985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4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2.615.948.312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2.744.051.622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128.103.310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700.332.414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217.571.832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219.500.945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55.392.289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21.327.887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4.287.140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7.362.013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7.474.013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85.077.972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1.885.434.192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2.011.443.194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126.009.002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302.079.556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396.411.121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77.410.394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228.319.071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53129" y="580935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666572"/>
              </p:ext>
            </p:extLst>
          </p:nvPr>
        </p:nvGraphicFramePr>
        <p:xfrm>
          <a:off x="457200" y="1738658"/>
          <a:ext cx="8229600" cy="3653681"/>
        </p:xfrm>
        <a:graphic>
          <a:graphicData uri="http://schemas.openxmlformats.org/drawingml/2006/table">
            <a:tbl>
              <a:tblPr/>
              <a:tblGrid>
                <a:gridCol w="298932"/>
                <a:gridCol w="298932"/>
                <a:gridCol w="298932"/>
                <a:gridCol w="2681421"/>
                <a:gridCol w="801138"/>
                <a:gridCol w="801138"/>
                <a:gridCol w="801138"/>
                <a:gridCol w="801138"/>
                <a:gridCol w="729394"/>
                <a:gridCol w="717437"/>
              </a:tblGrid>
              <a:tr h="239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3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del Programa Presupuestario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22.096.777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126.373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732.443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10.420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711410,5%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435.787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161.484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135.338.654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14.046.798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 Rural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304.439.916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53.790.172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1" marR="8971" marT="8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321" y="5715537"/>
            <a:ext cx="818450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16075"/>
              </p:ext>
            </p:extLst>
          </p:nvPr>
        </p:nvGraphicFramePr>
        <p:xfrm>
          <a:off x="440631" y="1888480"/>
          <a:ext cx="8175192" cy="3827056"/>
        </p:xfrm>
        <a:graphic>
          <a:graphicData uri="http://schemas.openxmlformats.org/drawingml/2006/table">
            <a:tbl>
              <a:tblPr/>
              <a:tblGrid>
                <a:gridCol w="885591"/>
                <a:gridCol w="327139"/>
                <a:gridCol w="327139"/>
                <a:gridCol w="2299893"/>
                <a:gridCol w="885591"/>
                <a:gridCol w="885591"/>
                <a:gridCol w="885591"/>
                <a:gridCol w="885591"/>
                <a:gridCol w="793066"/>
              </a:tblGrid>
              <a:tr h="1796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02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58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22.893.070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16.600.492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3.999.710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6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3560" y="5919860"/>
            <a:ext cx="8150146" cy="339602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461425"/>
              </p:ext>
            </p:extLst>
          </p:nvPr>
        </p:nvGraphicFramePr>
        <p:xfrm>
          <a:off x="413560" y="1891935"/>
          <a:ext cx="8211575" cy="3680985"/>
        </p:xfrm>
        <a:graphic>
          <a:graphicData uri="http://schemas.openxmlformats.org/drawingml/2006/table">
            <a:tbl>
              <a:tblPr/>
              <a:tblGrid>
                <a:gridCol w="822692"/>
                <a:gridCol w="303905"/>
                <a:gridCol w="303905"/>
                <a:gridCol w="2753565"/>
                <a:gridCol w="822692"/>
                <a:gridCol w="822692"/>
                <a:gridCol w="822692"/>
                <a:gridCol w="822692"/>
                <a:gridCol w="736740"/>
              </a:tblGrid>
              <a:tr h="1640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4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17.483.205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16.322.962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3.998.818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3970</Words>
  <Application>Microsoft Office PowerPoint</Application>
  <PresentationFormat>Presentación en pantalla (4:3)</PresentationFormat>
  <Paragraphs>2521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Verdana</vt:lpstr>
      <vt:lpstr>Tema de Office</vt:lpstr>
      <vt:lpstr>EJECUCIÓN ACUMULADA DE GASTOS PRESUPUESTARIOS al mes de MARZO DE 2020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2020  PARTIDA 12 MINISTERIO DE OBRAS PÚBLICAS</vt:lpstr>
      <vt:lpstr>EJECUCIÓN ACUMULADA DE GASTOS A MARZO DE 2020  PARTIDA 12 RESUMEN POR CAPÍTULOS</vt:lpstr>
      <vt:lpstr>EJECUCIÓN ACUMULADA DE GASTOS A MARZO DE 2020  PARTIDA 12. CAPÍTULO 01. PROGRAMA 01: SECRETARÍA Y ADMINISTRACIÓN GENERAL</vt:lpstr>
      <vt:lpstr>EJECUCIÓN ACUMULADA DE GASTOS A MARZO DE 2020  PARTIDA 12. CAPÍTULO 02. PROGRAMA 01: ADMINISTRACIÓN Y EJECUCIÓN DE OBRAS PÚBLICAS</vt:lpstr>
      <vt:lpstr>EJECUCIÓN ACUMULADA DE GASTOS A MARZO DE 2020  PARTIDA 12. CAPÍTULO 02. PROGRAMA 02: DIRECCIÓN DE ARQUITECTURA</vt:lpstr>
      <vt:lpstr>EJECUCIÓN ACUMULADA DE GASTOS A MARZO DE 2020  PARTIDA 12. CAPÍTULO 02. PROGRAMA 03: DIRECCIÓN DE OBRAS HIDRÁULICAS</vt:lpstr>
      <vt:lpstr>EJECUCIÓN ACUMULADA DE GASTOS A MARZO DE 2020  PARTIDA 12. CAPÍTULO 02. PROGRAMA 04: DIRECCIÓN DE VIALIDAD</vt:lpstr>
      <vt:lpstr>EJECUCIÓN ACUMULADA DE GASTOS A MARZO DE 2020  PARTIDA 12. CAPÍTULO 02. PROGRAMA 06: DIRECCIÓN DE OBRAS PORTUARIAS</vt:lpstr>
      <vt:lpstr>EJECUCIÓN ACUMULADA DE GASTOS A MARZO DE 2020  PARTIDA 12. CAPÍTULO 02. PROGRAMA 07: DIRECCIÓN DE AEROPUERTOS</vt:lpstr>
      <vt:lpstr>EJECUCIÓN ACUMULADA DE GASTOS A MARZO DE 2020  PARTIDA 12. CAPÍTULO 02. PROGRAMA 11: DIRECCIÓN DE PLANEAMIENTO</vt:lpstr>
      <vt:lpstr>EJECUCIÓN ACUMULADA DE GASTOS A MARZO DE 2020  PARTIDA 12. CAPÍTULO 02. PROGRAMA 12: AGUA POTABLE RURAL</vt:lpstr>
      <vt:lpstr>EJECUCIÓN ACUMULADA DE GASTOS A MARZO DE 2020  PARTIDA 12. CAPÍTULO 03. PROGRAMA 01: DIRECCIÓN GENERAL DE CONCESIONES DE OBRAS PÚBLICAS</vt:lpstr>
      <vt:lpstr>EJECUCIÓN ACUMULADA DE GASTOS A MARZO DE 2020  PARTIDA 12. CAPÍTULO 04. PROGRAMA 01: DIRECCIÓN GENERAL DE AGUAS</vt:lpstr>
      <vt:lpstr>EJECUCIÓN ACUMULADA DE GASTOS A MARZO DE 2020  PARTIDA 12. CAPÍTULO 05. PROGRAMA 01: INSTITUTO NACIONAL DE HIDRÁULICA</vt:lpstr>
      <vt:lpstr>EJECUCIÓN ACUMULADA DE GASTOS A MARZO DE 2020  PARTIDA 12. CAPÍTULO 07. PROGRAMA 01: SUPERINTENDENCIA DE SERVICIOS SANITARIOS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10</cp:revision>
  <dcterms:created xsi:type="dcterms:W3CDTF">2020-01-02T19:48:16Z</dcterms:created>
  <dcterms:modified xsi:type="dcterms:W3CDTF">2020-07-22T22:17:21Z</dcterms:modified>
</cp:coreProperties>
</file>