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Subtítulo de gasto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9F1-47CA-A81F-455D873B61B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9F1-47CA-A81F-455D873B61B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9F1-47CA-A81F-455D873B61B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9F1-47CA-A81F-455D873B61B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9F1-47CA-A81F-455D873B61B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9F1-47CA-A81F-455D873B61B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29F1-47CA-A81F-455D873B61BA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'[10.xlsx]Partida 10'!$C$51:$C$57</c:f>
              <c:strCache>
                <c:ptCount val="7"/>
                <c:pt idx="0">
                  <c:v>BIENES Y SERVICIOS DE CONSUMO</c:v>
                </c:pt>
                <c:pt idx="1">
                  <c:v>PRESTACIONES DE SEGURIDAD SOCIAL</c:v>
                </c:pt>
                <c:pt idx="2">
                  <c:v>TRANSFERENCIAS CORRIENTES</c:v>
                </c:pt>
                <c:pt idx="3">
                  <c:v>INTEGROS AL FISCO</c:v>
                </c:pt>
                <c:pt idx="4">
                  <c:v>ADQUISICIÓN DE ACTIVOS NO FINANCIEROS</c:v>
                </c:pt>
                <c:pt idx="5">
                  <c:v>INICIATIVAS DE INVERSIÓN</c:v>
                </c:pt>
                <c:pt idx="6">
                  <c:v>PRÉSTAMOS</c:v>
                </c:pt>
              </c:strCache>
            </c:strRef>
          </c:cat>
          <c:val>
            <c:numRef>
              <c:f>'[10.xlsx]Partida 10'!$D$51:$D$57</c:f>
              <c:numCache>
                <c:formatCode>0.00%</c:formatCode>
                <c:ptCount val="7"/>
                <c:pt idx="0">
                  <c:v>0.4390499198522736</c:v>
                </c:pt>
                <c:pt idx="1">
                  <c:v>0.23026188971678055</c:v>
                </c:pt>
                <c:pt idx="2">
                  <c:v>4.2451098698525059E-4</c:v>
                </c:pt>
                <c:pt idx="3">
                  <c:v>0.27019392449448237</c:v>
                </c:pt>
                <c:pt idx="4">
                  <c:v>6.6180262894571865E-3</c:v>
                </c:pt>
                <c:pt idx="5">
                  <c:v>4.3880481031357832E-2</c:v>
                </c:pt>
                <c:pt idx="6">
                  <c:v>4.4927237847604609E-4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29F1-47CA-A81F-455D873B61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61272088916359"/>
          <c:y val="0.12558164490356852"/>
          <c:w val="0.30794201870902876"/>
          <c:h val="0.8162806918731954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Capítulo (millones de $)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'[10.xlsx]Info. de tendencia'!$AD$21:$AD$27</c:f>
              <c:strCache>
                <c:ptCount val="7"/>
                <c:pt idx="0">
                  <c:v>S. y ADM. GRAL.</c:v>
                </c:pt>
                <c:pt idx="1">
                  <c:v>REGISTRO CIVIL</c:v>
                </c:pt>
                <c:pt idx="2">
                  <c:v>SML</c:v>
                </c:pt>
                <c:pt idx="3">
                  <c:v>GENDARMERÍA</c:v>
                </c:pt>
                <c:pt idx="4">
                  <c:v>S. DD.HH</c:v>
                </c:pt>
                <c:pt idx="5">
                  <c:v>SENAME</c:v>
                </c:pt>
                <c:pt idx="6">
                  <c:v>DEFENSORÍA</c:v>
                </c:pt>
              </c:strCache>
            </c:strRef>
          </c:cat>
          <c:val>
            <c:numRef>
              <c:f>'[10.xlsx]Info. de tendencia'!$AF$21:$AF$27</c:f>
              <c:numCache>
                <c:formatCode>#,##0_ ;[Red]\-#,##0\ </c:formatCode>
                <c:ptCount val="7"/>
                <c:pt idx="0">
                  <c:v>211706531000</c:v>
                </c:pt>
                <c:pt idx="1">
                  <c:v>155860810000</c:v>
                </c:pt>
                <c:pt idx="2">
                  <c:v>45831327000</c:v>
                </c:pt>
                <c:pt idx="3">
                  <c:v>479115836000</c:v>
                </c:pt>
                <c:pt idx="4">
                  <c:v>3913958000</c:v>
                </c:pt>
                <c:pt idx="5">
                  <c:v>394913361000</c:v>
                </c:pt>
                <c:pt idx="6">
                  <c:v>62192366000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18-4759-A10D-9CCD6590E4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6050120"/>
        <c:axId val="296050904"/>
      </c:barChart>
      <c:catAx>
        <c:axId val="296050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96050904"/>
        <c:crosses val="autoZero"/>
        <c:auto val="1"/>
        <c:lblAlgn val="ctr"/>
        <c:lblOffset val="100"/>
        <c:noMultiLvlLbl val="0"/>
      </c:catAx>
      <c:valAx>
        <c:axId val="2960509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296050120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/>
              <a:t>% Ejecución Mensual 2018-2019-2020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'[10.xlsx]Partida 10'!$C$26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10'!$D$26:$O$26</c:f>
              <c:numCache>
                <c:formatCode>0.0%</c:formatCode>
                <c:ptCount val="12"/>
                <c:pt idx="0">
                  <c:v>6.879000291100143E-2</c:v>
                </c:pt>
                <c:pt idx="1">
                  <c:v>6.7554750826552781E-2</c:v>
                </c:pt>
                <c:pt idx="2">
                  <c:v>0.11803242847419598</c:v>
                </c:pt>
                <c:pt idx="3">
                  <c:v>6.3915582161030479E-2</c:v>
                </c:pt>
                <c:pt idx="4">
                  <c:v>7.4828306597753538E-2</c:v>
                </c:pt>
                <c:pt idx="5">
                  <c:v>9.3256370796708551E-2</c:v>
                </c:pt>
                <c:pt idx="6">
                  <c:v>6.8680794361125758E-2</c:v>
                </c:pt>
                <c:pt idx="7">
                  <c:v>7.1146888356047933E-2</c:v>
                </c:pt>
                <c:pt idx="8">
                  <c:v>0.11811496766345585</c:v>
                </c:pt>
                <c:pt idx="9">
                  <c:v>6.979395470090155E-2</c:v>
                </c:pt>
                <c:pt idx="10">
                  <c:v>7.9456533259370146E-2</c:v>
                </c:pt>
                <c:pt idx="11">
                  <c:v>0.1206491605161155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24B-42DF-8F6E-29D2B0D9FCAC}"/>
            </c:ext>
          </c:extLst>
        </c:ser>
        <c:ser>
          <c:idx val="1"/>
          <c:order val="1"/>
          <c:tx>
            <c:strRef>
              <c:f>'[10.xlsx]Partida 10'!$C$27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10'!$D$27:$O$27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6.4049646121534118E-2</c:v>
                </c:pt>
                <c:pt idx="2">
                  <c:v>0.11449849742521252</c:v>
                </c:pt>
                <c:pt idx="3">
                  <c:v>6.9782933244077167E-2</c:v>
                </c:pt>
                <c:pt idx="4">
                  <c:v>7.0631452869408654E-2</c:v>
                </c:pt>
                <c:pt idx="5">
                  <c:v>9.3488570816093464E-2</c:v>
                </c:pt>
                <c:pt idx="6">
                  <c:v>6.8944801745673884E-2</c:v>
                </c:pt>
                <c:pt idx="7">
                  <c:v>6.7194578917193423E-2</c:v>
                </c:pt>
                <c:pt idx="8">
                  <c:v>0.11524311618630605</c:v>
                </c:pt>
                <c:pt idx="9">
                  <c:v>6.8549797401014079E-2</c:v>
                </c:pt>
                <c:pt idx="10">
                  <c:v>8.5148464142171934E-2</c:v>
                </c:pt>
                <c:pt idx="11">
                  <c:v>0.11945948173145782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24B-42DF-8F6E-29D2B0D9FCAC}"/>
            </c:ext>
          </c:extLst>
        </c:ser>
        <c:ser>
          <c:idx val="2"/>
          <c:order val="2"/>
          <c:tx>
            <c:strRef>
              <c:f>'[10.xlsx]Partida 10'!$C$28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10'!$D$28:$F$28</c:f>
              <c:numCache>
                <c:formatCode>0.0%</c:formatCode>
                <c:ptCount val="3"/>
                <c:pt idx="0">
                  <c:v>5.7750349982879763E-2</c:v>
                </c:pt>
                <c:pt idx="1">
                  <c:v>6.3379046110501547E-2</c:v>
                </c:pt>
                <c:pt idx="2">
                  <c:v>0.13403238238705273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24B-42DF-8F6E-29D2B0D9FC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9053160"/>
        <c:axId val="459053944"/>
      </c:barChart>
      <c:catAx>
        <c:axId val="459053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9053944"/>
        <c:crosses val="autoZero"/>
        <c:auto val="1"/>
        <c:lblAlgn val="ctr"/>
        <c:lblOffset val="100"/>
        <c:noMultiLvlLbl val="0"/>
      </c:catAx>
      <c:valAx>
        <c:axId val="459053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9053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Acumulada 2018-2019-2020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'[10.xlsx]Partida 10'!$C$20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10'!$D$20:$O$20</c:f>
              <c:numCache>
                <c:formatCode>0.0%</c:formatCode>
                <c:ptCount val="12"/>
                <c:pt idx="0">
                  <c:v>6.879000291100143E-2</c:v>
                </c:pt>
                <c:pt idx="1">
                  <c:v>0.13634173278686379</c:v>
                </c:pt>
                <c:pt idx="2">
                  <c:v>0.25313721292274793</c:v>
                </c:pt>
                <c:pt idx="3">
                  <c:v>0.31676334664169131</c:v>
                </c:pt>
                <c:pt idx="4">
                  <c:v>0.39159165323944484</c:v>
                </c:pt>
                <c:pt idx="5">
                  <c:v>0.4848480240361534</c:v>
                </c:pt>
                <c:pt idx="6">
                  <c:v>0.55923003771239244</c:v>
                </c:pt>
                <c:pt idx="7">
                  <c:v>0.63011486893497526</c:v>
                </c:pt>
                <c:pt idx="8">
                  <c:v>0.74694961098139534</c:v>
                </c:pt>
                <c:pt idx="9">
                  <c:v>0.81395429956047471</c:v>
                </c:pt>
                <c:pt idx="10">
                  <c:v>0.87476858312028172</c:v>
                </c:pt>
                <c:pt idx="11">
                  <c:v>0.98133083906939156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AE1-4E9B-ABDA-66E40D90219E}"/>
            </c:ext>
          </c:extLst>
        </c:ser>
        <c:ser>
          <c:idx val="1"/>
          <c:order val="1"/>
          <c:tx>
            <c:strRef>
              <c:f>'[10.xlsx]Partida 10'!$C$21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10'!$D$21:$O$21</c:f>
              <c:numCache>
                <c:formatCode>0.0%</c:formatCode>
                <c:ptCount val="12"/>
                <c:pt idx="0">
                  <c:v>7.0386993711455556E-2</c:v>
                </c:pt>
                <c:pt idx="1">
                  <c:v>0.13443663983298967</c:v>
                </c:pt>
                <c:pt idx="2">
                  <c:v>0.24879982488248814</c:v>
                </c:pt>
                <c:pt idx="3">
                  <c:v>0.31683159191192278</c:v>
                </c:pt>
                <c:pt idx="4">
                  <c:v>0.38643284099468239</c:v>
                </c:pt>
                <c:pt idx="5">
                  <c:v>0.47983652019241463</c:v>
                </c:pt>
                <c:pt idx="6">
                  <c:v>0.53362631110410697</c:v>
                </c:pt>
                <c:pt idx="7">
                  <c:v>0.60080955233250899</c:v>
                </c:pt>
                <c:pt idx="8">
                  <c:v>0.71428514828830136</c:v>
                </c:pt>
                <c:pt idx="9">
                  <c:v>0.78283494568931544</c:v>
                </c:pt>
                <c:pt idx="10">
                  <c:v>0.86798340983148736</c:v>
                </c:pt>
                <c:pt idx="11">
                  <c:v>0.96821761017789432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AE1-4E9B-ABDA-66E40D90219E}"/>
            </c:ext>
          </c:extLst>
        </c:ser>
        <c:ser>
          <c:idx val="2"/>
          <c:order val="2"/>
          <c:tx>
            <c:strRef>
              <c:f>'[10.xlsx]Partida 10'!$C$22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4775991868792591E-2"/>
                  <c:y val="-3.71089350452851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9551983737585181E-2"/>
                  <c:y val="-3.3735395495713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645498475398608E-2"/>
                  <c:y val="-3.0361855946142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'[10.xlsx]Partida 10'!$D$19:$O$19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'[10.xlsx]Partida 10'!$D$22:$F$22</c:f>
              <c:numCache>
                <c:formatCode>0.0%</c:formatCode>
                <c:ptCount val="3"/>
                <c:pt idx="0">
                  <c:v>5.7750349982879763E-2</c:v>
                </c:pt>
                <c:pt idx="1">
                  <c:v>0.1211241601845587</c:v>
                </c:pt>
                <c:pt idx="2">
                  <c:v>0.25515654257161141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AE1-4E9B-ABDA-66E40D9021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0812224"/>
        <c:axId val="500810264"/>
      </c:lineChart>
      <c:catAx>
        <c:axId val="500812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0810264"/>
        <c:crosses val="autoZero"/>
        <c:auto val="1"/>
        <c:lblAlgn val="ctr"/>
        <c:lblOffset val="100"/>
        <c:noMultiLvlLbl val="0"/>
      </c:catAx>
      <c:valAx>
        <c:axId val="500810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0812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627413-4C6F-40A4-B391-B56439117C02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C9EC6-65DC-477D-A07B-E309195564F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7323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593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6080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3839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16-09-2020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95628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117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423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181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1303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1728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518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5197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680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1C251-5BA2-4340-BAA8-623965C03C6B}" type="datetimeFigureOut">
              <a:rPr lang="es-CL" smtClean="0"/>
              <a:t>16-09-2020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270F6-30C6-477C-A851-DA3C1D2EA5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5603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MARZO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JUSTICIA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abril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0" name="Picture 1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528486"/>
            <a:ext cx="4891663" cy="956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5083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5300" y="573325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1012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02. PROGRAMA 01: SERVICIO REGISTRO CIVIL E IDENTIFICACIÓN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618014"/>
              </p:ext>
            </p:extLst>
          </p:nvPr>
        </p:nvGraphicFramePr>
        <p:xfrm>
          <a:off x="484146" y="1746395"/>
          <a:ext cx="8178802" cy="3842844"/>
        </p:xfrm>
        <a:graphic>
          <a:graphicData uri="http://schemas.openxmlformats.org/drawingml/2006/table">
            <a:tbl>
              <a:tblPr/>
              <a:tblGrid>
                <a:gridCol w="799387"/>
                <a:gridCol w="295296"/>
                <a:gridCol w="295296"/>
                <a:gridCol w="2135675"/>
                <a:gridCol w="799387"/>
                <a:gridCol w="799387"/>
                <a:gridCol w="799387"/>
                <a:gridCol w="799387"/>
                <a:gridCol w="727800"/>
                <a:gridCol w="727800"/>
              </a:tblGrid>
              <a:tr h="16617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891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6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155.860.810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155.860.810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46.875.575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54.946.470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54.946.470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15.482.204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89.429.295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89.429.295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19.481.939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2.735.067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8.951.258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2.735.067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1.222.541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1.222.541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255.682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255.682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802.535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802.535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802.535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9.104.075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61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9.104.075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9677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5444447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29458"/>
            <a:ext cx="8229600" cy="35452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03. PROGRAMA 01:  SERVICIO MÉDICO LEGAL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423934"/>
              </p:ext>
            </p:extLst>
          </p:nvPr>
        </p:nvGraphicFramePr>
        <p:xfrm>
          <a:off x="446334" y="1717327"/>
          <a:ext cx="8178802" cy="3727125"/>
        </p:xfrm>
        <a:graphic>
          <a:graphicData uri="http://schemas.openxmlformats.org/drawingml/2006/table">
            <a:tbl>
              <a:tblPr/>
              <a:tblGrid>
                <a:gridCol w="799387"/>
                <a:gridCol w="295296"/>
                <a:gridCol w="295296"/>
                <a:gridCol w="2135675"/>
                <a:gridCol w="799387"/>
                <a:gridCol w="799387"/>
                <a:gridCol w="799387"/>
                <a:gridCol w="799387"/>
                <a:gridCol w="727800"/>
                <a:gridCol w="727800"/>
              </a:tblGrid>
              <a:tr h="17643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03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74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45.831.327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45.831.327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11.743.348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31.859.242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31.859.242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8.054.213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12.708.049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12.708.049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Pericias Médico-Legales D.L. N° 3.504/80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62534,2%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62534,2%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1.137.491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123.428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123.428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1.074.169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1.074.169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1.029.761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2606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0353" y="566035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95949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01:  GENDARMERÍA DE CHILE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239998"/>
              </p:ext>
            </p:extLst>
          </p:nvPr>
        </p:nvGraphicFramePr>
        <p:xfrm>
          <a:off x="414336" y="1748088"/>
          <a:ext cx="8258485" cy="3841151"/>
        </p:xfrm>
        <a:graphic>
          <a:graphicData uri="http://schemas.openxmlformats.org/drawingml/2006/table">
            <a:tbl>
              <a:tblPr/>
              <a:tblGrid>
                <a:gridCol w="807175"/>
                <a:gridCol w="298173"/>
                <a:gridCol w="298173"/>
                <a:gridCol w="2156482"/>
                <a:gridCol w="807175"/>
                <a:gridCol w="807175"/>
                <a:gridCol w="807175"/>
                <a:gridCol w="807175"/>
                <a:gridCol w="734891"/>
                <a:gridCol w="734891"/>
              </a:tblGrid>
              <a:tr h="1634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0057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36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435.946.963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435.946.963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109.061.612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338.294.409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338.294.409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92.453.137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87.351.040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87.351.040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16.025.218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6.854.156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6.854.156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2.705.476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2.705.476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1.491.380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1.491.380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2.431.722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2.431.722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2.873.066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2.873.066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2.873.066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2.873.066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4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9403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309320"/>
            <a:ext cx="8406135" cy="33951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26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02:  PROGRAMA DE REHABILITACIÓN Y REINSERCIÓN SOCIAL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24908"/>
              </p:ext>
            </p:extLst>
          </p:nvPr>
        </p:nvGraphicFramePr>
        <p:xfrm>
          <a:off x="405027" y="1831724"/>
          <a:ext cx="8210795" cy="3973541"/>
        </p:xfrm>
        <a:graphic>
          <a:graphicData uri="http://schemas.openxmlformats.org/drawingml/2006/table">
            <a:tbl>
              <a:tblPr/>
              <a:tblGrid>
                <a:gridCol w="752820"/>
                <a:gridCol w="278094"/>
                <a:gridCol w="278094"/>
                <a:gridCol w="2519701"/>
                <a:gridCol w="752820"/>
                <a:gridCol w="752820"/>
                <a:gridCol w="752820"/>
                <a:gridCol w="752820"/>
                <a:gridCol w="685403"/>
                <a:gridCol w="685403"/>
              </a:tblGrid>
              <a:tr h="16854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618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90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43.168.873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43.168.873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8.799.350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24.705.335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24.705.335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6.382.801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10.642.855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10.642.855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2.416.116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7.820.683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7.820.683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7.820.683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7.820.683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Reinserción Social para Personas Privadas de Libertad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610.113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610.113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Semiabiertos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2.439.266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2.439.266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 para Penados en el Sistema Abierto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199.811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199.811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Apoyo Postpenitenciario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426.095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426.095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Convenio con Ministerio del Interior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937.187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937.187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Laboral en Convenio con Ministerio del Interior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435.976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435.976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Reinserción Social en Secciones Juveniles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448.440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448.440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de Educación y Trabajo Cerrados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1.569.969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1.569.969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Creciendo Juntos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753.826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753.826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5163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4221088"/>
            <a:ext cx="8406135" cy="3651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06. PROGRAMA 01:  SUBSECRETARÍA DE DERECHOS HUMANOS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020251"/>
              </p:ext>
            </p:extLst>
          </p:nvPr>
        </p:nvGraphicFramePr>
        <p:xfrm>
          <a:off x="430336" y="1666038"/>
          <a:ext cx="8178802" cy="2457450"/>
        </p:xfrm>
        <a:graphic>
          <a:graphicData uri="http://schemas.openxmlformats.org/drawingml/2006/table">
            <a:tbl>
              <a:tblPr/>
              <a:tblGrid>
                <a:gridCol w="799387"/>
                <a:gridCol w="295296"/>
                <a:gridCol w="295296"/>
                <a:gridCol w="2135675"/>
                <a:gridCol w="799387"/>
                <a:gridCol w="799387"/>
                <a:gridCol w="799387"/>
                <a:gridCol w="799387"/>
                <a:gridCol w="727800"/>
                <a:gridCol w="727800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3.913.958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867.498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1.742.177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2.173.502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506.324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1.663.918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1.232.593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-431.325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-431.325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Derechos Humanos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1.164.343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-431.325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5294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7057" y="5301208"/>
            <a:ext cx="8406135" cy="288032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94936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01:  SERVICIO NACIONAL DE MENORES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369804"/>
              </p:ext>
            </p:extLst>
          </p:nvPr>
        </p:nvGraphicFramePr>
        <p:xfrm>
          <a:off x="492531" y="1735685"/>
          <a:ext cx="8178802" cy="3421506"/>
        </p:xfrm>
        <a:graphic>
          <a:graphicData uri="http://schemas.openxmlformats.org/drawingml/2006/table">
            <a:tbl>
              <a:tblPr/>
              <a:tblGrid>
                <a:gridCol w="799387"/>
                <a:gridCol w="295296"/>
                <a:gridCol w="295296"/>
                <a:gridCol w="2135675"/>
                <a:gridCol w="799387"/>
                <a:gridCol w="799387"/>
                <a:gridCol w="799387"/>
                <a:gridCol w="799387"/>
                <a:gridCol w="727800"/>
                <a:gridCol w="727800"/>
              </a:tblGrid>
              <a:tr h="16196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60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20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272.232.359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272.232.359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58.878.807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10.013.662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10.013.662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2.434.863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2.732.751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2.732.751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259.302.205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259.302.205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55.357.970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259.302.205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259.302.205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55.357.970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3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Protección a Menores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233.919.905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233.919.905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51.218.990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39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Proyectos Área Justicia Juvenil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25.382.300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25.382.300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4.138.980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9975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3" y="5753918"/>
            <a:ext cx="8406135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68916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26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02:  PROGRAMA DE ADMINISTRACIÓN DIRECTA Y PROYECTOS NACIONALES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391883"/>
              </p:ext>
            </p:extLst>
          </p:nvPr>
        </p:nvGraphicFramePr>
        <p:xfrm>
          <a:off x="457203" y="2000486"/>
          <a:ext cx="8229597" cy="3753439"/>
        </p:xfrm>
        <a:graphic>
          <a:graphicData uri="http://schemas.openxmlformats.org/drawingml/2006/table">
            <a:tbl>
              <a:tblPr/>
              <a:tblGrid>
                <a:gridCol w="772786"/>
                <a:gridCol w="285470"/>
                <a:gridCol w="285470"/>
                <a:gridCol w="2387565"/>
                <a:gridCol w="772786"/>
                <a:gridCol w="772786"/>
                <a:gridCol w="772786"/>
                <a:gridCol w="772786"/>
                <a:gridCol w="703581"/>
                <a:gridCol w="703581"/>
              </a:tblGrid>
              <a:tr h="15558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85" marR="9185" marT="91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64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5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122.681.002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122.681.002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31.227.627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90.104.266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90.104.266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23.762.271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28.676.459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28.676.459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3.776.269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3.489.000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2.501.779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2.501.779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436.871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436.871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1.193.521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1.193.521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13.531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795.150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795.150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29.137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29.137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47.100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47.100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184.299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1.398.498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184.299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85" marR="9185" marT="91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5704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6571" y="632974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66571" y="125863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851169"/>
              </p:ext>
            </p:extLst>
          </p:nvPr>
        </p:nvGraphicFramePr>
        <p:xfrm>
          <a:off x="384951" y="1596564"/>
          <a:ext cx="8178802" cy="4706566"/>
        </p:xfrm>
        <a:graphic>
          <a:graphicData uri="http://schemas.openxmlformats.org/drawingml/2006/table">
            <a:tbl>
              <a:tblPr/>
              <a:tblGrid>
                <a:gridCol w="799387"/>
                <a:gridCol w="295296"/>
                <a:gridCol w="295296"/>
                <a:gridCol w="2135675"/>
                <a:gridCol w="799387"/>
                <a:gridCol w="799387"/>
                <a:gridCol w="799387"/>
                <a:gridCol w="799387"/>
                <a:gridCol w="727800"/>
                <a:gridCol w="727800"/>
              </a:tblGrid>
              <a:tr h="1618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55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1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62.192.366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62.192.366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15.298.978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30.859.080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30.859.080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7.906.534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5.491.007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5.491.007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1.310.877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25.420.504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25.420.504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5.876.785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24.718.067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24.718.067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5.876.785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3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Artículo 20, letra h) Ley N° 19.718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1.648.164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3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Defensa Penal Pública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22.625.479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22.625.479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5.587.317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36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179.034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7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823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87C6ACB6-80B5-4441-BEAC-BE91EEF59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512147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Ley de Presupuestos </a:t>
            </a:r>
            <a:r>
              <a:rPr lang="es-CL" sz="1050" dirty="0" smtClean="0"/>
              <a:t>2020</a:t>
            </a:r>
            <a:endParaRPr lang="es-CL" sz="1050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00000000-0008-0000-0000-00004406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6254193"/>
              </p:ext>
            </p:extLst>
          </p:nvPr>
        </p:nvGraphicFramePr>
        <p:xfrm>
          <a:off x="539552" y="1790700"/>
          <a:ext cx="7992888" cy="3654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739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87C6ACB6-80B5-4441-BEAC-BE91EEF59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512147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Ley de Presupuestos </a:t>
            </a:r>
            <a:r>
              <a:rPr lang="es-CL" sz="1050" dirty="0" smtClean="0"/>
              <a:t>2020</a:t>
            </a:r>
            <a:endParaRPr lang="es-CL" sz="1050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00000000-0008-0000-0B00-0000C108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212963"/>
              </p:ext>
            </p:extLst>
          </p:nvPr>
        </p:nvGraphicFramePr>
        <p:xfrm>
          <a:off x="414338" y="2057400"/>
          <a:ext cx="8118102" cy="3387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1257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656163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204427A1-2A71-4F05-B125-36B244FFF0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2646827"/>
              </p:ext>
            </p:extLst>
          </p:nvPr>
        </p:nvGraphicFramePr>
        <p:xfrm>
          <a:off x="414336" y="1700809"/>
          <a:ext cx="8201488" cy="3667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342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656163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3B0C7A96-AF53-4A50-B402-90EB3BF40B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2744226"/>
              </p:ext>
            </p:extLst>
          </p:nvPr>
        </p:nvGraphicFramePr>
        <p:xfrm>
          <a:off x="414336" y="1603539"/>
          <a:ext cx="8201488" cy="3764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6729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08518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556902"/>
              </p:ext>
            </p:extLst>
          </p:nvPr>
        </p:nvGraphicFramePr>
        <p:xfrm>
          <a:off x="414338" y="1969632"/>
          <a:ext cx="8201487" cy="2971535"/>
        </p:xfrm>
        <a:graphic>
          <a:graphicData uri="http://schemas.openxmlformats.org/drawingml/2006/table">
            <a:tbl>
              <a:tblPr/>
              <a:tblGrid>
                <a:gridCol w="863993"/>
                <a:gridCol w="2308280"/>
                <a:gridCol w="863993"/>
                <a:gridCol w="863993"/>
                <a:gridCol w="863993"/>
                <a:gridCol w="863993"/>
                <a:gridCol w="786621"/>
                <a:gridCol w="786621"/>
              </a:tblGrid>
              <a:tr h="16859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633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1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1.352.831.888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1.352.954.553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345.215.206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593.960.732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594.392.057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159.887.405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311.505.627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311.505.627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78.230.129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365.526.957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365.095.632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-431.325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77.510.523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8.953.077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8.953.077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10.034.328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12.340.499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12.340.499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59.362.914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59.362.914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8.178.331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10.655.034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10684,5%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7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8190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8" y="4725144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17476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RESUMEN POR CAPÍTULOS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897025"/>
              </p:ext>
            </p:extLst>
          </p:nvPr>
        </p:nvGraphicFramePr>
        <p:xfrm>
          <a:off x="414340" y="1828494"/>
          <a:ext cx="8201483" cy="2752639"/>
        </p:xfrm>
        <a:graphic>
          <a:graphicData uri="http://schemas.openxmlformats.org/drawingml/2006/table">
            <a:tbl>
              <a:tblPr/>
              <a:tblGrid>
                <a:gridCol w="332044"/>
                <a:gridCol w="332044"/>
                <a:gridCol w="2978435"/>
                <a:gridCol w="906480"/>
                <a:gridCol w="730496"/>
                <a:gridCol w="730496"/>
                <a:gridCol w="730496"/>
                <a:gridCol w="730496"/>
                <a:gridCol w="730496"/>
              </a:tblGrid>
              <a:tr h="5161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211.706.531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212.314.321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62.462.411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Secretaría y Administración General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140.725.714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141.333.504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29.391.501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70.980.817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33.070.910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REGISTRO CIVIL E IDENTIFICACIÓN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155.860.810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155.860.810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46.875.575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MÉDICO LEGAL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45.831.327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45.831.327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11.743.348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479.115.836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479.115.836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117.860.962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Gendarmería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435.946.963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435.946.963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109.061.612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Rehabilitación y Reinserción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43.168.873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8.799.350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DERECHOS HUMANOS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3.913.958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4.036.623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867.498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394.913.361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394.913.361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90.106.434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 Nacional de Menores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272.232.359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272.232.359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58.878.807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Administración Directa y Proyectos 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122.681.002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122.681.002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31.227.627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PENAL 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62.192.366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62.192.366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15.298.978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6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3906" y="1268760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 SECRETARÍA Y ADMINISTRACIÓN GENERAL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450081"/>
              </p:ext>
            </p:extLst>
          </p:nvPr>
        </p:nvGraphicFramePr>
        <p:xfrm>
          <a:off x="467544" y="1522517"/>
          <a:ext cx="8135963" cy="4833832"/>
        </p:xfrm>
        <a:graphic>
          <a:graphicData uri="http://schemas.openxmlformats.org/drawingml/2006/table">
            <a:tbl>
              <a:tblPr/>
              <a:tblGrid>
                <a:gridCol w="746981"/>
                <a:gridCol w="275938"/>
                <a:gridCol w="275938"/>
                <a:gridCol w="2500157"/>
                <a:gridCol w="746981"/>
                <a:gridCol w="746981"/>
                <a:gridCol w="746981"/>
                <a:gridCol w="746981"/>
                <a:gridCol w="680087"/>
                <a:gridCol w="668938"/>
              </a:tblGrid>
              <a:tr h="13334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03" marR="7803" marT="780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0837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41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140.725.714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141.333.504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29.391.501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11.436.091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11.436.091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2.867.529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2.987.030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2.987.030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279.879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71.477.668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71.477.668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16.099.708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10.232.180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10.232.180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1.779.123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Licitaciones Sistema Nacional de Mediación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10.105.074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10.105.074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1.779.123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Auditorías Externas Sistema Nacional de Mediación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127.106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127.106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60.313.090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60.313.090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14.320.585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 de Acompañamiento Reforma Penal Adolescente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352.198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352.198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33.424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48.362.504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48.362.504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12.203.016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de Representación Jurídica Adulto Mayor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1.231.200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1.231.200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241.015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6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Corporaciones de Asistencia Judicial - Programa Mi Abogado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10.367.188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10.367.188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1.843.130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932.398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932.398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932.398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932.398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1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1.699.764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1.699.764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171.061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171.061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30.054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19.802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19.802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19.802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23.250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6.493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40.799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40.799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3.759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54.046.074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54.046.074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7.993.092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54.046.074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54.046.074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7.993.092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1.215.580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1.215.580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607.790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421.475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3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7803" marR="7803" marT="780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421.475 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03" marR="7803" marT="780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2445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823" y="494116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823" y="160550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95535" y="69269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02:  PROGRAMA DE CONCESIONES DEL MINISTERIO DE JUSTICIA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635721"/>
              </p:ext>
            </p:extLst>
          </p:nvPr>
        </p:nvGraphicFramePr>
        <p:xfrm>
          <a:off x="395533" y="2088986"/>
          <a:ext cx="8303741" cy="1412022"/>
        </p:xfrm>
        <a:graphic>
          <a:graphicData uri="http://schemas.openxmlformats.org/drawingml/2006/table">
            <a:tbl>
              <a:tblPr/>
              <a:tblGrid>
                <a:gridCol w="761342"/>
                <a:gridCol w="281242"/>
                <a:gridCol w="281242"/>
                <a:gridCol w="2548223"/>
                <a:gridCol w="761342"/>
                <a:gridCol w="761342"/>
                <a:gridCol w="761342"/>
                <a:gridCol w="761342"/>
                <a:gridCol w="693162"/>
                <a:gridCol w="693162"/>
              </a:tblGrid>
              <a:tr h="2305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0601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49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33.070.910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70.980.817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33.070.910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0133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3440</Words>
  <Application>Microsoft Office PowerPoint</Application>
  <PresentationFormat>Presentación en pantalla (4:3)</PresentationFormat>
  <Paragraphs>2068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Verdana</vt:lpstr>
      <vt:lpstr>Tema de Office</vt:lpstr>
      <vt:lpstr>EJECUCIÓN ACUMULADA DE GASTOS PRESUPUESTARIOS AL MES DE MARZO DE 2020 PARTIDA 10: MINISTERIO DE JUSTICIA</vt:lpstr>
      <vt:lpstr>EJECUCIÓN ACUMULADA DE GASTOS A MARZO DE 2020  PARTIDA 10 MINISTERIO DE JUSTICIA</vt:lpstr>
      <vt:lpstr>EJECUCIÓN ACUMULADA DE GASTOS A MARZO DE 2020  PARTIDA 10 MINISTERIO DE JUSTICIA</vt:lpstr>
      <vt:lpstr>Presentación de PowerPoint</vt:lpstr>
      <vt:lpstr>Presentación de PowerPoint</vt:lpstr>
      <vt:lpstr>EJECUCIÓN ACUMULADA DE GASTOS A MARZO DE 2020  PARTIDA 10 MINISTERIO DE JUSTICIA</vt:lpstr>
      <vt:lpstr>EJECUCIÓN ACUMULADA DE GASTOS A MARZO DE 2020  PARTIDA 10 RESUMEN POR CAPÍTULOS</vt:lpstr>
      <vt:lpstr>EJECUCIÓN ACUMULADA DE GASTOS A MARZO DE 2020  PARTIDA 10. CAPÍTULO 01. PROGRAMA 01:  SECRETARÍA Y ADMINISTRACIÓN GENERAL</vt:lpstr>
      <vt:lpstr>EJECUCIÓN ACUMULADA DE GASTOS A MARZO DE 2020  PARTIDA 10. CAPÍTULO 01. PROGRAMA 02:  PROGRAMA DE CONCESIONES DEL MINISTERIO DE JUSTICIA</vt:lpstr>
      <vt:lpstr>EJECUCIÓN ACUMULADA DE GASTOS A MARZO DE 2020  PARTIDA 10. CAPÍTULO 02. PROGRAMA 01: SERVICIO REGISTRO CIVIL E IDENTIFICACIÓN</vt:lpstr>
      <vt:lpstr>EJECUCIÓN ACUMULADA DE GASTOS A MARZO DE 2020  PARTIDA 10. CAPÍTULO 03. PROGRAMA 01:  SERVICIO MÉDICO LEGAL</vt:lpstr>
      <vt:lpstr>EJECUCIÓN ACUMULADA DE GASTOS A MARZO DE 2020  PARTIDA 10. CAPÍTULO 04. PROGRAMA 01:  GENDARMERÍA DE CHILE</vt:lpstr>
      <vt:lpstr>EJECUCIÓN ACUMULADA DE GASTOS A MARZO DE 2020  PARTIDA 10. CAPÍTULO 04. PROGRAMA 02:  PROGRAMA DE REHABILITACIÓN Y REINSERCIÓN SOCIAL</vt:lpstr>
      <vt:lpstr>EJECUCIÓN ACUMULADA DE GASTOS A MARZO DE 2020  PARTIDA 10. CAPÍTULO 06. PROGRAMA 01:  SUBSECRETARÍA DE DERECHOS HUMANOS</vt:lpstr>
      <vt:lpstr>EJECUCIÓN ACUMULADA DE GASTOS A MARZO DE 2020  PARTIDA 10. CAPÍTULO 07. PROGRAMA 01:  SERVICIO NACIONAL DE MENORES</vt:lpstr>
      <vt:lpstr>EJECUCIÓN ACUMULADA DE GASTOS A MARZO DE 2020  PARTIDA 10. CAPÍTULO 07. PROGRAMA 02:  PROGRAMA DE ADMINISTRACIÓN DIRECTA Y PROYECTOS NACIONALES</vt:lpstr>
      <vt:lpstr>EJECUCIÓN ACUMULADA DE GASTOS A MARZO DE 2020  PARTIDA 10. CAPÍTULO 09. PROGRAMA 01:  DEFENSORÍA PENAL PÚBLICA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7</cp:revision>
  <dcterms:created xsi:type="dcterms:W3CDTF">2020-01-02T18:18:00Z</dcterms:created>
  <dcterms:modified xsi:type="dcterms:W3CDTF">2020-09-16T03:06:37Z</dcterms:modified>
</cp:coreProperties>
</file>