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59"/>
  </p:notesMasterIdLst>
  <p:handoutMasterIdLst>
    <p:handoutMasterId r:id="rId60"/>
  </p:handoutMasterIdLst>
  <p:sldIdLst>
    <p:sldId id="256" r:id="rId3"/>
    <p:sldId id="354" r:id="rId4"/>
    <p:sldId id="370" r:id="rId5"/>
    <p:sldId id="299" r:id="rId6"/>
    <p:sldId id="355" r:id="rId7"/>
    <p:sldId id="264" r:id="rId8"/>
    <p:sldId id="263" r:id="rId9"/>
    <p:sldId id="330" r:id="rId10"/>
    <p:sldId id="371" r:id="rId11"/>
    <p:sldId id="265" r:id="rId12"/>
    <p:sldId id="359" r:id="rId13"/>
    <p:sldId id="271" r:id="rId14"/>
    <p:sldId id="301" r:id="rId15"/>
    <p:sldId id="304" r:id="rId16"/>
    <p:sldId id="307" r:id="rId17"/>
    <p:sldId id="332" r:id="rId18"/>
    <p:sldId id="308" r:id="rId19"/>
    <p:sldId id="312" r:id="rId20"/>
    <p:sldId id="313" r:id="rId21"/>
    <p:sldId id="314" r:id="rId22"/>
    <p:sldId id="316" r:id="rId23"/>
    <p:sldId id="336" r:id="rId24"/>
    <p:sldId id="317" r:id="rId25"/>
    <p:sldId id="318" r:id="rId26"/>
    <p:sldId id="337" r:id="rId27"/>
    <p:sldId id="319" r:id="rId28"/>
    <p:sldId id="338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48" r:id="rId40"/>
    <p:sldId id="349" r:id="rId41"/>
    <p:sldId id="350" r:id="rId42"/>
    <p:sldId id="351" r:id="rId43"/>
    <p:sldId id="356" r:id="rId44"/>
    <p:sldId id="372" r:id="rId45"/>
    <p:sldId id="357" r:id="rId46"/>
    <p:sldId id="373" r:id="rId47"/>
    <p:sldId id="358" r:id="rId48"/>
    <p:sldId id="374" r:id="rId49"/>
    <p:sldId id="375" r:id="rId50"/>
    <p:sldId id="376" r:id="rId51"/>
    <p:sldId id="377" r:id="rId52"/>
    <p:sldId id="378" r:id="rId53"/>
    <p:sldId id="366" r:id="rId54"/>
    <p:sldId id="367" r:id="rId55"/>
    <p:sldId id="368" r:id="rId56"/>
    <p:sldId id="369" r:id="rId57"/>
    <p:sldId id="365" r:id="rId58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Subtítulos de Gasto</a:t>
            </a:r>
            <a:endParaRPr lang="es-CL" sz="1200" b="1">
              <a:effectLst/>
            </a:endParaRPr>
          </a:p>
        </c:rich>
      </c:tx>
      <c:layout>
        <c:manualLayout>
          <c:xMode val="edge"/>
          <c:yMode val="edge"/>
          <c:x val="0.16619196607046632"/>
          <c:y val="1.44534778681120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292364116737072E-2"/>
          <c:y val="0.25148937683602562"/>
          <c:w val="0.86837774417270674"/>
          <c:h val="0.4232581496418638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61C-405D-A3D7-AF7271C417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61C-405D-A3D7-AF7271C417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61C-405D-A3D7-AF7271C417E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61C-405D-A3D7-AF7271C417E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61C-405D-A3D7-AF7271C417E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61C-405D-A3D7-AF7271C417E7}"/>
              </c:ext>
            </c:extLst>
          </c:dPt>
          <c:dLbls>
            <c:dLbl>
              <c:idx val="0"/>
              <c:layout>
                <c:manualLayout>
                  <c:x val="-1.0454783063251514E-2"/>
                  <c:y val="-2.22979272291635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1C-405D-A3D7-AF7271C417E7}"/>
                </c:ext>
              </c:extLst>
            </c:dLbl>
            <c:dLbl>
              <c:idx val="1"/>
              <c:layout>
                <c:manualLayout>
                  <c:x val="1.2545739675901649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1C-405D-A3D7-AF7271C417E7}"/>
                </c:ext>
              </c:extLst>
            </c:dLbl>
            <c:dLbl>
              <c:idx val="2"/>
              <c:layout>
                <c:manualLayout>
                  <c:x val="-2.0909566126502913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1C-405D-A3D7-AF7271C417E7}"/>
                </c:ext>
              </c:extLst>
            </c:dLbl>
            <c:dLbl>
              <c:idx val="3"/>
              <c:layout>
                <c:manualLayout>
                  <c:x val="-1.0454783063251514E-2"/>
                  <c:y val="-1.48652848194423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1C-405D-A3D7-AF7271C417E7}"/>
                </c:ext>
              </c:extLst>
            </c:dLbl>
            <c:dLbl>
              <c:idx val="4"/>
              <c:layout>
                <c:manualLayout>
                  <c:x val="6.2728698379507855E-3"/>
                  <c:y val="-2.22979272291635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1C-405D-A3D7-AF7271C417E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09'!$C$64:$C$68</c:f>
              <c:strCache>
                <c:ptCount val="5"/>
                <c:pt idx="0">
                  <c:v>GASTOS EN PERSONAL                                                              </c:v>
                </c:pt>
                <c:pt idx="1">
                  <c:v>TRANSFERENCIAS CORRIENTES                                                       </c:v>
                </c:pt>
                <c:pt idx="2">
                  <c:v>ADQUISICIÓN DE ACTIVOS FINANCIEROS                                              </c:v>
                </c:pt>
                <c:pt idx="3">
                  <c:v>SERVICIO DE LA DEUDA                                                            </c:v>
                </c:pt>
                <c:pt idx="4">
                  <c:v>OTROS</c:v>
                </c:pt>
              </c:strCache>
            </c:strRef>
          </c:cat>
          <c:val>
            <c:numRef>
              <c:f>'Partida 09'!$D$64:$D$68</c:f>
              <c:numCache>
                <c:formatCode>#,##0</c:formatCode>
                <c:ptCount val="5"/>
                <c:pt idx="0">
                  <c:v>677015981</c:v>
                </c:pt>
                <c:pt idx="1">
                  <c:v>9811453659</c:v>
                </c:pt>
                <c:pt idx="2">
                  <c:v>466442992</c:v>
                </c:pt>
                <c:pt idx="3">
                  <c:v>148580260</c:v>
                </c:pt>
                <c:pt idx="4">
                  <c:v>584372741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61C-405D-A3D7-AF7271C417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000608367662653E-2"/>
          <c:y val="0.81992190000640153"/>
          <c:w val="0.94103631085849382"/>
          <c:h val="0.15839788319143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 i="0" baseline="0" dirty="0">
                <a:effectLst/>
              </a:rPr>
              <a:t>Distribución Presupuesto Inicial por Capítulo</a:t>
            </a:r>
          </a:p>
          <a:p>
            <a:pPr>
              <a:defRPr sz="1200"/>
            </a:pPr>
            <a:r>
              <a:rPr lang="en-US" sz="1200" b="1" i="0" baseline="0" dirty="0">
                <a:effectLst/>
              </a:rPr>
              <a:t>(</a:t>
            </a:r>
            <a:r>
              <a:rPr lang="en-US" sz="1200" b="1" i="0" baseline="0">
                <a:effectLst/>
              </a:rPr>
              <a:t>en millones </a:t>
            </a:r>
            <a:r>
              <a:rPr lang="en-US" sz="1200" b="1" i="0" baseline="0" dirty="0">
                <a:effectLst/>
              </a:rPr>
              <a:t>de $)</a:t>
            </a:r>
            <a:endParaRPr lang="es-CL" sz="12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8.9299243460871244E-2"/>
          <c:y val="0.1837551965556356"/>
          <c:w val="0.90487648264327203"/>
          <c:h val="0.40407095930654874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1.23524541785913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28-4EF8-B630-CC09CC1A842D}"/>
                </c:ext>
              </c:extLst>
            </c:dLbl>
            <c:dLbl>
              <c:idx val="2"/>
              <c:layout>
                <c:manualLayout>
                  <c:x val="-2.1697855483056622E-3"/>
                  <c:y val="-3.83720551542407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28-4EF8-B630-CC09CC1A842D}"/>
                </c:ext>
              </c:extLst>
            </c:dLbl>
            <c:dLbl>
              <c:idx val="4"/>
              <c:layout>
                <c:manualLayout>
                  <c:x val="-3.9778942189202505E-17"/>
                  <c:y val="-2.15418756167085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28-4EF8-B630-CC09CC1A842D}"/>
                </c:ext>
              </c:extLst>
            </c:dLbl>
            <c:dLbl>
              <c:idx val="5"/>
              <c:layout>
                <c:manualLayout>
                  <c:x val="2.1697855483056227E-3"/>
                  <c:y val="-3.41297289082109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28-4EF8-B630-CC09CC1A842D}"/>
                </c:ext>
              </c:extLst>
            </c:dLbl>
            <c:dLbl>
              <c:idx val="6"/>
              <c:layout>
                <c:manualLayout>
                  <c:x val="-8.1277339751071906E-17"/>
                  <c:y val="-1.671219430254821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28-4EF8-B630-CC09CC1A842D}"/>
                </c:ext>
              </c:extLst>
            </c:dLbl>
            <c:dLbl>
              <c:idx val="9"/>
              <c:layout>
                <c:manualLayout>
                  <c:x val="-7.9557884378405011E-17"/>
                  <c:y val="-2.22806403084414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28-4EF8-B630-CC09CC1A842D}"/>
                </c:ext>
              </c:extLst>
            </c:dLbl>
            <c:dLbl>
              <c:idx val="11"/>
              <c:layout>
                <c:manualLayout>
                  <c:x val="-7.9557884378405011E-17"/>
                  <c:y val="-4.18819016363095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28-4EF8-B630-CC09CC1A842D}"/>
                </c:ext>
              </c:extLst>
            </c:dLbl>
            <c:dLbl>
              <c:idx val="13"/>
              <c:layout>
                <c:manualLayout>
                  <c:x val="0"/>
                  <c:y val="-4.21721510279571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28-4EF8-B630-CC09CC1A84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09'!$I$63:$I$85</c:f>
              <c:strCache>
                <c:ptCount val="23"/>
                <c:pt idx="0">
                  <c:v>Subs. de Educación</c:v>
                </c:pt>
                <c:pt idx="1">
                  <c:v>Super. de Educación</c:v>
                </c:pt>
                <c:pt idx="2">
                  <c:v>Agencia de Calidad de la Educación</c:v>
                </c:pt>
                <c:pt idx="3">
                  <c:v>Subs. de Educación Parvularia</c:v>
                </c:pt>
                <c:pt idx="4">
                  <c:v>CONICYT</c:v>
                </c:pt>
                <c:pt idx="5">
                  <c:v>JUNAEB</c:v>
                </c:pt>
                <c:pt idx="6">
                  <c:v>JUNJI</c:v>
                </c:pt>
                <c:pt idx="7">
                  <c:v>Consejo de Rectores</c:v>
                </c:pt>
                <c:pt idx="8">
                  <c:v>CNE</c:v>
                </c:pt>
                <c:pt idx="9">
                  <c:v>DEP</c:v>
                </c:pt>
                <c:pt idx="10">
                  <c:v>SLE Barrancas</c:v>
                </c:pt>
                <c:pt idx="11">
                  <c:v>SLE Puerto Cordillera</c:v>
                </c:pt>
                <c:pt idx="12">
                  <c:v>SLE Huasco</c:v>
                </c:pt>
                <c:pt idx="13">
                  <c:v>SLE Costa Araucanía</c:v>
                </c:pt>
                <c:pt idx="14">
                  <c:v>SLE Chinchorro</c:v>
                </c:pt>
                <c:pt idx="15">
                  <c:v>SLE Gabriela Mistral </c:v>
                </c:pt>
                <c:pt idx="16">
                  <c:v>SLE Andalién Sur </c:v>
                </c:pt>
                <c:pt idx="17">
                  <c:v>SLE Atacama </c:v>
                </c:pt>
                <c:pt idx="18">
                  <c:v>SLE Valparaíso </c:v>
                </c:pt>
                <c:pt idx="19">
                  <c:v>SLE Colchagua </c:v>
                </c:pt>
                <c:pt idx="20">
                  <c:v>SLE Llanquihue </c:v>
                </c:pt>
                <c:pt idx="21">
                  <c:v>Subs. de Educación Superior</c:v>
                </c:pt>
                <c:pt idx="22">
                  <c:v>Super. de Educación Superior</c:v>
                </c:pt>
              </c:strCache>
            </c:strRef>
          </c:cat>
          <c:val>
            <c:numRef>
              <c:f>'Partida 09'!$J$63:$J$85</c:f>
              <c:numCache>
                <c:formatCode>#,##0</c:formatCode>
                <c:ptCount val="23"/>
                <c:pt idx="0">
                  <c:v>6578189967000</c:v>
                </c:pt>
                <c:pt idx="1">
                  <c:v>32584814000</c:v>
                </c:pt>
                <c:pt idx="2">
                  <c:v>43344191000</c:v>
                </c:pt>
                <c:pt idx="3">
                  <c:v>362193519000</c:v>
                </c:pt>
                <c:pt idx="4">
                  <c:v>0</c:v>
                </c:pt>
                <c:pt idx="5">
                  <c:v>1099105723000</c:v>
                </c:pt>
                <c:pt idx="6">
                  <c:v>639110070000</c:v>
                </c:pt>
                <c:pt idx="7">
                  <c:v>707388000</c:v>
                </c:pt>
                <c:pt idx="8">
                  <c:v>2322512000</c:v>
                </c:pt>
                <c:pt idx="9">
                  <c:v>416996246000</c:v>
                </c:pt>
                <c:pt idx="10">
                  <c:v>65207061000</c:v>
                </c:pt>
                <c:pt idx="11">
                  <c:v>44607172000</c:v>
                </c:pt>
                <c:pt idx="12">
                  <c:v>44249837000</c:v>
                </c:pt>
                <c:pt idx="13">
                  <c:v>39680140000</c:v>
                </c:pt>
                <c:pt idx="14">
                  <c:v>59379444000</c:v>
                </c:pt>
                <c:pt idx="15">
                  <c:v>39779928000</c:v>
                </c:pt>
                <c:pt idx="16">
                  <c:v>57096706000</c:v>
                </c:pt>
                <c:pt idx="17">
                  <c:v>1093997000</c:v>
                </c:pt>
                <c:pt idx="18">
                  <c:v>874101000</c:v>
                </c:pt>
                <c:pt idx="19">
                  <c:v>637305000</c:v>
                </c:pt>
                <c:pt idx="20">
                  <c:v>677459000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328-4EF8-B630-CC09CC1A842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4935168"/>
        <c:axId val="204937856"/>
      </c:barChart>
      <c:catAx>
        <c:axId val="20493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937856"/>
        <c:crosses val="autoZero"/>
        <c:auto val="1"/>
        <c:lblAlgn val="ctr"/>
        <c:lblOffset val="100"/>
        <c:noMultiLvlLbl val="0"/>
      </c:catAx>
      <c:valAx>
        <c:axId val="20493785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04935168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2018- 2019 - 2020</a:t>
            </a:r>
            <a:endParaRPr lang="es-CL" sz="1200">
              <a:effectLst/>
            </a:endParaRPr>
          </a:p>
        </c:rich>
      </c:tx>
      <c:layout>
        <c:manualLayout>
          <c:xMode val="edge"/>
          <c:yMode val="edge"/>
          <c:x val="0.2642451147865123"/>
          <c:y val="3.9526494007362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09'!$C$29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09'!$D$29:$O$29</c:f>
              <c:numCache>
                <c:formatCode>0.0%</c:formatCode>
                <c:ptCount val="12"/>
                <c:pt idx="0">
                  <c:v>5.6141820337667479E-2</c:v>
                </c:pt>
                <c:pt idx="1">
                  <c:v>6.5084318528782048E-2</c:v>
                </c:pt>
                <c:pt idx="2">
                  <c:v>8.4228421993873911E-2</c:v>
                </c:pt>
                <c:pt idx="3">
                  <c:v>7.3050275465165862E-2</c:v>
                </c:pt>
                <c:pt idx="4">
                  <c:v>7.1067808315730965E-2</c:v>
                </c:pt>
                <c:pt idx="5">
                  <c:v>9.7249922703266226E-2</c:v>
                </c:pt>
                <c:pt idx="6">
                  <c:v>5.997241335248172E-2</c:v>
                </c:pt>
                <c:pt idx="7">
                  <c:v>6.494137360458907E-2</c:v>
                </c:pt>
                <c:pt idx="8">
                  <c:v>7.0683783866128988E-2</c:v>
                </c:pt>
                <c:pt idx="9">
                  <c:v>9.1699481493897839E-2</c:v>
                </c:pt>
                <c:pt idx="10">
                  <c:v>9.7930754568635772E-2</c:v>
                </c:pt>
                <c:pt idx="11">
                  <c:v>0.12150653562581208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8C-45A2-951D-786555A26A84}"/>
            </c:ext>
          </c:extLst>
        </c:ser>
        <c:ser>
          <c:idx val="0"/>
          <c:order val="1"/>
          <c:tx>
            <c:strRef>
              <c:f>'Partida 09'!$C$30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09'!$D$30:$O$30</c:f>
              <c:numCache>
                <c:formatCode>0.0%</c:formatCode>
                <c:ptCount val="12"/>
                <c:pt idx="0">
                  <c:v>5.4024342113842952E-2</c:v>
                </c:pt>
                <c:pt idx="1">
                  <c:v>5.9277193404386495E-2</c:v>
                </c:pt>
                <c:pt idx="2">
                  <c:v>9.5664071836537357E-2</c:v>
                </c:pt>
                <c:pt idx="3">
                  <c:v>7.3515411994843807E-2</c:v>
                </c:pt>
                <c:pt idx="4">
                  <c:v>7.5644634035909458E-2</c:v>
                </c:pt>
                <c:pt idx="5">
                  <c:v>8.2417478832051735E-2</c:v>
                </c:pt>
                <c:pt idx="6">
                  <c:v>7.059158923545468E-2</c:v>
                </c:pt>
                <c:pt idx="7">
                  <c:v>6.4395600706381909E-2</c:v>
                </c:pt>
                <c:pt idx="8">
                  <c:v>7.8412319821079879E-2</c:v>
                </c:pt>
                <c:pt idx="9">
                  <c:v>8.0541723324836972E-2</c:v>
                </c:pt>
                <c:pt idx="10">
                  <c:v>0.12202818700150819</c:v>
                </c:pt>
                <c:pt idx="11">
                  <c:v>0.10231642107659865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8C-45A2-951D-786555A26A84}"/>
            </c:ext>
          </c:extLst>
        </c:ser>
        <c:ser>
          <c:idx val="1"/>
          <c:order val="2"/>
          <c:tx>
            <c:strRef>
              <c:f>'Partida 09'!$C$31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2800002150131594E-2"/>
                  <c:y val="-6.50976080207898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8C-45A2-951D-786555A26A84}"/>
                </c:ext>
              </c:extLst>
            </c:dLbl>
            <c:dLbl>
              <c:idx val="4"/>
              <c:layout>
                <c:manualLayout>
                  <c:x val="8.5334187562698168E-3"/>
                  <c:y val="-6.509760802078981E-17"/>
                </c:manualLayout>
              </c:layout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688007170688866E-2"/>
                      <c:h val="3.74435328810092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58C-45A2-951D-786555A26A84}"/>
                </c:ext>
              </c:extLst>
            </c:dLbl>
            <c:dLbl>
              <c:idx val="5"/>
              <c:layout>
                <c:manualLayout>
                  <c:x val="1.280000215013159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58C-45A2-951D-786555A26A84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09'!$D$31:$F$31</c:f>
              <c:numCache>
                <c:formatCode>0.0%</c:formatCode>
                <c:ptCount val="3"/>
                <c:pt idx="0">
                  <c:v>5.6416790088538143E-2</c:v>
                </c:pt>
                <c:pt idx="1">
                  <c:v>7.8840156320572133E-2</c:v>
                </c:pt>
                <c:pt idx="2">
                  <c:v>7.7352604338054909E-2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58C-45A2-951D-786555A26A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4785152"/>
        <c:axId val="204786688"/>
      </c:barChart>
      <c:catAx>
        <c:axId val="20478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786688"/>
        <c:crosses val="autoZero"/>
        <c:auto val="1"/>
        <c:lblAlgn val="ctr"/>
        <c:lblOffset val="100"/>
        <c:noMultiLvlLbl val="0"/>
      </c:catAx>
      <c:valAx>
        <c:axId val="2047866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78515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>
          <a:lumMod val="50000"/>
          <a:lumOff val="50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Acumulada  2018 - 2019 - 2020</a:t>
            </a:r>
            <a:endParaRPr lang="es-CL" sz="1200">
              <a:effectLst/>
            </a:endParaRPr>
          </a:p>
        </c:rich>
      </c:tx>
      <c:layout>
        <c:manualLayout>
          <c:xMode val="edge"/>
          <c:yMode val="edge"/>
          <c:x val="0.27080132061354723"/>
          <c:y val="2.85969615728328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8.4976935699418596E-2"/>
          <c:y val="0.11512078416471398"/>
          <c:w val="0.88724529119636397"/>
          <c:h val="0.64205414001533989"/>
        </c:manualLayout>
      </c:layout>
      <c:lineChart>
        <c:grouping val="standard"/>
        <c:varyColors val="0"/>
        <c:ser>
          <c:idx val="2"/>
          <c:order val="0"/>
          <c:tx>
            <c:strRef>
              <c:f>'Partida 09'!$C$23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09'!$D$22:$O$22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09'!$D$23:$O$23</c:f>
              <c:numCache>
                <c:formatCode>0.0%</c:formatCode>
                <c:ptCount val="12"/>
                <c:pt idx="0">
                  <c:v>5.6141820337667479E-2</c:v>
                </c:pt>
                <c:pt idx="1">
                  <c:v>0.12111535521904485</c:v>
                </c:pt>
                <c:pt idx="2">
                  <c:v>0.20428007711313179</c:v>
                </c:pt>
                <c:pt idx="3">
                  <c:v>0.27717433226389276</c:v>
                </c:pt>
                <c:pt idx="4">
                  <c:v>0.34856156529086202</c:v>
                </c:pt>
                <c:pt idx="5">
                  <c:v>0.44567805008435674</c:v>
                </c:pt>
                <c:pt idx="6">
                  <c:v>0.50602523428421642</c:v>
                </c:pt>
                <c:pt idx="7">
                  <c:v>0.57096649466815352</c:v>
                </c:pt>
                <c:pt idx="8">
                  <c:v>0.64165027853428258</c:v>
                </c:pt>
                <c:pt idx="9">
                  <c:v>0.73334976002818042</c:v>
                </c:pt>
                <c:pt idx="10">
                  <c:v>0.83066644934555178</c:v>
                </c:pt>
                <c:pt idx="11">
                  <c:v>0.95422017773676937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C6-4D67-9496-2C2273231DFA}"/>
            </c:ext>
          </c:extLst>
        </c:ser>
        <c:ser>
          <c:idx val="0"/>
          <c:order val="1"/>
          <c:tx>
            <c:strRef>
              <c:f>'Partida 09'!$C$24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09'!$D$22:$O$22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09'!$D$24:$O$24</c:f>
              <c:numCache>
                <c:formatCode>0.0%</c:formatCode>
                <c:ptCount val="12"/>
                <c:pt idx="0">
                  <c:v>5.4024342113842952E-2</c:v>
                </c:pt>
                <c:pt idx="1">
                  <c:v>0.11329065305707062</c:v>
                </c:pt>
                <c:pt idx="2">
                  <c:v>0.20813385943869789</c:v>
                </c:pt>
                <c:pt idx="3">
                  <c:v>0.28156002685296394</c:v>
                </c:pt>
                <c:pt idx="4">
                  <c:v>0.35714546025936822</c:v>
                </c:pt>
                <c:pt idx="5">
                  <c:v>0.43626707473011456</c:v>
                </c:pt>
                <c:pt idx="6">
                  <c:v>0.50643163427674576</c:v>
                </c:pt>
                <c:pt idx="7">
                  <c:v>0.56773210163984911</c:v>
                </c:pt>
                <c:pt idx="8">
                  <c:v>0.64608967061659262</c:v>
                </c:pt>
                <c:pt idx="9">
                  <c:v>0.72663139394142962</c:v>
                </c:pt>
                <c:pt idx="10">
                  <c:v>0.84865914131475828</c:v>
                </c:pt>
                <c:pt idx="11">
                  <c:v>0.95004453224701912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C6-4D67-9496-2C2273231DFA}"/>
            </c:ext>
          </c:extLst>
        </c:ser>
        <c:ser>
          <c:idx val="1"/>
          <c:order val="2"/>
          <c:tx>
            <c:strRef>
              <c:f>'Partida 09'!$C$25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3.5242081784929213E-2"/>
                  <c:y val="-2.8148867450549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C6-4D67-9496-2C2273231DFA}"/>
                </c:ext>
              </c:extLst>
            </c:dLbl>
            <c:dLbl>
              <c:idx val="1"/>
              <c:layout>
                <c:manualLayout>
                  <c:x val="-5.6041587401311543E-2"/>
                  <c:y val="-2.8596961572833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C6-4D67-9496-2C2273231DFA}"/>
                </c:ext>
              </c:extLst>
            </c:dLbl>
            <c:dLbl>
              <c:idx val="2"/>
              <c:layout>
                <c:manualLayout>
                  <c:x val="-5.5464408459585696E-2"/>
                  <c:y val="-2.1447721179624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C6-4D67-9496-2C2273231DFA}"/>
                </c:ext>
              </c:extLst>
            </c:dLbl>
            <c:dLbl>
              <c:idx val="3"/>
              <c:layout>
                <c:manualLayout>
                  <c:x val="-3.3701942804220612E-2"/>
                  <c:y val="-3.2171581769436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C6-4D67-9496-2C2273231DFA}"/>
                </c:ext>
              </c:extLst>
            </c:dLbl>
            <c:dLbl>
              <c:idx val="4"/>
              <c:layout>
                <c:manualLayout>
                  <c:x val="-4.8446542781067074E-2"/>
                  <c:y val="-3.21715817694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2C6-4D67-9496-2C2273231DFA}"/>
                </c:ext>
              </c:extLst>
            </c:dLbl>
            <c:dLbl>
              <c:idx val="5"/>
              <c:layout>
                <c:manualLayout>
                  <c:x val="-6.7403885608441225E-2"/>
                  <c:y val="-1.7873100983020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C6-4D67-9496-2C2273231DFA}"/>
                </c:ext>
              </c:extLst>
            </c:dLbl>
            <c:dLbl>
              <c:idx val="6"/>
              <c:layout>
                <c:manualLayout>
                  <c:x val="-6.3191142757913571E-2"/>
                  <c:y val="-1.0723860589812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2C6-4D67-9496-2C2273231DFA}"/>
                </c:ext>
              </c:extLst>
            </c:dLbl>
            <c:dLbl>
              <c:idx val="7"/>
              <c:layout>
                <c:manualLayout>
                  <c:x val="-6.7403885608441225E-2"/>
                  <c:y val="-7.14924039320828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2C6-4D67-9496-2C2273231D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09'!$D$25:$F$25</c:f>
              <c:numCache>
                <c:formatCode>0.0%</c:formatCode>
                <c:ptCount val="3"/>
                <c:pt idx="0">
                  <c:v>5.6416790088538143E-2</c:v>
                </c:pt>
                <c:pt idx="1">
                  <c:v>0.13524141761894976</c:v>
                </c:pt>
                <c:pt idx="2">
                  <c:v>0.21154671262577326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A2C6-4D67-9496-2C2273231D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867840"/>
        <c:axId val="204881920"/>
      </c:lineChart>
      <c:catAx>
        <c:axId val="20486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881920"/>
        <c:crosses val="autoZero"/>
        <c:auto val="1"/>
        <c:lblAlgn val="ctr"/>
        <c:lblOffset val="100"/>
        <c:noMultiLvlLbl val="0"/>
      </c:catAx>
      <c:valAx>
        <c:axId val="2048819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86784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>
          <a:lumMod val="50000"/>
          <a:lumOff val="50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10-07-2020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10-07-2020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6671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2993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314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5051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10-07-2020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10-07-2020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10-07-2020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10-07-2020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10-07-2020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10-07-2020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10-07-2020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10-07-2020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085AE28-369A-45B4-891F-932962E90BD6}"/>
              </a:ext>
            </a:extLst>
          </p:cNvPr>
          <p:cNvSpPr/>
          <p:nvPr userDrawn="1"/>
        </p:nvSpPr>
        <p:spPr>
          <a:xfrm>
            <a:off x="425049" y="6381328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00" b="1" dirty="0"/>
              <a:t>Fuente</a:t>
            </a:r>
            <a:r>
              <a:rPr lang="es-CL" sz="1000" dirty="0"/>
              <a:t>: Elaboración propia en base  a Informes de ejecución presupuestaria mensual de DIPRES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181A228-FFFF-4A9A-961C-4F8330A832B8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32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31540" y="1844824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MARZO DE 2020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09: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EDUCACIÓN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Abril 2020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5A92C207-25A2-4986-A4B1-B272F1396A04}"/>
              </a:ext>
            </a:extLst>
          </p:cNvPr>
          <p:cNvSpPr/>
          <p:nvPr/>
        </p:nvSpPr>
        <p:spPr>
          <a:xfrm>
            <a:off x="78242" y="6165304"/>
            <a:ext cx="586191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7528" y="1330094"/>
            <a:ext cx="8210799" cy="349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…1 de 2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07528" y="739001"/>
            <a:ext cx="79271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01:  SUBSECRETARÍA DE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3C07313-DEEC-4B37-858E-1105225B3F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025975"/>
              </p:ext>
            </p:extLst>
          </p:nvPr>
        </p:nvGraphicFramePr>
        <p:xfrm>
          <a:off x="407527" y="1655571"/>
          <a:ext cx="7927199" cy="4351347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2902032914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1057682733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1756598942"/>
                    </a:ext>
                  </a:extLst>
                </a:gridCol>
                <a:gridCol w="2996609">
                  <a:extLst>
                    <a:ext uri="{9D8B030D-6E8A-4147-A177-3AD203B41FA5}">
                      <a16:colId xmlns:a16="http://schemas.microsoft.com/office/drawing/2014/main" val="2958061025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869630715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392085693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427714999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2868552939"/>
                    </a:ext>
                  </a:extLst>
                </a:gridCol>
                <a:gridCol w="648203">
                  <a:extLst>
                    <a:ext uri="{9D8B030D-6E8A-4147-A177-3AD203B41FA5}">
                      <a16:colId xmlns:a16="http://schemas.microsoft.com/office/drawing/2014/main" val="625321326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1820170763"/>
                    </a:ext>
                  </a:extLst>
                </a:gridCol>
              </a:tblGrid>
              <a:tr h="12635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97" marR="7897" marT="7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97" marR="7897" marT="7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135587"/>
                  </a:ext>
                </a:extLst>
              </a:tr>
              <a:tr h="3869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777944"/>
                  </a:ext>
                </a:extLst>
              </a:tr>
              <a:tr h="1658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133.943.478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135.743.290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1.799.812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27.425.948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434691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92.915.044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92.915.044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21.030.201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441627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12.191.792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12.191.792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1.449.268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03151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483.785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483.785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669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483.785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483.785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491311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13.856.872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13.856.872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3.457.485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036667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4.718.337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4.718.337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2.208.280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48646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 al Mérito Juan Vilches Jimenez, D.S.(Ed.) N°391/2003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1.555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1.555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05160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Tiempos Nuevos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4.192.737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4.192.737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2.096.368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233072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Chile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447.649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447.649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111.912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76593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Nacionales y Premio Luis Cruz Martínez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76.396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76.396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550452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461.770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461.770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207.765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258769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453663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207.765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62080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8.676.765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8.676.765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1.041.440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585477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Liceos Bicentenario de Excelencia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3.666.681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3.666.681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42.245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466533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Calificación Cinematográfica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4.072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4.072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117607"/>
                  </a:ext>
                </a:extLst>
              </a:tr>
              <a:tr h="252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de Capacidades para el Estudio e Investigaciones Pedagógicas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1.158.684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1.158.684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54.845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48815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Intercambios Docentes, Cultural y de Asistencia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257.231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257.231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5.998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855091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Información y Gestión Escolar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3.590.097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3.590.097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938.352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1714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7.285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464245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7.285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93905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978668"/>
                  </a:ext>
                </a:extLst>
              </a:tr>
              <a:tr h="1342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2.938.755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2.938.755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155.107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918704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41.958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41.958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685552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99.437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99.437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521638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1.079.217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1.079.217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3.042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89707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670.001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670.001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048208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1.048.142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1.048.142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151.200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033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96278" y="1484784"/>
            <a:ext cx="7927198" cy="2805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…2 de 2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96277" y="803699"/>
            <a:ext cx="7992147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01:  SUBSECRETARÍA DE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5B8EAF1-84B9-42F6-98D2-28E38DE253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194732"/>
              </p:ext>
            </p:extLst>
          </p:nvPr>
        </p:nvGraphicFramePr>
        <p:xfrm>
          <a:off x="396277" y="1855332"/>
          <a:ext cx="7992146" cy="1902959"/>
        </p:xfrm>
        <a:graphic>
          <a:graphicData uri="http://schemas.openxmlformats.org/drawingml/2006/table">
            <a:tbl>
              <a:tblPr/>
              <a:tblGrid>
                <a:gridCol w="267834">
                  <a:extLst>
                    <a:ext uri="{9D8B030D-6E8A-4147-A177-3AD203B41FA5}">
                      <a16:colId xmlns:a16="http://schemas.microsoft.com/office/drawing/2014/main" val="723154831"/>
                    </a:ext>
                  </a:extLst>
                </a:gridCol>
                <a:gridCol w="267834">
                  <a:extLst>
                    <a:ext uri="{9D8B030D-6E8A-4147-A177-3AD203B41FA5}">
                      <a16:colId xmlns:a16="http://schemas.microsoft.com/office/drawing/2014/main" val="3122605435"/>
                    </a:ext>
                  </a:extLst>
                </a:gridCol>
                <a:gridCol w="267834">
                  <a:extLst>
                    <a:ext uri="{9D8B030D-6E8A-4147-A177-3AD203B41FA5}">
                      <a16:colId xmlns:a16="http://schemas.microsoft.com/office/drawing/2014/main" val="228446572"/>
                    </a:ext>
                  </a:extLst>
                </a:gridCol>
                <a:gridCol w="3021159">
                  <a:extLst>
                    <a:ext uri="{9D8B030D-6E8A-4147-A177-3AD203B41FA5}">
                      <a16:colId xmlns:a16="http://schemas.microsoft.com/office/drawing/2014/main" val="133538270"/>
                    </a:ext>
                  </a:extLst>
                </a:gridCol>
                <a:gridCol w="717793">
                  <a:extLst>
                    <a:ext uri="{9D8B030D-6E8A-4147-A177-3AD203B41FA5}">
                      <a16:colId xmlns:a16="http://schemas.microsoft.com/office/drawing/2014/main" val="3709135962"/>
                    </a:ext>
                  </a:extLst>
                </a:gridCol>
                <a:gridCol w="717793">
                  <a:extLst>
                    <a:ext uri="{9D8B030D-6E8A-4147-A177-3AD203B41FA5}">
                      <a16:colId xmlns:a16="http://schemas.microsoft.com/office/drawing/2014/main" val="2366350895"/>
                    </a:ext>
                  </a:extLst>
                </a:gridCol>
                <a:gridCol w="717793">
                  <a:extLst>
                    <a:ext uri="{9D8B030D-6E8A-4147-A177-3AD203B41FA5}">
                      <a16:colId xmlns:a16="http://schemas.microsoft.com/office/drawing/2014/main" val="3144298053"/>
                    </a:ext>
                  </a:extLst>
                </a:gridCol>
                <a:gridCol w="717793">
                  <a:extLst>
                    <a:ext uri="{9D8B030D-6E8A-4147-A177-3AD203B41FA5}">
                      <a16:colId xmlns:a16="http://schemas.microsoft.com/office/drawing/2014/main" val="4240574058"/>
                    </a:ext>
                  </a:extLst>
                </a:gridCol>
                <a:gridCol w="653513">
                  <a:extLst>
                    <a:ext uri="{9D8B030D-6E8A-4147-A177-3AD203B41FA5}">
                      <a16:colId xmlns:a16="http://schemas.microsoft.com/office/drawing/2014/main" val="3679838089"/>
                    </a:ext>
                  </a:extLst>
                </a:gridCol>
                <a:gridCol w="642800">
                  <a:extLst>
                    <a:ext uri="{9D8B030D-6E8A-4147-A177-3AD203B41FA5}">
                      <a16:colId xmlns:a16="http://schemas.microsoft.com/office/drawing/2014/main" val="22401082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20268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2570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3.024.361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3.024.361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8815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3.024.361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3.024.361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807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8.727.568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8.727.568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7574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7504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6831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8.727.498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8.727.498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0688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Liceos Bicentenario de Excelencia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8.727.498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8.727.498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9593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247.046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1.563.073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1.316.027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1.230.258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6377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246.046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103.849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4323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1.317.027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1.316.027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1.126.409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112640,9%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6417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797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018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6154" y="1625424"/>
            <a:ext cx="813065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481" y="700760"/>
            <a:ext cx="79271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03:  MEJORAMIENTO DE LA CALIDAD DE LA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F688E46-354A-45DB-BA92-30C1F3D2F6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473129"/>
              </p:ext>
            </p:extLst>
          </p:nvPr>
        </p:nvGraphicFramePr>
        <p:xfrm>
          <a:off x="494481" y="1956269"/>
          <a:ext cx="7917999" cy="4234085"/>
        </p:xfrm>
        <a:graphic>
          <a:graphicData uri="http://schemas.openxmlformats.org/drawingml/2006/table">
            <a:tbl>
              <a:tblPr/>
              <a:tblGrid>
                <a:gridCol w="265349">
                  <a:extLst>
                    <a:ext uri="{9D8B030D-6E8A-4147-A177-3AD203B41FA5}">
                      <a16:colId xmlns:a16="http://schemas.microsoft.com/office/drawing/2014/main" val="2857323697"/>
                    </a:ext>
                  </a:extLst>
                </a:gridCol>
                <a:gridCol w="265349">
                  <a:extLst>
                    <a:ext uri="{9D8B030D-6E8A-4147-A177-3AD203B41FA5}">
                      <a16:colId xmlns:a16="http://schemas.microsoft.com/office/drawing/2014/main" val="21954891"/>
                    </a:ext>
                  </a:extLst>
                </a:gridCol>
                <a:gridCol w="265349">
                  <a:extLst>
                    <a:ext uri="{9D8B030D-6E8A-4147-A177-3AD203B41FA5}">
                      <a16:colId xmlns:a16="http://schemas.microsoft.com/office/drawing/2014/main" val="2266101745"/>
                    </a:ext>
                  </a:extLst>
                </a:gridCol>
                <a:gridCol w="2993130">
                  <a:extLst>
                    <a:ext uri="{9D8B030D-6E8A-4147-A177-3AD203B41FA5}">
                      <a16:colId xmlns:a16="http://schemas.microsoft.com/office/drawing/2014/main" val="2306648896"/>
                    </a:ext>
                  </a:extLst>
                </a:gridCol>
                <a:gridCol w="711134">
                  <a:extLst>
                    <a:ext uri="{9D8B030D-6E8A-4147-A177-3AD203B41FA5}">
                      <a16:colId xmlns:a16="http://schemas.microsoft.com/office/drawing/2014/main" val="742794545"/>
                    </a:ext>
                  </a:extLst>
                </a:gridCol>
                <a:gridCol w="711134">
                  <a:extLst>
                    <a:ext uri="{9D8B030D-6E8A-4147-A177-3AD203B41FA5}">
                      <a16:colId xmlns:a16="http://schemas.microsoft.com/office/drawing/2014/main" val="2820853995"/>
                    </a:ext>
                  </a:extLst>
                </a:gridCol>
                <a:gridCol w="711134">
                  <a:extLst>
                    <a:ext uri="{9D8B030D-6E8A-4147-A177-3AD203B41FA5}">
                      <a16:colId xmlns:a16="http://schemas.microsoft.com/office/drawing/2014/main" val="1541692383"/>
                    </a:ext>
                  </a:extLst>
                </a:gridCol>
                <a:gridCol w="711134">
                  <a:extLst>
                    <a:ext uri="{9D8B030D-6E8A-4147-A177-3AD203B41FA5}">
                      <a16:colId xmlns:a16="http://schemas.microsoft.com/office/drawing/2014/main" val="1076668188"/>
                    </a:ext>
                  </a:extLst>
                </a:gridCol>
                <a:gridCol w="647450">
                  <a:extLst>
                    <a:ext uri="{9D8B030D-6E8A-4147-A177-3AD203B41FA5}">
                      <a16:colId xmlns:a16="http://schemas.microsoft.com/office/drawing/2014/main" val="2337787520"/>
                    </a:ext>
                  </a:extLst>
                </a:gridCol>
                <a:gridCol w="636836">
                  <a:extLst>
                    <a:ext uri="{9D8B030D-6E8A-4147-A177-3AD203B41FA5}">
                      <a16:colId xmlns:a16="http://schemas.microsoft.com/office/drawing/2014/main" val="181734946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77878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8546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54.071.076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55.080.868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1.009.792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3.959.266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5547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46.572.561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46.572.561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2.949.201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0346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8289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7521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46.572.491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46.572.491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2.949.201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9462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 y Apoyo a la Educación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10.481.883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10.481.883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419.227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164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Técnico Profesional Pública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3.744.579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3.744.579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9676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 Curricular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2.494.743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2.494.743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87.431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2582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Estándares de Aprendizaje Indicativos y de Gestión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523.535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523.535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4381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Educación Intercultural Bilingüe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2.033.642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2.033.642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691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del Aprendizaje del Inglés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2.113.732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2.113.732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385.313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9050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Supervisión Técnico Pedagógica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1.406.295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1.406.295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964932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Alianzas para el Mejoramiento de la Calidad de la Educación y Fomento de la Participación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1.266.929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1.266.929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1137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Educación Técnico Profesional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2.906.087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2.906.087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6363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 y Apoyo a la Educación Escolar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2.738.770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2.738.770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060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de Adultos y Reinserción Escolar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10.519.273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10.519.273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1.691.253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013327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Transversalidad Educativa, Convivencia Escolar y Prevención del Consumo de Drogas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4.706.217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4.706.217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255.189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6228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Transporte Escolar Rural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1.636.806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1.636.806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5344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7.496.515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7.496.515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70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7260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2135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7.496.445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7.496.445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288576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Equipamiento de Establecimientos de Educación Técnico - Profesional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7.496.445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7.496.445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9257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1.010.792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1.009.792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1.010.065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101006,5%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3960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1.010.792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1.009.792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1.010.065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101006,5%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1298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452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6432" y="1696658"/>
            <a:ext cx="8210798" cy="343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6432" y="778084"/>
            <a:ext cx="794551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04: DESARROLLO PROFESIONAL DOCENTE Y DIRECTIVO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2B8821D-1FE7-471E-82F1-FA3D3197EE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813756"/>
              </p:ext>
            </p:extLst>
          </p:nvPr>
        </p:nvGraphicFramePr>
        <p:xfrm>
          <a:off x="416432" y="2027939"/>
          <a:ext cx="7886701" cy="347290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02296453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9950208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98275783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6188988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5716967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5864669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4409124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5221418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1784017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76814108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15783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84425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27.235.203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28.581.929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1.346.726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1.619.268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950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26.785.544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26.785.544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423.400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2556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1046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6584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26.785.474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26.785.474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423.400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1660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de los Profesionales de la Educación Pública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4.284.570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4.284.570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319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de los Profesionales de la Educación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2.967.875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2.967.875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42.740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9294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 Adicional, Red de Maestros de Maestros, Art.17, Ley N°19.715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716.229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8805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Desempeño Docente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6.940.337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6.940.337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2413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Bonificación, por Aplicación letra g) Art. 72, DFL(Ed.) N° 1, de 1997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301.644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0347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a la Calidad de la Formación Inicial de Docentes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2.379.847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2.379.847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1418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Formación de Directores y Liderazgo Educativo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2.032.020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2.032.020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74.189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8694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Liderazgo Educativo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1.942.150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1.942.150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453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Reconocimiento y Promoción del Desarrollo Profesional Docente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3.445.190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3.445.190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267.405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42601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Inducción al Ejercicio Profesional Docente y Mentoría a Docentes Principiantes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1.775.612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1.775.612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194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1929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7483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447.659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5467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447.659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1640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1.347.726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1.346.726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1.195.868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119586,8%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0895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1.347.726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1.346.726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1.195.868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119586,8%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622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961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032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2107" y="1539401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2107" y="933483"/>
            <a:ext cx="790840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11: RECURSOS EDUCATIVOS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8F74DC6-7D0D-4E03-832E-2A872B457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425025"/>
              </p:ext>
            </p:extLst>
          </p:nvPr>
        </p:nvGraphicFramePr>
        <p:xfrm>
          <a:off x="532107" y="1904526"/>
          <a:ext cx="7886700" cy="3628116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826439768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3164002335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2363209737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3388947151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1573494163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4185973963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611780131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118590964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1932114685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2426636328"/>
                    </a:ext>
                  </a:extLst>
                </a:gridCol>
              </a:tblGrid>
              <a:tr h="1375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866498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675077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59.940.068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60.033.513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23.606.670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75690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47.799.285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47.799.285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20.072.687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14543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86395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20034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47.799.215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47.799.215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20.072.687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96986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al Deporte y la Recreación Educación Pública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2.480.382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2.480.382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222128"/>
                  </a:ext>
                </a:extLst>
              </a:tr>
              <a:tr h="275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Recursos de Lectura, Aprendizaje y Bibliotecas Escolar CRA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6.650.844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6.650.844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12.512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19348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Textos para la Educación Escolar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36.112.616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36.112.616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19.734.260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07034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Educativa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2.266.418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2.266.418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245.631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9187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al Deporte y la Recreación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288.955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288.955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48069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54337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9388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12.138.783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12.138.783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3.439.538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61572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5.759.552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5.759.552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3.045.737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29255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26124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Telecomunicaciones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5.759.482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5.759.482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3.045.737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33441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6.379.231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6.379.231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393.801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36598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Educativa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6.379.231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6.379.231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393.801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43664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94.445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9444,5%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5910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94.445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9444,5%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49240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749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430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3647" y="1658514"/>
            <a:ext cx="7760761" cy="2033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747586"/>
            <a:ext cx="792720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20: SUBVENCIONES A LOS ESTABLECIMIENTOS EDUCACIONALES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049CAF8-C37D-41BE-9202-6566EA69AB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566821"/>
              </p:ext>
            </p:extLst>
          </p:nvPr>
        </p:nvGraphicFramePr>
        <p:xfrm>
          <a:off x="467544" y="1950824"/>
          <a:ext cx="7886698" cy="3248662"/>
        </p:xfrm>
        <a:graphic>
          <a:graphicData uri="http://schemas.openxmlformats.org/drawingml/2006/table">
            <a:tbl>
              <a:tblPr/>
              <a:tblGrid>
                <a:gridCol w="255315">
                  <a:extLst>
                    <a:ext uri="{9D8B030D-6E8A-4147-A177-3AD203B41FA5}">
                      <a16:colId xmlns:a16="http://schemas.microsoft.com/office/drawing/2014/main" val="2850938988"/>
                    </a:ext>
                  </a:extLst>
                </a:gridCol>
                <a:gridCol w="255315">
                  <a:extLst>
                    <a:ext uri="{9D8B030D-6E8A-4147-A177-3AD203B41FA5}">
                      <a16:colId xmlns:a16="http://schemas.microsoft.com/office/drawing/2014/main" val="3087324725"/>
                    </a:ext>
                  </a:extLst>
                </a:gridCol>
                <a:gridCol w="255315">
                  <a:extLst>
                    <a:ext uri="{9D8B030D-6E8A-4147-A177-3AD203B41FA5}">
                      <a16:colId xmlns:a16="http://schemas.microsoft.com/office/drawing/2014/main" val="738601257"/>
                    </a:ext>
                  </a:extLst>
                </a:gridCol>
                <a:gridCol w="3148042">
                  <a:extLst>
                    <a:ext uri="{9D8B030D-6E8A-4147-A177-3AD203B41FA5}">
                      <a16:colId xmlns:a16="http://schemas.microsoft.com/office/drawing/2014/main" val="1844248655"/>
                    </a:ext>
                  </a:extLst>
                </a:gridCol>
                <a:gridCol w="684246">
                  <a:extLst>
                    <a:ext uri="{9D8B030D-6E8A-4147-A177-3AD203B41FA5}">
                      <a16:colId xmlns:a16="http://schemas.microsoft.com/office/drawing/2014/main" val="2493684922"/>
                    </a:ext>
                  </a:extLst>
                </a:gridCol>
                <a:gridCol w="684246">
                  <a:extLst>
                    <a:ext uri="{9D8B030D-6E8A-4147-A177-3AD203B41FA5}">
                      <a16:colId xmlns:a16="http://schemas.microsoft.com/office/drawing/2014/main" val="627313122"/>
                    </a:ext>
                  </a:extLst>
                </a:gridCol>
                <a:gridCol w="684246">
                  <a:extLst>
                    <a:ext uri="{9D8B030D-6E8A-4147-A177-3AD203B41FA5}">
                      <a16:colId xmlns:a16="http://schemas.microsoft.com/office/drawing/2014/main" val="3191840608"/>
                    </a:ext>
                  </a:extLst>
                </a:gridCol>
                <a:gridCol w="684246">
                  <a:extLst>
                    <a:ext uri="{9D8B030D-6E8A-4147-A177-3AD203B41FA5}">
                      <a16:colId xmlns:a16="http://schemas.microsoft.com/office/drawing/2014/main" val="3539083551"/>
                    </a:ext>
                  </a:extLst>
                </a:gridCol>
                <a:gridCol w="622970">
                  <a:extLst>
                    <a:ext uri="{9D8B030D-6E8A-4147-A177-3AD203B41FA5}">
                      <a16:colId xmlns:a16="http://schemas.microsoft.com/office/drawing/2014/main" val="3242628832"/>
                    </a:ext>
                  </a:extLst>
                </a:gridCol>
                <a:gridCol w="612757">
                  <a:extLst>
                    <a:ext uri="{9D8B030D-6E8A-4147-A177-3AD203B41FA5}">
                      <a16:colId xmlns:a16="http://schemas.microsoft.com/office/drawing/2014/main" val="1922022585"/>
                    </a:ext>
                  </a:extLst>
                </a:gridCol>
              </a:tblGrid>
              <a:tr h="122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121385"/>
                  </a:ext>
                </a:extLst>
              </a:tr>
              <a:tr h="3754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80456"/>
                  </a:ext>
                </a:extLst>
              </a:tr>
              <a:tr h="1609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6.298.530.500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6.322.376.692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23.846.192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1.595.372.628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6159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6.248.569.359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6.251.787.344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3.217.985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1.528.453.443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025877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5.258.551.854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5.258.593.839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41.985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1.298.029.689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338573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Convenio D.L. 3.166/80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65.952.388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65.994.373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41.985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42.877.801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84801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Escolaridad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3.709.507.718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3.709.507.718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906.017.169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920126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Internado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15.207.196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15.207.196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840.869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322387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Ruralidad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82.322.104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82.322.104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16.233.312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39304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Refuerzo Educativo, Art.39, D.F.L.(Ed) N°2, de 1998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506.053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506.053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702088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inciso 1° y 2° art. 5 transitorio, D.F.L.(Ed.) N°2, de 1998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36.695.791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36.695.791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9.153.729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672654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inciso 3°  art. 5° transitorio D.F.L. (Ed.) N° 2, de 1998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304.178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304.178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16.723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918298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Educacional Proretención, Ley  N° 19.873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37.003.058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37.003.058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12906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Escolar Preferencial, Ley N° 20.248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839.103.005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839.103.005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195.629.738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872145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por Concentración, Art.16 de la ley N°20.248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155.071.316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155.071.316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36.898.177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380247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por Gratuidad, Art.49 bis, D.F.L.(Ed.)N°2, de 1998.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316.879.047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316.879.047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90.362.171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803416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257.240.184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257.240.184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59.802.291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941803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257.240.184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257.240.184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59.802.291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356489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732.777.321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735.953.321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3.176.000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170.621.463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9348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Desempeño Difícil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7.193.571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7.193.571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2.589.916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348800"/>
                  </a:ext>
                </a:extLst>
              </a:tr>
              <a:tr h="1302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Compensatoria, Art.3°,Ley N° 19.200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1.922.101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1.922.101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424.876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829425"/>
                  </a:ext>
                </a:extLst>
              </a:tr>
              <a:tr h="1302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Desempeño en Condiciones Difíciles, Art. 35 Ley N° 21.196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3.176.000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3.176.000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710187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 de Reconocimiento por Desempeño en Establecimientos de Alta Concentración, Art. 44 y sexto transitorio, Ley N° 21.109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8.211.963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8.211.963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1.433.455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184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326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2926" y="1625684"/>
            <a:ext cx="7899571" cy="3873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3057" y="788370"/>
            <a:ext cx="792720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20: SUBVENCIONES A LOS ESTABLECIMIENTOS EDUCACIONALES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A2931DF-BFAB-4AF7-84BD-36020CA74B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17066"/>
              </p:ext>
            </p:extLst>
          </p:nvPr>
        </p:nvGraphicFramePr>
        <p:xfrm>
          <a:off x="473056" y="1997063"/>
          <a:ext cx="7927199" cy="4290686"/>
        </p:xfrm>
        <a:graphic>
          <a:graphicData uri="http://schemas.openxmlformats.org/drawingml/2006/table">
            <a:tbl>
              <a:tblPr/>
              <a:tblGrid>
                <a:gridCol w="256626">
                  <a:extLst>
                    <a:ext uri="{9D8B030D-6E8A-4147-A177-3AD203B41FA5}">
                      <a16:colId xmlns:a16="http://schemas.microsoft.com/office/drawing/2014/main" val="1479528544"/>
                    </a:ext>
                  </a:extLst>
                </a:gridCol>
                <a:gridCol w="256626">
                  <a:extLst>
                    <a:ext uri="{9D8B030D-6E8A-4147-A177-3AD203B41FA5}">
                      <a16:colId xmlns:a16="http://schemas.microsoft.com/office/drawing/2014/main" val="3704609952"/>
                    </a:ext>
                  </a:extLst>
                </a:gridCol>
                <a:gridCol w="256626">
                  <a:extLst>
                    <a:ext uri="{9D8B030D-6E8A-4147-A177-3AD203B41FA5}">
                      <a16:colId xmlns:a16="http://schemas.microsoft.com/office/drawing/2014/main" val="1347037156"/>
                    </a:ext>
                  </a:extLst>
                </a:gridCol>
                <a:gridCol w="3164208">
                  <a:extLst>
                    <a:ext uri="{9D8B030D-6E8A-4147-A177-3AD203B41FA5}">
                      <a16:colId xmlns:a16="http://schemas.microsoft.com/office/drawing/2014/main" val="4081290394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197350918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3216330350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498140557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867029757"/>
                    </a:ext>
                  </a:extLst>
                </a:gridCol>
                <a:gridCol w="626169">
                  <a:extLst>
                    <a:ext uri="{9D8B030D-6E8A-4147-A177-3AD203B41FA5}">
                      <a16:colId xmlns:a16="http://schemas.microsoft.com/office/drawing/2014/main" val="1904369975"/>
                    </a:ext>
                  </a:extLst>
                </a:gridCol>
                <a:gridCol w="615904">
                  <a:extLst>
                    <a:ext uri="{9D8B030D-6E8A-4147-A177-3AD203B41FA5}">
                      <a16:colId xmlns:a16="http://schemas.microsoft.com/office/drawing/2014/main" val="2952124432"/>
                    </a:ext>
                  </a:extLst>
                </a:gridCol>
              </a:tblGrid>
              <a:tr h="122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371151"/>
                  </a:ext>
                </a:extLst>
              </a:tr>
              <a:tr h="3677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071477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Adicional Especial, Art.41,D.F.L .(Ed) N°2, de 1998 e  inciso final del Art. cuadragésimo octavo transitorio de la Ley N°20.903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51.899.194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51.899.194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14.959.620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322955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Desempeño de Excelencia, Art.40,D.F.L.(Ed) N°2, de 1998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57.295.635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57.295.635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14.789.889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475012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Profesores Encargados, Ley N°19.715, Art.13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3.742.924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3.742.924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617.704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307586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de Excelencia Pedagógica, ley N°19.715 y Art. octavo transitorio de la Ley N°20.903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151.848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151.848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573855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Variable de Desempeño Individual Art.17, ley N°19.933 y Art. octavo transitorio de la Ley N° 20.903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42.107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42.107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622314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Asignaciones por Desempeño Colectivo, Art.18, Ley N°19.933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5.055.229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5.055.229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971076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Reconocimiento Profesional, Art. 54 del D.F.L. (Ed.)N°1, de 1997 y la Ley N° 20.158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400.001.793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400.001.793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93.552.984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722072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Desempeño de Excelencia, Asistentes de la Educación, Ley N° 20.244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3.716.051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3.716.051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1.022.107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698220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Especial para Docentes Jubilados, Art.4°, Ley N°20.501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39.784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39.784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223140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Adicional por Antigüedad, Art.7°, Ley N°20.964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4.338.735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4.338.735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312.535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849090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Fiscal Extraordinario, Art. 6° y 7° de la Ley N°20.822 y Ley N° 20.976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10.030.509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10.030.509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732.024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168560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Complementario, Art. 6° de la Ley N° 20.822 y la Ley N° 20.976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10.310.329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10.310.329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704.664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869698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Tramo de Desarrollo Profesional, artículos 49 y 63 del D.F.L. (Ed.) N°1, de 1997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86.266.830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86.266.830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20.190.860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032100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Docencia en Establecimientos de Alta Concentración de Alumnos Prioritarios, artículos 50 y 63 del D.F.L.(Ed.) N°1,de 1997.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80.257.651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80.257.651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19.288.829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140123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al Personal Asistente de la Educación, Art.59 de la Ley N° 20.883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2.301.067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2.301.067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945084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038885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49.951.141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49.951.141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46.290.979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424702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48.048.601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48.048.601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44.667.917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745225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Anual de Apoyo al Mantenimiento, Art. 37, DFL(Ed) N°2, de 1998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48.048.601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48.048.601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44.667.917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67028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1.902.540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1.902.540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1.623.062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723079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1.902.540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1.902.540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1.623.062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791300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20.628.207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20.628.207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20.628.206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207493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20.628.207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20.628.207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20.628.206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947418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961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599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2922" y="1700808"/>
            <a:ext cx="7927198" cy="314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2922" y="826812"/>
            <a:ext cx="79271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21: GESTIÓN DE SUBVENCIONES A ESTABLECIMIENTOS EDUCACIONALES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94D18AF-66F4-4A62-BE4C-3E5A18798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036088"/>
              </p:ext>
            </p:extLst>
          </p:nvPr>
        </p:nvGraphicFramePr>
        <p:xfrm>
          <a:off x="480666" y="2052071"/>
          <a:ext cx="7886701" cy="169680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78438149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29053320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6688896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97456598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3040380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851690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3056822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763107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83000047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98525475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1429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61605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4.469.642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4.469.642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1.060.640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4710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4.264.441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4.264.441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1.045.308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9961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203.201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8432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9406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3029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0371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0276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4586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143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603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70445" y="1536179"/>
            <a:ext cx="7927198" cy="3704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81917" y="852465"/>
            <a:ext cx="79271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02. PROGRAMA 01: SUPERINTENDENCIA DE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41A43FB-FAF8-4B50-BFBD-B34D29252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370751"/>
              </p:ext>
            </p:extLst>
          </p:nvPr>
        </p:nvGraphicFramePr>
        <p:xfrm>
          <a:off x="570445" y="1906663"/>
          <a:ext cx="7938669" cy="1950533"/>
        </p:xfrm>
        <a:graphic>
          <a:graphicData uri="http://schemas.openxmlformats.org/drawingml/2006/table">
            <a:tbl>
              <a:tblPr/>
              <a:tblGrid>
                <a:gridCol w="266042">
                  <a:extLst>
                    <a:ext uri="{9D8B030D-6E8A-4147-A177-3AD203B41FA5}">
                      <a16:colId xmlns:a16="http://schemas.microsoft.com/office/drawing/2014/main" val="247004185"/>
                    </a:ext>
                  </a:extLst>
                </a:gridCol>
                <a:gridCol w="266042">
                  <a:extLst>
                    <a:ext uri="{9D8B030D-6E8A-4147-A177-3AD203B41FA5}">
                      <a16:colId xmlns:a16="http://schemas.microsoft.com/office/drawing/2014/main" val="2156722896"/>
                    </a:ext>
                  </a:extLst>
                </a:gridCol>
                <a:gridCol w="266042">
                  <a:extLst>
                    <a:ext uri="{9D8B030D-6E8A-4147-A177-3AD203B41FA5}">
                      <a16:colId xmlns:a16="http://schemas.microsoft.com/office/drawing/2014/main" val="3151567430"/>
                    </a:ext>
                  </a:extLst>
                </a:gridCol>
                <a:gridCol w="3000944">
                  <a:extLst>
                    <a:ext uri="{9D8B030D-6E8A-4147-A177-3AD203B41FA5}">
                      <a16:colId xmlns:a16="http://schemas.microsoft.com/office/drawing/2014/main" val="1603350825"/>
                    </a:ext>
                  </a:extLst>
                </a:gridCol>
                <a:gridCol w="712990">
                  <a:extLst>
                    <a:ext uri="{9D8B030D-6E8A-4147-A177-3AD203B41FA5}">
                      <a16:colId xmlns:a16="http://schemas.microsoft.com/office/drawing/2014/main" val="1864539033"/>
                    </a:ext>
                  </a:extLst>
                </a:gridCol>
                <a:gridCol w="712990">
                  <a:extLst>
                    <a:ext uri="{9D8B030D-6E8A-4147-A177-3AD203B41FA5}">
                      <a16:colId xmlns:a16="http://schemas.microsoft.com/office/drawing/2014/main" val="1510428073"/>
                    </a:ext>
                  </a:extLst>
                </a:gridCol>
                <a:gridCol w="712990">
                  <a:extLst>
                    <a:ext uri="{9D8B030D-6E8A-4147-A177-3AD203B41FA5}">
                      <a16:colId xmlns:a16="http://schemas.microsoft.com/office/drawing/2014/main" val="4163251648"/>
                    </a:ext>
                  </a:extLst>
                </a:gridCol>
                <a:gridCol w="712990">
                  <a:extLst>
                    <a:ext uri="{9D8B030D-6E8A-4147-A177-3AD203B41FA5}">
                      <a16:colId xmlns:a16="http://schemas.microsoft.com/office/drawing/2014/main" val="2352627921"/>
                    </a:ext>
                  </a:extLst>
                </a:gridCol>
                <a:gridCol w="649140">
                  <a:extLst>
                    <a:ext uri="{9D8B030D-6E8A-4147-A177-3AD203B41FA5}">
                      <a16:colId xmlns:a16="http://schemas.microsoft.com/office/drawing/2014/main" val="3769159856"/>
                    </a:ext>
                  </a:extLst>
                </a:gridCol>
                <a:gridCol w="638499">
                  <a:extLst>
                    <a:ext uri="{9D8B030D-6E8A-4147-A177-3AD203B41FA5}">
                      <a16:colId xmlns:a16="http://schemas.microsoft.com/office/drawing/2014/main" val="103982841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64963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85272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32.584.814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32.584.814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7.306.415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1852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26.298.836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26.298.836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6.462.874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048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5.974.321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5.974.321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818.259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1027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309.657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309.657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927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638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2295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2618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281.124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281.124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3704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499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7497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463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788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344" y="1464445"/>
            <a:ext cx="8085526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343" y="841706"/>
            <a:ext cx="78866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03. PROGRAMA 01: AGENCIA DE CALIDAD DE LA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5A4208B-8905-483B-BABA-38BD256DB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89315"/>
              </p:ext>
            </p:extLst>
          </p:nvPr>
        </p:nvGraphicFramePr>
        <p:xfrm>
          <a:off x="466342" y="1772816"/>
          <a:ext cx="7886699" cy="2690083"/>
        </p:xfrm>
        <a:graphic>
          <a:graphicData uri="http://schemas.openxmlformats.org/drawingml/2006/table">
            <a:tbl>
              <a:tblPr/>
              <a:tblGrid>
                <a:gridCol w="262191">
                  <a:extLst>
                    <a:ext uri="{9D8B030D-6E8A-4147-A177-3AD203B41FA5}">
                      <a16:colId xmlns:a16="http://schemas.microsoft.com/office/drawing/2014/main" val="2440474340"/>
                    </a:ext>
                  </a:extLst>
                </a:gridCol>
                <a:gridCol w="262191">
                  <a:extLst>
                    <a:ext uri="{9D8B030D-6E8A-4147-A177-3AD203B41FA5}">
                      <a16:colId xmlns:a16="http://schemas.microsoft.com/office/drawing/2014/main" val="4073024871"/>
                    </a:ext>
                  </a:extLst>
                </a:gridCol>
                <a:gridCol w="262191">
                  <a:extLst>
                    <a:ext uri="{9D8B030D-6E8A-4147-A177-3AD203B41FA5}">
                      <a16:colId xmlns:a16="http://schemas.microsoft.com/office/drawing/2014/main" val="1232088544"/>
                    </a:ext>
                  </a:extLst>
                </a:gridCol>
                <a:gridCol w="3020438">
                  <a:extLst>
                    <a:ext uri="{9D8B030D-6E8A-4147-A177-3AD203B41FA5}">
                      <a16:colId xmlns:a16="http://schemas.microsoft.com/office/drawing/2014/main" val="676945641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566487630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2170944755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1334453581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2278404249"/>
                    </a:ext>
                  </a:extLst>
                </a:gridCol>
                <a:gridCol w="639746">
                  <a:extLst>
                    <a:ext uri="{9D8B030D-6E8A-4147-A177-3AD203B41FA5}">
                      <a16:colId xmlns:a16="http://schemas.microsoft.com/office/drawing/2014/main" val="464550290"/>
                    </a:ext>
                  </a:extLst>
                </a:gridCol>
                <a:gridCol w="629258">
                  <a:extLst>
                    <a:ext uri="{9D8B030D-6E8A-4147-A177-3AD203B41FA5}">
                      <a16:colId xmlns:a16="http://schemas.microsoft.com/office/drawing/2014/main" val="213116298"/>
                    </a:ext>
                  </a:extLst>
                </a:gridCol>
              </a:tblGrid>
              <a:tr h="1258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66" marR="7866" marT="7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66" marR="7866" marT="7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116272"/>
                  </a:ext>
                </a:extLst>
              </a:tr>
              <a:tr h="3854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070482"/>
                  </a:ext>
                </a:extLst>
              </a:tr>
              <a:tr h="1651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43.344.191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43.344.191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4.252.548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87977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11.838.857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11.838.857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2.899.723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017912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2.104.956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2.104.956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301.995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271033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18.922.636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18.922.636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938.912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921733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18.922.636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18.922.636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938.912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099972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Logros de Aprendizaje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13.401.256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13.401.256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424.065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95728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Desempeño, Párrafo 2° del Título II de la Ley N°20.529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4.406.619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4.406.619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480.669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620598"/>
                  </a:ext>
                </a:extLst>
              </a:tr>
              <a:tr h="2517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del Cumplimiento de Estándares de Desempeño Profesional Docente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1.114.761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1.114.761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34.178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111385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475.742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475.742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111.918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009408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38.520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38.520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29919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11.223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11.223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893037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56.020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56.020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14.951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282686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369.979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369.979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95.860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172734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933682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008987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10.001.000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428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165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90795"/>
            <a:ext cx="803237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BD26453-4EED-4360-A0C5-828578604F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0692113"/>
              </p:ext>
            </p:extLst>
          </p:nvPr>
        </p:nvGraphicFramePr>
        <p:xfrm>
          <a:off x="1403647" y="1916831"/>
          <a:ext cx="6447600" cy="3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1262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5513" y="1488491"/>
            <a:ext cx="7886699" cy="356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1" y="817999"/>
            <a:ext cx="788673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04. PROGRAMA 01: SUBSECRETARÍA DE EDUCACIÓN PARVULARIA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C3A1848-8F6E-4721-B4C5-16D24177E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144776"/>
              </p:ext>
            </p:extLst>
          </p:nvPr>
        </p:nvGraphicFramePr>
        <p:xfrm>
          <a:off x="476001" y="1772816"/>
          <a:ext cx="7886699" cy="3047364"/>
        </p:xfrm>
        <a:graphic>
          <a:graphicData uri="http://schemas.openxmlformats.org/drawingml/2006/table">
            <a:tbl>
              <a:tblPr/>
              <a:tblGrid>
                <a:gridCol w="260459">
                  <a:extLst>
                    <a:ext uri="{9D8B030D-6E8A-4147-A177-3AD203B41FA5}">
                      <a16:colId xmlns:a16="http://schemas.microsoft.com/office/drawing/2014/main" val="825265223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3441415344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917949840"/>
                    </a:ext>
                  </a:extLst>
                </a:gridCol>
                <a:gridCol w="3052580">
                  <a:extLst>
                    <a:ext uri="{9D8B030D-6E8A-4147-A177-3AD203B41FA5}">
                      <a16:colId xmlns:a16="http://schemas.microsoft.com/office/drawing/2014/main" val="1994320616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3060085700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169751077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3220551792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3680840174"/>
                    </a:ext>
                  </a:extLst>
                </a:gridCol>
                <a:gridCol w="635520">
                  <a:extLst>
                    <a:ext uri="{9D8B030D-6E8A-4147-A177-3AD203B41FA5}">
                      <a16:colId xmlns:a16="http://schemas.microsoft.com/office/drawing/2014/main" val="3693685089"/>
                    </a:ext>
                  </a:extLst>
                </a:gridCol>
                <a:gridCol w="625102">
                  <a:extLst>
                    <a:ext uri="{9D8B030D-6E8A-4147-A177-3AD203B41FA5}">
                      <a16:colId xmlns:a16="http://schemas.microsoft.com/office/drawing/2014/main" val="3215853951"/>
                    </a:ext>
                  </a:extLst>
                </a:gridCol>
              </a:tblGrid>
              <a:tr h="1250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312025"/>
                  </a:ext>
                </a:extLst>
              </a:tr>
              <a:tr h="3828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563066"/>
                  </a:ext>
                </a:extLst>
              </a:tr>
              <a:tr h="1640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362.193.519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362.193.519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1.215.312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81665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3.542.421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3.542.421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898.425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45848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966.063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966.063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79.254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44421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343.821.139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343.821.139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221.808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07474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343.780.099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343.780.099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221.808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28847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340.757.129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340.757.129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08823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Educación Parvularia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2.863.940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2.863.940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221.808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72784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Informática para Educación Parvularia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159.030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159.030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53407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24301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para la Cooperación y el Desarrollo Económico, OCDE.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8623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69.768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69.768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15.825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64529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7.182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7.182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74743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15.390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15.390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13.999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692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47.196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47.196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32078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13.792.128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13.792.128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41232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13.792.128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13.792.128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42493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13.792.128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13.792.128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45758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82340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89855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692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037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7783" y="1497430"/>
            <a:ext cx="8054656" cy="340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7784" y="815814"/>
            <a:ext cx="805465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01: JUNTA NACIONAL DE AUXILIO ESCOLAR Y BECAS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CADB762-E168-4237-9A90-FD987A646B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638588"/>
              </p:ext>
            </p:extLst>
          </p:nvPr>
        </p:nvGraphicFramePr>
        <p:xfrm>
          <a:off x="477783" y="1812394"/>
          <a:ext cx="8054656" cy="3607694"/>
        </p:xfrm>
        <a:graphic>
          <a:graphicData uri="http://schemas.openxmlformats.org/drawingml/2006/table">
            <a:tbl>
              <a:tblPr/>
              <a:tblGrid>
                <a:gridCol w="269929">
                  <a:extLst>
                    <a:ext uri="{9D8B030D-6E8A-4147-A177-3AD203B41FA5}">
                      <a16:colId xmlns:a16="http://schemas.microsoft.com/office/drawing/2014/main" val="996581891"/>
                    </a:ext>
                  </a:extLst>
                </a:gridCol>
                <a:gridCol w="269929">
                  <a:extLst>
                    <a:ext uri="{9D8B030D-6E8A-4147-A177-3AD203B41FA5}">
                      <a16:colId xmlns:a16="http://schemas.microsoft.com/office/drawing/2014/main" val="947859312"/>
                    </a:ext>
                  </a:extLst>
                </a:gridCol>
                <a:gridCol w="269929">
                  <a:extLst>
                    <a:ext uri="{9D8B030D-6E8A-4147-A177-3AD203B41FA5}">
                      <a16:colId xmlns:a16="http://schemas.microsoft.com/office/drawing/2014/main" val="1993630247"/>
                    </a:ext>
                  </a:extLst>
                </a:gridCol>
                <a:gridCol w="3044789">
                  <a:extLst>
                    <a:ext uri="{9D8B030D-6E8A-4147-A177-3AD203B41FA5}">
                      <a16:colId xmlns:a16="http://schemas.microsoft.com/office/drawing/2014/main" val="723965728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1329124166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1000459441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3143864578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781884198"/>
                    </a:ext>
                  </a:extLst>
                </a:gridCol>
                <a:gridCol w="658625">
                  <a:extLst>
                    <a:ext uri="{9D8B030D-6E8A-4147-A177-3AD203B41FA5}">
                      <a16:colId xmlns:a16="http://schemas.microsoft.com/office/drawing/2014/main" val="3476316606"/>
                    </a:ext>
                  </a:extLst>
                </a:gridCol>
                <a:gridCol w="647827">
                  <a:extLst>
                    <a:ext uri="{9D8B030D-6E8A-4147-A177-3AD203B41FA5}">
                      <a16:colId xmlns:a16="http://schemas.microsoft.com/office/drawing/2014/main" val="282998759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9041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54594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705.103.080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729.153.309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24.050.229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86.730.884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7974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20.695.642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20.695.642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5.079.153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9745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5.600.403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5.600.403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1.061.617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2068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0755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2396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674.860.420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674.302.867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80.404.985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3528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674.860.420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674.302.867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80.404.985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2710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JUNJI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90.769.818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90.212.265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11.700.829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8683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 Instituciones Colaboradoras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629.824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7062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para Educación Básica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349.611.747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349.611.747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38.413.350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9970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a Terceros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323.692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323.692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5001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Programas de la JUNAEB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2.496.663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2.496.663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285.183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5558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de Vacaciones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3.897.664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3.897.664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2.140.070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7845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para Kinder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32.573.864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32.573.864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3.436.322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4022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Enseñanza Media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137.130.075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137.130.075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15.661.145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698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para Refuerzo Educativo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324.917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324.917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305460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para Prekinder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28.903.958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28.903.958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2.814.105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8327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Alimentacion Especial para Estudiantes Adultos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5.471.995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5.471.995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73.407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2657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Alimentación para Actividades Extraescolares en liceos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186.030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186.030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361097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Reescolarización plan 12 años escolaridad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6205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manipuladoras de alimentos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17.340.000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5.063.413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8405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Manipuladoras Zonas Extremas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4.144.055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4.144.055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735.408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7790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SENAME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839.945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75.270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362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641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556791"/>
            <a:ext cx="8210798" cy="317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84" y="919994"/>
            <a:ext cx="814721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01: JUNTA NACIONAL DE AUXILIO ESCOLAR Y BECAS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CF614FB-7F2D-4B19-BEA2-E80C70080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4570"/>
              </p:ext>
            </p:extLst>
          </p:nvPr>
        </p:nvGraphicFramePr>
        <p:xfrm>
          <a:off x="539552" y="1919762"/>
          <a:ext cx="8147246" cy="2410415"/>
        </p:xfrm>
        <a:graphic>
          <a:graphicData uri="http://schemas.openxmlformats.org/drawingml/2006/table">
            <a:tbl>
              <a:tblPr/>
              <a:tblGrid>
                <a:gridCol w="273031">
                  <a:extLst>
                    <a:ext uri="{9D8B030D-6E8A-4147-A177-3AD203B41FA5}">
                      <a16:colId xmlns:a16="http://schemas.microsoft.com/office/drawing/2014/main" val="1522131763"/>
                    </a:ext>
                  </a:extLst>
                </a:gridCol>
                <a:gridCol w="273031">
                  <a:extLst>
                    <a:ext uri="{9D8B030D-6E8A-4147-A177-3AD203B41FA5}">
                      <a16:colId xmlns:a16="http://schemas.microsoft.com/office/drawing/2014/main" val="1485894057"/>
                    </a:ext>
                  </a:extLst>
                </a:gridCol>
                <a:gridCol w="273031">
                  <a:extLst>
                    <a:ext uri="{9D8B030D-6E8A-4147-A177-3AD203B41FA5}">
                      <a16:colId xmlns:a16="http://schemas.microsoft.com/office/drawing/2014/main" val="229283596"/>
                    </a:ext>
                  </a:extLst>
                </a:gridCol>
                <a:gridCol w="3079790">
                  <a:extLst>
                    <a:ext uri="{9D8B030D-6E8A-4147-A177-3AD203B41FA5}">
                      <a16:colId xmlns:a16="http://schemas.microsoft.com/office/drawing/2014/main" val="1227284023"/>
                    </a:ext>
                  </a:extLst>
                </a:gridCol>
                <a:gridCol w="731723">
                  <a:extLst>
                    <a:ext uri="{9D8B030D-6E8A-4147-A177-3AD203B41FA5}">
                      <a16:colId xmlns:a16="http://schemas.microsoft.com/office/drawing/2014/main" val="3083434901"/>
                    </a:ext>
                  </a:extLst>
                </a:gridCol>
                <a:gridCol w="731723">
                  <a:extLst>
                    <a:ext uri="{9D8B030D-6E8A-4147-A177-3AD203B41FA5}">
                      <a16:colId xmlns:a16="http://schemas.microsoft.com/office/drawing/2014/main" val="1820046679"/>
                    </a:ext>
                  </a:extLst>
                </a:gridCol>
                <a:gridCol w="731723">
                  <a:extLst>
                    <a:ext uri="{9D8B030D-6E8A-4147-A177-3AD203B41FA5}">
                      <a16:colId xmlns:a16="http://schemas.microsoft.com/office/drawing/2014/main" val="3869781023"/>
                    </a:ext>
                  </a:extLst>
                </a:gridCol>
                <a:gridCol w="731723">
                  <a:extLst>
                    <a:ext uri="{9D8B030D-6E8A-4147-A177-3AD203B41FA5}">
                      <a16:colId xmlns:a16="http://schemas.microsoft.com/office/drawing/2014/main" val="2649666564"/>
                    </a:ext>
                  </a:extLst>
                </a:gridCol>
                <a:gridCol w="666196">
                  <a:extLst>
                    <a:ext uri="{9D8B030D-6E8A-4147-A177-3AD203B41FA5}">
                      <a16:colId xmlns:a16="http://schemas.microsoft.com/office/drawing/2014/main" val="660804760"/>
                    </a:ext>
                  </a:extLst>
                </a:gridCol>
                <a:gridCol w="655275">
                  <a:extLst>
                    <a:ext uri="{9D8B030D-6E8A-4147-A177-3AD203B41FA5}">
                      <a16:colId xmlns:a16="http://schemas.microsoft.com/office/drawing/2014/main" val="234236100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876879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8616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4976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5124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330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5017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1.593.401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1.593.401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155.513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4478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199.219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199.219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7265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82.152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82.152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3417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9491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218.225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6111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1.069.605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1.069.605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140.574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0444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1.889.514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1.889.514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1636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1.889.514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1.889.514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2139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24.051.229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24.050.229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4291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24.051.229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24.050.229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2054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682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866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5658" y="1472184"/>
            <a:ext cx="7885758" cy="2286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601" y="761321"/>
            <a:ext cx="788575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02: SALUD ESCOLAR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21120C2-F1D1-4472-AE23-03F5A0D8A5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543716"/>
              </p:ext>
            </p:extLst>
          </p:nvPr>
        </p:nvGraphicFramePr>
        <p:xfrm>
          <a:off x="465658" y="1820578"/>
          <a:ext cx="7886701" cy="245798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65617773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65007647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1025064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99454757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1500961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9691321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9351871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9805270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10600779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57145483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15529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64461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39.620.797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41.367.548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1.746.751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3.366.079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3177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38.633.415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38.633.415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3.366.079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9327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4.674.610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4.674.610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48.297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5363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Escuelas Saludables para el Aprendizaje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4.674.610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4.674.610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48.297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2143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33.958.805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33.958.805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3.317.782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56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 oral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10.612.768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10.612.768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245.454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11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 médica parvularia, básica y media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8.228.179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8.228.179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2091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Habilidades para la vida y escuelas saludables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14.593.995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14.593.995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3.044.170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4143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Obesidad en Escolares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523.863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523.863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3996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985.382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985.382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027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985.382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985.382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3685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985.382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985.382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9317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1.747.751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1.746.751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9767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1.747.751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1.746.751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1336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98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914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D891FC1-322B-448E-AE26-2406E044062F}"/>
              </a:ext>
            </a:extLst>
          </p:cNvPr>
          <p:cNvSpPr txBox="1">
            <a:spLocks/>
          </p:cNvSpPr>
          <p:nvPr/>
        </p:nvSpPr>
        <p:spPr>
          <a:xfrm>
            <a:off x="468088" y="1407691"/>
            <a:ext cx="8210798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424" y="762447"/>
            <a:ext cx="786036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03: BECAS Y ASISTENCIALIDAD ESTUDIANTIL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1776989-8276-472B-8A0C-2C9707C893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915068"/>
              </p:ext>
            </p:extLst>
          </p:nvPr>
        </p:nvGraphicFramePr>
        <p:xfrm>
          <a:off x="494424" y="1772816"/>
          <a:ext cx="7886701" cy="296544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96866135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61709925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82799651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5850339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9145979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2482614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7247543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8516187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79287302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72535155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10325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85355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354.381.846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370.887.308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16.505.462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23.332.991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1660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319.368.314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319.368.314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23.283.293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9570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319.013.738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319.013.738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23.258.159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6589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 de Becas Indígenas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31.324.413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31.324.413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3.179.406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7676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Especial de Útiles Escolares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11.405.939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11.405.939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5.019.554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373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Residencia Familiar Estudiantil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8.591.613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8.591.613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641.526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4212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Especial de Becas Art.56 Ley N° 18.681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4.040.509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4.040.509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194.246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1701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Becas Presidente de  la República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29.576.116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29.576.116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736.032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5137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para la Prueba de Selección Universitaria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6.274.424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6.274.424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5186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de Mantención  para Educación Superior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211.612.236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211.612.236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12.780.802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1754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Tarjeta  Nacional del Estudiante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8.001.659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8.001.659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79.990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084903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Prácticas Profesionales, Educación Media Técnico Profesional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4.079.745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4.079.745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604.305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1547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de Apoyo y Retención Escolar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3.307.824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3.307.824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5914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Asistencialidad Educación Superior Chaitén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778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 Polimetales de Arica, Ley  N° 20.590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789.913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789.913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6278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por COVID 19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5119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449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Hogares insulares Región de Valparaíso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270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805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484784"/>
            <a:ext cx="7886701" cy="3051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1" y="817098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03: BECAS Y ASISTENCIALIDAD ESTUDIANTIL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D09BDE4-85F9-468E-A191-DB2E3DA78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985139"/>
              </p:ext>
            </p:extLst>
          </p:nvPr>
        </p:nvGraphicFramePr>
        <p:xfrm>
          <a:off x="536151" y="1871080"/>
          <a:ext cx="7886701" cy="1704734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12257821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30368206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68083902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92748259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2366964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4782845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1923816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2976593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08584664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6161945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68585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87217"/>
                  </a:ext>
                </a:extLst>
              </a:tr>
              <a:tr h="182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35.011.532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35.011.532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8817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35.011.532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35.011.532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893684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 Acceso a TIC´s para Estudiantes de 7° Básico con excelencia, de Establecimientos de Educación Particular Subvencionados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7.865.974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7.865.974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150146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 Acceso a TIC´s para Estudiantes de 7° Básico, de Establecimientos de Educación del Sector Municipal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27.145.558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27.145.558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6101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16.506.462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16.505.462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0748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16.506.462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16.505.462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8089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280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843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49409" y="1484784"/>
            <a:ext cx="7886701" cy="282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6096" y="779229"/>
            <a:ext cx="791001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F94D538-F405-4B3C-9B95-37E90F8D3C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816691"/>
              </p:ext>
            </p:extLst>
          </p:nvPr>
        </p:nvGraphicFramePr>
        <p:xfrm>
          <a:off x="526096" y="1766834"/>
          <a:ext cx="7886701" cy="296544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85449316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56158072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22858944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87256925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8158074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7817226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8201224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7888559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94088414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57895682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65745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80241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621.045.527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642.127.834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21.082.307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122.917.657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1667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233.512.553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233.809.553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56.972.417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6156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47.619.519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61.569.238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13.949.719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5.352.571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3572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11.472.442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11.472.442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2.655.694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4777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84.242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84.242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3669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11.388.200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11.388.200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2.655.694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5226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233.748.919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233.748.919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51.262.921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8479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13.763.650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13.763.650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2.910.582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7532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13.763.650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13.763.650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2.910.582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160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219.985.269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219.985.269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48.352.339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382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con Municipalidades y otras Instituciones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212.106.060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212.106.060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47.885.618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097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Material de Enseñanza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5.933.658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5.933.658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172.999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3859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Fomento de Lectura Primera Infancia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979.201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979.201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251.978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1324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a Terceros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966.350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9729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705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9315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226.780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226.780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187.732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5707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21.580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716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187.732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32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442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14821" y="1468820"/>
            <a:ext cx="8114357" cy="302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2098" y="804648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679B2E8-8F43-4194-9EE2-4077AEB82B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323722"/>
              </p:ext>
            </p:extLst>
          </p:nvPr>
        </p:nvGraphicFramePr>
        <p:xfrm>
          <a:off x="557562" y="1792329"/>
          <a:ext cx="7886701" cy="266414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3761559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57142070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9726857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19386068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8875608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8261377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6792955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2188896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96645368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88284570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121964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7311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4.411.391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4.503.145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91.754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278.268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6275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6136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1.698.231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1.698.231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2715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491.422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491.422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5792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22.487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2163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1.316.768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1.316.768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245.363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1406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861.963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953.717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91.754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013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54.459.767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54.580.967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2.556.059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6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54.459.767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54.580.967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2.556.059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218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30.248.926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33.248.926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6067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30.248.926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33.248.926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7112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30.248.926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33.248.926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138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5.342.411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8.965.045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3.622.634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3.651.990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9879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3.885.680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3.885.680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0811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1.455.731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1.455.731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4017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3.623.634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3.622.634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3.651.990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365199,0%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4670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333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64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057" y="1631709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6475" y="755059"/>
            <a:ext cx="786628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02: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PROGRAMAS ALTERNATIVOS DE ENSEÑANZA PRE-ESCOLAR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F602B08-964D-4DB9-AF6A-78686D5DEE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134385"/>
              </p:ext>
            </p:extLst>
          </p:nvPr>
        </p:nvGraphicFramePr>
        <p:xfrm>
          <a:off x="486475" y="1952142"/>
          <a:ext cx="7886700" cy="2953716"/>
        </p:xfrm>
        <a:graphic>
          <a:graphicData uri="http://schemas.openxmlformats.org/drawingml/2006/table">
            <a:tbl>
              <a:tblPr/>
              <a:tblGrid>
                <a:gridCol w="252374">
                  <a:extLst>
                    <a:ext uri="{9D8B030D-6E8A-4147-A177-3AD203B41FA5}">
                      <a16:colId xmlns:a16="http://schemas.microsoft.com/office/drawing/2014/main" val="3006787451"/>
                    </a:ext>
                  </a:extLst>
                </a:gridCol>
                <a:gridCol w="252374">
                  <a:extLst>
                    <a:ext uri="{9D8B030D-6E8A-4147-A177-3AD203B41FA5}">
                      <a16:colId xmlns:a16="http://schemas.microsoft.com/office/drawing/2014/main" val="4050788618"/>
                    </a:ext>
                  </a:extLst>
                </a:gridCol>
                <a:gridCol w="252374">
                  <a:extLst>
                    <a:ext uri="{9D8B030D-6E8A-4147-A177-3AD203B41FA5}">
                      <a16:colId xmlns:a16="http://schemas.microsoft.com/office/drawing/2014/main" val="1980373049"/>
                    </a:ext>
                  </a:extLst>
                </a:gridCol>
                <a:gridCol w="3202631">
                  <a:extLst>
                    <a:ext uri="{9D8B030D-6E8A-4147-A177-3AD203B41FA5}">
                      <a16:colId xmlns:a16="http://schemas.microsoft.com/office/drawing/2014/main" val="1606337979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2386317458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3330686796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2066752312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433977939"/>
                    </a:ext>
                  </a:extLst>
                </a:gridCol>
                <a:gridCol w="615793">
                  <a:extLst>
                    <a:ext uri="{9D8B030D-6E8A-4147-A177-3AD203B41FA5}">
                      <a16:colId xmlns:a16="http://schemas.microsoft.com/office/drawing/2014/main" val="1031821143"/>
                    </a:ext>
                  </a:extLst>
                </a:gridCol>
                <a:gridCol w="605698">
                  <a:extLst>
                    <a:ext uri="{9D8B030D-6E8A-4147-A177-3AD203B41FA5}">
                      <a16:colId xmlns:a16="http://schemas.microsoft.com/office/drawing/2014/main" val="3883401557"/>
                    </a:ext>
                  </a:extLst>
                </a:gridCol>
              </a:tblGrid>
              <a:tr h="1211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678262"/>
                  </a:ext>
                </a:extLst>
              </a:tr>
              <a:tr h="3711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566394"/>
                  </a:ext>
                </a:extLst>
              </a:tr>
              <a:tr h="1590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18.064.543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21.014.478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2.949.935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3.238.871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358125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9.649.561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9.649.561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2.365.282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584270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1.631.772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4.331.772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2.700.000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53.332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980403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258.381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258.381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193.038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059194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692308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256.491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256.491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193.038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364628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6.116.246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6.116.246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362.505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497905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6.116.246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6.116.246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362.505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631757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Material de Enseñanza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1.027.536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1.027.536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54.294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038536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Conozca  a su Hijo y Proyecto Mejoramiento Atención a la Infancia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4.852.164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4.852.164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257.214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641046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Fomento de Lectura Primera Infancia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236.546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236.546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50.997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985273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10.789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10.789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8.445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877140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10.789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10.789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8.445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952900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395.794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395.794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5.335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194182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100.167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100.167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5.335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184465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39.127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39.127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126197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256.500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256.500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732596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250.935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249.935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250.934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25093,4%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54108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250.935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249.935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250.934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25093,4%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869150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35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372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1760" y="1484784"/>
            <a:ext cx="818451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1760" y="764704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13.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CONSEJO DE RECTORES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3F098F3-CF8A-4F75-AB97-E43C8E7941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772282"/>
              </p:ext>
            </p:extLst>
          </p:nvPr>
        </p:nvGraphicFramePr>
        <p:xfrm>
          <a:off x="461759" y="1772816"/>
          <a:ext cx="7886701" cy="207739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10157665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23449165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4350579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4644361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4800684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4153763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0239498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5303628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09794538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79764728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71672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13081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707.388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707.388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148.432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9555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480.853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480.853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94.335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2826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177.526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6915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7991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2894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17.852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8526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4083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7172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8181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8556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0872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48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01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83621"/>
            <a:ext cx="803237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CÁPITULO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6D6471A-4C46-48A8-A371-B32B6879F1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3797761"/>
              </p:ext>
            </p:extLst>
          </p:nvPr>
        </p:nvGraphicFramePr>
        <p:xfrm>
          <a:off x="1348200" y="1916832"/>
          <a:ext cx="6447600" cy="3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7242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8797" y="1454288"/>
            <a:ext cx="791962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2" y="784813"/>
            <a:ext cx="7912422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15.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CONSEJO NACIONAL DE EDUCACIÓN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2A9E5B1-A171-4CEF-AAEF-DFF1176D93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927662"/>
              </p:ext>
            </p:extLst>
          </p:nvPr>
        </p:nvGraphicFramePr>
        <p:xfrm>
          <a:off x="468797" y="1772816"/>
          <a:ext cx="7919625" cy="3219173"/>
        </p:xfrm>
        <a:graphic>
          <a:graphicData uri="http://schemas.openxmlformats.org/drawingml/2006/table">
            <a:tbl>
              <a:tblPr/>
              <a:tblGrid>
                <a:gridCol w="265403">
                  <a:extLst>
                    <a:ext uri="{9D8B030D-6E8A-4147-A177-3AD203B41FA5}">
                      <a16:colId xmlns:a16="http://schemas.microsoft.com/office/drawing/2014/main" val="3217510594"/>
                    </a:ext>
                  </a:extLst>
                </a:gridCol>
                <a:gridCol w="265403">
                  <a:extLst>
                    <a:ext uri="{9D8B030D-6E8A-4147-A177-3AD203B41FA5}">
                      <a16:colId xmlns:a16="http://schemas.microsoft.com/office/drawing/2014/main" val="1579108767"/>
                    </a:ext>
                  </a:extLst>
                </a:gridCol>
                <a:gridCol w="265403">
                  <a:extLst>
                    <a:ext uri="{9D8B030D-6E8A-4147-A177-3AD203B41FA5}">
                      <a16:colId xmlns:a16="http://schemas.microsoft.com/office/drawing/2014/main" val="3079889092"/>
                    </a:ext>
                  </a:extLst>
                </a:gridCol>
                <a:gridCol w="2993746">
                  <a:extLst>
                    <a:ext uri="{9D8B030D-6E8A-4147-A177-3AD203B41FA5}">
                      <a16:colId xmlns:a16="http://schemas.microsoft.com/office/drawing/2014/main" val="1951454711"/>
                    </a:ext>
                  </a:extLst>
                </a:gridCol>
                <a:gridCol w="711280">
                  <a:extLst>
                    <a:ext uri="{9D8B030D-6E8A-4147-A177-3AD203B41FA5}">
                      <a16:colId xmlns:a16="http://schemas.microsoft.com/office/drawing/2014/main" val="3192563025"/>
                    </a:ext>
                  </a:extLst>
                </a:gridCol>
                <a:gridCol w="711280">
                  <a:extLst>
                    <a:ext uri="{9D8B030D-6E8A-4147-A177-3AD203B41FA5}">
                      <a16:colId xmlns:a16="http://schemas.microsoft.com/office/drawing/2014/main" val="2555148485"/>
                    </a:ext>
                  </a:extLst>
                </a:gridCol>
                <a:gridCol w="711280">
                  <a:extLst>
                    <a:ext uri="{9D8B030D-6E8A-4147-A177-3AD203B41FA5}">
                      <a16:colId xmlns:a16="http://schemas.microsoft.com/office/drawing/2014/main" val="1537231481"/>
                    </a:ext>
                  </a:extLst>
                </a:gridCol>
                <a:gridCol w="711280">
                  <a:extLst>
                    <a:ext uri="{9D8B030D-6E8A-4147-A177-3AD203B41FA5}">
                      <a16:colId xmlns:a16="http://schemas.microsoft.com/office/drawing/2014/main" val="3938741432"/>
                    </a:ext>
                  </a:extLst>
                </a:gridCol>
                <a:gridCol w="647583">
                  <a:extLst>
                    <a:ext uri="{9D8B030D-6E8A-4147-A177-3AD203B41FA5}">
                      <a16:colId xmlns:a16="http://schemas.microsoft.com/office/drawing/2014/main" val="1282114631"/>
                    </a:ext>
                  </a:extLst>
                </a:gridCol>
                <a:gridCol w="636967">
                  <a:extLst>
                    <a:ext uri="{9D8B030D-6E8A-4147-A177-3AD203B41FA5}">
                      <a16:colId xmlns:a16="http://schemas.microsoft.com/office/drawing/2014/main" val="318669000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64796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02219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2.322.512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2.322.512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509.468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6384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2.002.690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2.002.690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415.185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9501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250.259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250.259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0052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4513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3452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9699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3949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Art.87, letra g), DFL N°2,  de 2010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0927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7802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Internacionales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034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125762,2%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125762,2%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9142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2634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3922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951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5188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9414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6495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26.825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4881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2954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8050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557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886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556792"/>
            <a:ext cx="7886701" cy="3746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95743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DIRECCIÓN DE EDUCACIÓN PÚBLICA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ECF7D47-CF08-4DD2-9629-68305B1E1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949221"/>
              </p:ext>
            </p:extLst>
          </p:nvPr>
        </p:nvGraphicFramePr>
        <p:xfrm>
          <a:off x="539551" y="1844824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94600369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97061733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5500504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0742151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4765598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0807186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7953133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1036191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70374150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20927345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50394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12937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7.066.961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7.066.961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1.353.601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3868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4.527.076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4.527.076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1.068.331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7964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2.418.185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2.418.185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284.166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4880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119.700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4018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12.825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0366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3418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45.195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686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60.244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60.244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3465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8574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6315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16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6666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6920" y="1618574"/>
            <a:ext cx="7905177" cy="3409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6920" y="751928"/>
            <a:ext cx="790517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02: FORTALECIMIENTO DE LA EDUCACIÓN ESCOLAR PÚBLICA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A8A3FA1-64CF-4C7D-818E-63600B206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899162"/>
              </p:ext>
            </p:extLst>
          </p:nvPr>
        </p:nvGraphicFramePr>
        <p:xfrm>
          <a:off x="536920" y="1924084"/>
          <a:ext cx="7886701" cy="3139217"/>
        </p:xfrm>
        <a:graphic>
          <a:graphicData uri="http://schemas.openxmlformats.org/drawingml/2006/table">
            <a:tbl>
              <a:tblPr/>
              <a:tblGrid>
                <a:gridCol w="257735">
                  <a:extLst>
                    <a:ext uri="{9D8B030D-6E8A-4147-A177-3AD203B41FA5}">
                      <a16:colId xmlns:a16="http://schemas.microsoft.com/office/drawing/2014/main" val="322546481"/>
                    </a:ext>
                  </a:extLst>
                </a:gridCol>
                <a:gridCol w="257735">
                  <a:extLst>
                    <a:ext uri="{9D8B030D-6E8A-4147-A177-3AD203B41FA5}">
                      <a16:colId xmlns:a16="http://schemas.microsoft.com/office/drawing/2014/main" val="1419222761"/>
                    </a:ext>
                  </a:extLst>
                </a:gridCol>
                <a:gridCol w="257735">
                  <a:extLst>
                    <a:ext uri="{9D8B030D-6E8A-4147-A177-3AD203B41FA5}">
                      <a16:colId xmlns:a16="http://schemas.microsoft.com/office/drawing/2014/main" val="2170934420"/>
                    </a:ext>
                  </a:extLst>
                </a:gridCol>
                <a:gridCol w="3103133">
                  <a:extLst>
                    <a:ext uri="{9D8B030D-6E8A-4147-A177-3AD203B41FA5}">
                      <a16:colId xmlns:a16="http://schemas.microsoft.com/office/drawing/2014/main" val="3803270078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3942431602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1215212090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132727360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2302736054"/>
                    </a:ext>
                  </a:extLst>
                </a:gridCol>
                <a:gridCol w="628874">
                  <a:extLst>
                    <a:ext uri="{9D8B030D-6E8A-4147-A177-3AD203B41FA5}">
                      <a16:colId xmlns:a16="http://schemas.microsoft.com/office/drawing/2014/main" val="1310858949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val="4259037620"/>
                    </a:ext>
                  </a:extLst>
                </a:gridCol>
              </a:tblGrid>
              <a:tr h="1237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732" marR="7732" marT="7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32" marR="7732" marT="7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660963"/>
                  </a:ext>
                </a:extLst>
              </a:tr>
              <a:tr h="3788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852910"/>
                  </a:ext>
                </a:extLst>
              </a:tr>
              <a:tr h="1623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409.384.345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409.384.345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12.548.068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74607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264.174.602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264.174.602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9.700.405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65591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60.965.173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60.965.173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9.699.148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489472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14.226.462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14.226.462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13653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Profesional Docente y Directivo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4.284.570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4.284.570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86395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Educativos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2.480.382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2.480.382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659885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Apoyo a la Educación Pública - Servicios Locales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39.973.759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39.973.759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9.699.148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78639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203.209.429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203.209.429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1.257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142911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Apoyo a la Educación Pública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203.209.419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203.209.419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1.257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472304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 las Municipalidades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87529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145.207.743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145.207.743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2.847.663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54658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78.746.889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78.746.889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938110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 - Programa 05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29.711.131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29.711.131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09821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5.547.045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5.547.045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8372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y Asistencialidad Estudiantil JUNAEB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27.145.558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27.145.558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02722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- Servicios Locales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16.343.155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16.343.155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369514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66.460.854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66.460.854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2.847.663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91288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66.460.854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66.460.854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2.847.663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82877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150890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839154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903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0904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6002" y="1767731"/>
            <a:ext cx="798443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2" y="832240"/>
            <a:ext cx="789818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03: APOYO A LA IMPLEMENTACIÓN DE LOS SERVICIOS LOCALES DE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C7E07D4-F00B-46FA-9ACD-23993501F6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111498"/>
              </p:ext>
            </p:extLst>
          </p:nvPr>
        </p:nvGraphicFramePr>
        <p:xfrm>
          <a:off x="476002" y="2060848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8958638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25686602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04853819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97024887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0980029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865195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9700954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3989276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85288742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09965141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18754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15754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544.940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544.940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68.717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5098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238.032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238.032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61.262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5967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284.617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284.617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5489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0075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3241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1281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9.850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2361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6498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6795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3883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793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482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1" y="1771696"/>
            <a:ext cx="7886701" cy="305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455" y="884018"/>
            <a:ext cx="790379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01: SERVICIO LOCAL DE EDUCACIÓN BARRANCAS,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9442742-1DB2-46E5-A8F9-F21BA4FC78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774900"/>
              </p:ext>
            </p:extLst>
          </p:nvPr>
        </p:nvGraphicFramePr>
        <p:xfrm>
          <a:off x="521359" y="2127515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20828791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77037703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4264087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21306221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5072199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7731922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8642631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2886625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50155825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51516735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21424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0343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3.316.006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3.316.006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727.584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4917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2.740.793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2.740.793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668.897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5396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556.489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556.489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54.634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2987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16.724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4453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2254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0705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1829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7542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2346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139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766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931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3614" y="1701684"/>
            <a:ext cx="7886701" cy="317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8134" y="809980"/>
            <a:ext cx="793593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02: SERVICIO LOCAL DE EDUCACIÓN BARRANCAS,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A06E0B9-143E-4631-8ED6-A2A6CBA8D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89743"/>
              </p:ext>
            </p:extLst>
          </p:nvPr>
        </p:nvGraphicFramePr>
        <p:xfrm>
          <a:off x="470446" y="2023327"/>
          <a:ext cx="7886701" cy="271171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77924555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2393483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53474500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67164159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225824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9927725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9605245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7702149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91015181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18432441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54992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94394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61.891.055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61.891.055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13.531.382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396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45.914.250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45.914.250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12.646.649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507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7.741.735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7.741.735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370.138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7808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1.705.635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1.705.635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219.773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9184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1.705.635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1.705.635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219.773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1846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3763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0600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1994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282.572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282.572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5446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49.651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360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9323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197.300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0918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938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6.236.863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6.236.863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265.882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194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6.236.863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6.236.863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265.882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867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1144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209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190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558" y="1670244"/>
            <a:ext cx="813681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9558" y="783352"/>
            <a:ext cx="786617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01: SERVICIO LOCAL DE EDUCACIÓN PUERTO CORDILLERA,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5105765-F66F-4D63-ABAF-61C9733D9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201739"/>
              </p:ext>
            </p:extLst>
          </p:nvPr>
        </p:nvGraphicFramePr>
        <p:xfrm>
          <a:off x="509558" y="2022482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88168522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90451237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09309456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06845732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6822278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7832561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3364755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7075830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63370738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99955205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73710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99815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2.578.202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2.578.202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579.193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5756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2.183.122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2.183.122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501.281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1987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375.422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375.422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034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969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9552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4060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5373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0399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0742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6643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765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918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8110" y="1715926"/>
            <a:ext cx="7933506" cy="33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08110" y="839123"/>
            <a:ext cx="793350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02: SERVICIO LOCAL DE EDUCACIÓN PUERTO CORDILLERA,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9DD2590-4768-4834-A83A-C8C585ECF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92965"/>
              </p:ext>
            </p:extLst>
          </p:nvPr>
        </p:nvGraphicFramePr>
        <p:xfrm>
          <a:off x="384134" y="2046816"/>
          <a:ext cx="7933508" cy="2711717"/>
        </p:xfrm>
        <a:graphic>
          <a:graphicData uri="http://schemas.openxmlformats.org/drawingml/2006/table">
            <a:tbl>
              <a:tblPr/>
              <a:tblGrid>
                <a:gridCol w="265869">
                  <a:extLst>
                    <a:ext uri="{9D8B030D-6E8A-4147-A177-3AD203B41FA5}">
                      <a16:colId xmlns:a16="http://schemas.microsoft.com/office/drawing/2014/main" val="1429788142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1426624470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2989708929"/>
                    </a:ext>
                  </a:extLst>
                </a:gridCol>
                <a:gridCol w="2998992">
                  <a:extLst>
                    <a:ext uri="{9D8B030D-6E8A-4147-A177-3AD203B41FA5}">
                      <a16:colId xmlns:a16="http://schemas.microsoft.com/office/drawing/2014/main" val="4106804608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493382058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342822079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2358826347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487068623"/>
                    </a:ext>
                  </a:extLst>
                </a:gridCol>
                <a:gridCol w="648718">
                  <a:extLst>
                    <a:ext uri="{9D8B030D-6E8A-4147-A177-3AD203B41FA5}">
                      <a16:colId xmlns:a16="http://schemas.microsoft.com/office/drawing/2014/main" val="2602169975"/>
                    </a:ext>
                  </a:extLst>
                </a:gridCol>
                <a:gridCol w="638083">
                  <a:extLst>
                    <a:ext uri="{9D8B030D-6E8A-4147-A177-3AD203B41FA5}">
                      <a16:colId xmlns:a16="http://schemas.microsoft.com/office/drawing/2014/main" val="237118276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55103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86188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42.028.970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42.028.970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8.687.060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1781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30.486.410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30.486.410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7.895.212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4238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4.960.597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4.960.597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791.617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1106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1.240.517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1.240.517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1216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1.240.517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1.240.517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5904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8027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0090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0253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210.859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0724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29.630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9315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41.286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6309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119.426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021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6090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5.120.587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5.120.587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1904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5.120.587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5.120.587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4851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8622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166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4184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4034" y="1787679"/>
            <a:ext cx="7836229" cy="3556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4034" y="879720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01: SERVICIO LOCAL DE EDUCACIÓN HUASCO,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DDB1568-9E6F-4BE3-8AC6-826AC6B8D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56543"/>
              </p:ext>
            </p:extLst>
          </p:nvPr>
        </p:nvGraphicFramePr>
        <p:xfrm>
          <a:off x="484033" y="2143356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00327567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75044025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82815697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78752355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3646274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8240357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3166434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1370422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59662073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17933125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24952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75951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2.534.303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2.534.303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472.336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3629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2.066.318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2.066.318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422.026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3310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446.963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446.963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50.310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183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4554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0082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6705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772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4772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189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5538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696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905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0968" y="1772816"/>
            <a:ext cx="7886701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8160" y="836712"/>
            <a:ext cx="7869509" cy="83194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02: SERVICIO LOCAL DE EDUCACIÓN HUASCO,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5AFEF91-1A46-4F67-94A4-3463B1F4F6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742181"/>
              </p:ext>
            </p:extLst>
          </p:nvPr>
        </p:nvGraphicFramePr>
        <p:xfrm>
          <a:off x="470967" y="2085436"/>
          <a:ext cx="7886701" cy="271171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53684697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15906393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91234352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76054575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2971640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4339679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3831280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8208030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71692436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91915174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30304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71979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41.715.534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41.715.534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8.380.145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2316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28.708.157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28.708.157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7.661.505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5131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6.391.234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6.391.234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256.915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3243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773.744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184.672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5307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773.744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184.672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4499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1789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1324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9056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199.180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199.180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4508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1995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2075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60.676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9751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0583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5.633.219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5.633.219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268.471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7502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5.633.219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5.633.219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268.471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3449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423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851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367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67544" y="846781"/>
            <a:ext cx="803053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MARZO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28A2C45-565F-449C-A1FD-368DB30424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910449"/>
              </p:ext>
            </p:extLst>
          </p:nvPr>
        </p:nvGraphicFramePr>
        <p:xfrm>
          <a:off x="1403648" y="1992597"/>
          <a:ext cx="6446308" cy="3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9651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9848" y="1711771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9848" y="808993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01: SERVICIO LOCAL DE EDUCACIÓN COSTA ARAUCANÍA,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CA3E906-EC4D-47BD-8ACD-3A8CA9792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536414"/>
              </p:ext>
            </p:extLst>
          </p:nvPr>
        </p:nvGraphicFramePr>
        <p:xfrm>
          <a:off x="419847" y="2050795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69572837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04953075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8766251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34566077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9227435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565028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4066718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6543611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8602748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88342820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3251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24417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3.051.484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3.051.484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539.365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5247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2.476.002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2.476.002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505.807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0938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554.460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554.460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5966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2640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1473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6140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7367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0917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2187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7007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451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998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7746" y="1772816"/>
            <a:ext cx="7886701" cy="3526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8370" y="836712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02: SERVICIO LOCAL DE EDUCACIÓN COSTA ARAUCANÍA,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5F61606-C6F4-49D5-92A7-B407B74B9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926757"/>
              </p:ext>
            </p:extLst>
          </p:nvPr>
        </p:nvGraphicFramePr>
        <p:xfrm>
          <a:off x="457745" y="2073141"/>
          <a:ext cx="7886701" cy="271171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12948245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0598395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8292471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61046564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8344096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2318587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3900074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4453307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76965040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57600139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58155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68889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36.628.656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36.628.656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6.938.439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2367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22.216.698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22.216.698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6.647.426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0404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7.694.080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7.694.080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179.852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6167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616.332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1073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616.332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0940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5197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2449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9707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328.857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42.649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6227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100.749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1421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1553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7184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103.610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3947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5.762.689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5.762.689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65.557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1316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5.762.689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5.762.689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65.557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0905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1355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739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5845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39352" y="1772815"/>
            <a:ext cx="7880941" cy="1757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33593" y="825626"/>
            <a:ext cx="7880942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01: SERVICIO LOCAL DE EDUCACIÓN CHINCHORRO,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124605C-6B7B-4BA4-ADB6-54CD4262A1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979057"/>
              </p:ext>
            </p:extLst>
          </p:nvPr>
        </p:nvGraphicFramePr>
        <p:xfrm>
          <a:off x="427834" y="2073351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97420946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23921804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55714550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76793755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2695467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4573649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7839181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9057209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94361699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12895613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85198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18510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3.070.839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3.070.839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567.567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7451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2.530.950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2.530.950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515.515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8311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493.041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493.041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49.311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9620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44.848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7932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15.903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4926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15.786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6612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11.839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2783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7684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4076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8939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29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738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772815"/>
            <a:ext cx="7880942" cy="3600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89306"/>
            <a:ext cx="7880942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02: SERVICIO LOCAL DE EDUCACIÓN CHINCHORRO,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9D65911-D5E1-4A31-BF20-E7BC74ABC5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58929"/>
              </p:ext>
            </p:extLst>
          </p:nvPr>
        </p:nvGraphicFramePr>
        <p:xfrm>
          <a:off x="533793" y="2132856"/>
          <a:ext cx="7886701" cy="245798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20781558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84402146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7400812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54083374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9241203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4717155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2402965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4047863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47480975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94278204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88686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27971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56.308.605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56.308.605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12.466.644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6228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43.855.315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43.855.315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12.355.501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1891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6.646.760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6.646.760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111.143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2457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1.498.269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1.498.269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1276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1.498.269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1.498.269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9838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4467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1196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8220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369.037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369.037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3652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112.234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9409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0202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239.296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239.296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7298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5374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3.929.224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3.929.224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4270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3.929.224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3.929.224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195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0489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8157" y="1460718"/>
            <a:ext cx="8229600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677" y="819254"/>
            <a:ext cx="803776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01: GABRIELA MISTRAL,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475B303-B853-4BD1-8B20-4212C5DD53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123168"/>
              </p:ext>
            </p:extLst>
          </p:nvPr>
        </p:nvGraphicFramePr>
        <p:xfrm>
          <a:off x="494677" y="1796132"/>
          <a:ext cx="8037761" cy="1950533"/>
        </p:xfrm>
        <a:graphic>
          <a:graphicData uri="http://schemas.openxmlformats.org/drawingml/2006/table">
            <a:tbl>
              <a:tblPr/>
              <a:tblGrid>
                <a:gridCol w="269362">
                  <a:extLst>
                    <a:ext uri="{9D8B030D-6E8A-4147-A177-3AD203B41FA5}">
                      <a16:colId xmlns:a16="http://schemas.microsoft.com/office/drawing/2014/main" val="3955065135"/>
                    </a:ext>
                  </a:extLst>
                </a:gridCol>
                <a:gridCol w="269362">
                  <a:extLst>
                    <a:ext uri="{9D8B030D-6E8A-4147-A177-3AD203B41FA5}">
                      <a16:colId xmlns:a16="http://schemas.microsoft.com/office/drawing/2014/main" val="3819897689"/>
                    </a:ext>
                  </a:extLst>
                </a:gridCol>
                <a:gridCol w="269362">
                  <a:extLst>
                    <a:ext uri="{9D8B030D-6E8A-4147-A177-3AD203B41FA5}">
                      <a16:colId xmlns:a16="http://schemas.microsoft.com/office/drawing/2014/main" val="3336208785"/>
                    </a:ext>
                  </a:extLst>
                </a:gridCol>
                <a:gridCol w="3038403">
                  <a:extLst>
                    <a:ext uri="{9D8B030D-6E8A-4147-A177-3AD203B41FA5}">
                      <a16:colId xmlns:a16="http://schemas.microsoft.com/office/drawing/2014/main" val="2261604516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1876610123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1738023789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2252294147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3603792800"/>
                    </a:ext>
                  </a:extLst>
                </a:gridCol>
                <a:gridCol w="657243">
                  <a:extLst>
                    <a:ext uri="{9D8B030D-6E8A-4147-A177-3AD203B41FA5}">
                      <a16:colId xmlns:a16="http://schemas.microsoft.com/office/drawing/2014/main" val="11953992"/>
                    </a:ext>
                  </a:extLst>
                </a:gridCol>
                <a:gridCol w="646469">
                  <a:extLst>
                    <a:ext uri="{9D8B030D-6E8A-4147-A177-3AD203B41FA5}">
                      <a16:colId xmlns:a16="http://schemas.microsoft.com/office/drawing/2014/main" val="160315914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29564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59769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2.607.198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2.607.198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425.982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2261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2.070.143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2.070.143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334.164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0808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492.843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492.843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90.547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6594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1575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15.903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1819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15.786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2289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990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8257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968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6209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871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4728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8733" y="1556791"/>
            <a:ext cx="7886701" cy="3216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677" y="845392"/>
            <a:ext cx="803776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02: GABRIELA MISTRAL,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5255BFB-B8C0-41AF-80E5-C32C1F560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11637"/>
              </p:ext>
            </p:extLst>
          </p:nvPr>
        </p:nvGraphicFramePr>
        <p:xfrm>
          <a:off x="494677" y="1878476"/>
          <a:ext cx="8037761" cy="2331125"/>
        </p:xfrm>
        <a:graphic>
          <a:graphicData uri="http://schemas.openxmlformats.org/drawingml/2006/table">
            <a:tbl>
              <a:tblPr/>
              <a:tblGrid>
                <a:gridCol w="269362">
                  <a:extLst>
                    <a:ext uri="{9D8B030D-6E8A-4147-A177-3AD203B41FA5}">
                      <a16:colId xmlns:a16="http://schemas.microsoft.com/office/drawing/2014/main" val="1430865157"/>
                    </a:ext>
                  </a:extLst>
                </a:gridCol>
                <a:gridCol w="269362">
                  <a:extLst>
                    <a:ext uri="{9D8B030D-6E8A-4147-A177-3AD203B41FA5}">
                      <a16:colId xmlns:a16="http://schemas.microsoft.com/office/drawing/2014/main" val="4256842984"/>
                    </a:ext>
                  </a:extLst>
                </a:gridCol>
                <a:gridCol w="269362">
                  <a:extLst>
                    <a:ext uri="{9D8B030D-6E8A-4147-A177-3AD203B41FA5}">
                      <a16:colId xmlns:a16="http://schemas.microsoft.com/office/drawing/2014/main" val="1109426348"/>
                    </a:ext>
                  </a:extLst>
                </a:gridCol>
                <a:gridCol w="3038403">
                  <a:extLst>
                    <a:ext uri="{9D8B030D-6E8A-4147-A177-3AD203B41FA5}">
                      <a16:colId xmlns:a16="http://schemas.microsoft.com/office/drawing/2014/main" val="2400442441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488138936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1183066576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867860846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2203469446"/>
                    </a:ext>
                  </a:extLst>
                </a:gridCol>
                <a:gridCol w="657243">
                  <a:extLst>
                    <a:ext uri="{9D8B030D-6E8A-4147-A177-3AD203B41FA5}">
                      <a16:colId xmlns:a16="http://schemas.microsoft.com/office/drawing/2014/main" val="264648509"/>
                    </a:ext>
                  </a:extLst>
                </a:gridCol>
                <a:gridCol w="646469">
                  <a:extLst>
                    <a:ext uri="{9D8B030D-6E8A-4147-A177-3AD203B41FA5}">
                      <a16:colId xmlns:a16="http://schemas.microsoft.com/office/drawing/2014/main" val="379847661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48727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67531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37.172.730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37.172.730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5.238.422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7920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29.401.875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29.401.875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4.982.361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8559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3.385.829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3.385.829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255.498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6041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800.562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9146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800.562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84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6444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6419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3036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205.965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5110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36.343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23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137.249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137.249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0879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0755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3.368.499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3.368.499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3816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3.368.499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3.368.499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044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1989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0067" y="1767595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16386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01: SERVICIO LOCAL DE EDUCACIÓN ANDALÍEN SUR,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5F8E46A-A3CE-4CC1-8A1D-288D63068C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725670"/>
              </p:ext>
            </p:extLst>
          </p:nvPr>
        </p:nvGraphicFramePr>
        <p:xfrm>
          <a:off x="523004" y="2097627"/>
          <a:ext cx="8130931" cy="2077397"/>
        </p:xfrm>
        <a:graphic>
          <a:graphicData uri="http://schemas.openxmlformats.org/drawingml/2006/table">
            <a:tbl>
              <a:tblPr/>
              <a:tblGrid>
                <a:gridCol w="272485">
                  <a:extLst>
                    <a:ext uri="{9D8B030D-6E8A-4147-A177-3AD203B41FA5}">
                      <a16:colId xmlns:a16="http://schemas.microsoft.com/office/drawing/2014/main" val="1031957259"/>
                    </a:ext>
                  </a:extLst>
                </a:gridCol>
                <a:gridCol w="272485">
                  <a:extLst>
                    <a:ext uri="{9D8B030D-6E8A-4147-A177-3AD203B41FA5}">
                      <a16:colId xmlns:a16="http://schemas.microsoft.com/office/drawing/2014/main" val="1033545174"/>
                    </a:ext>
                  </a:extLst>
                </a:gridCol>
                <a:gridCol w="272485">
                  <a:extLst>
                    <a:ext uri="{9D8B030D-6E8A-4147-A177-3AD203B41FA5}">
                      <a16:colId xmlns:a16="http://schemas.microsoft.com/office/drawing/2014/main" val="2479994387"/>
                    </a:ext>
                  </a:extLst>
                </a:gridCol>
                <a:gridCol w="3073621">
                  <a:extLst>
                    <a:ext uri="{9D8B030D-6E8A-4147-A177-3AD203B41FA5}">
                      <a16:colId xmlns:a16="http://schemas.microsoft.com/office/drawing/2014/main" val="4265547271"/>
                    </a:ext>
                  </a:extLst>
                </a:gridCol>
                <a:gridCol w="730258">
                  <a:extLst>
                    <a:ext uri="{9D8B030D-6E8A-4147-A177-3AD203B41FA5}">
                      <a16:colId xmlns:a16="http://schemas.microsoft.com/office/drawing/2014/main" val="3558766176"/>
                    </a:ext>
                  </a:extLst>
                </a:gridCol>
                <a:gridCol w="730258">
                  <a:extLst>
                    <a:ext uri="{9D8B030D-6E8A-4147-A177-3AD203B41FA5}">
                      <a16:colId xmlns:a16="http://schemas.microsoft.com/office/drawing/2014/main" val="525364318"/>
                    </a:ext>
                  </a:extLst>
                </a:gridCol>
                <a:gridCol w="730258">
                  <a:extLst>
                    <a:ext uri="{9D8B030D-6E8A-4147-A177-3AD203B41FA5}">
                      <a16:colId xmlns:a16="http://schemas.microsoft.com/office/drawing/2014/main" val="2417990704"/>
                    </a:ext>
                  </a:extLst>
                </a:gridCol>
                <a:gridCol w="730258">
                  <a:extLst>
                    <a:ext uri="{9D8B030D-6E8A-4147-A177-3AD203B41FA5}">
                      <a16:colId xmlns:a16="http://schemas.microsoft.com/office/drawing/2014/main" val="1498057625"/>
                    </a:ext>
                  </a:extLst>
                </a:gridCol>
                <a:gridCol w="664861">
                  <a:extLst>
                    <a:ext uri="{9D8B030D-6E8A-4147-A177-3AD203B41FA5}">
                      <a16:colId xmlns:a16="http://schemas.microsoft.com/office/drawing/2014/main" val="769321579"/>
                    </a:ext>
                  </a:extLst>
                </a:gridCol>
                <a:gridCol w="653962">
                  <a:extLst>
                    <a:ext uri="{9D8B030D-6E8A-4147-A177-3AD203B41FA5}">
                      <a16:colId xmlns:a16="http://schemas.microsoft.com/office/drawing/2014/main" val="248677725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73931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57432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3.596.269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3.596.269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468.975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3538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2.891.785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2.891.785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370.387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9257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629.689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629.689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6160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72.795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72.795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5207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04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4980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5660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13.389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8944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9076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1752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2786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867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8708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844824"/>
            <a:ext cx="7937460" cy="2909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0694" y="911898"/>
            <a:ext cx="801174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02: SERVICIO LOCAL DE EDUCACIÓN ANDALÍEN SUR,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595D55D-F82D-4407-AAFC-064091EE2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11642"/>
              </p:ext>
            </p:extLst>
          </p:nvPr>
        </p:nvGraphicFramePr>
        <p:xfrm>
          <a:off x="520694" y="2200005"/>
          <a:ext cx="8011749" cy="2457989"/>
        </p:xfrm>
        <a:graphic>
          <a:graphicData uri="http://schemas.openxmlformats.org/drawingml/2006/table">
            <a:tbl>
              <a:tblPr/>
              <a:tblGrid>
                <a:gridCol w="268491">
                  <a:extLst>
                    <a:ext uri="{9D8B030D-6E8A-4147-A177-3AD203B41FA5}">
                      <a16:colId xmlns:a16="http://schemas.microsoft.com/office/drawing/2014/main" val="2491003036"/>
                    </a:ext>
                  </a:extLst>
                </a:gridCol>
                <a:gridCol w="268491">
                  <a:extLst>
                    <a:ext uri="{9D8B030D-6E8A-4147-A177-3AD203B41FA5}">
                      <a16:colId xmlns:a16="http://schemas.microsoft.com/office/drawing/2014/main" val="2069095383"/>
                    </a:ext>
                  </a:extLst>
                </a:gridCol>
                <a:gridCol w="268491">
                  <a:extLst>
                    <a:ext uri="{9D8B030D-6E8A-4147-A177-3AD203B41FA5}">
                      <a16:colId xmlns:a16="http://schemas.microsoft.com/office/drawing/2014/main" val="1985320504"/>
                    </a:ext>
                  </a:extLst>
                </a:gridCol>
                <a:gridCol w="3028568">
                  <a:extLst>
                    <a:ext uri="{9D8B030D-6E8A-4147-A177-3AD203B41FA5}">
                      <a16:colId xmlns:a16="http://schemas.microsoft.com/office/drawing/2014/main" val="3300548337"/>
                    </a:ext>
                  </a:extLst>
                </a:gridCol>
                <a:gridCol w="719554">
                  <a:extLst>
                    <a:ext uri="{9D8B030D-6E8A-4147-A177-3AD203B41FA5}">
                      <a16:colId xmlns:a16="http://schemas.microsoft.com/office/drawing/2014/main" val="1112532852"/>
                    </a:ext>
                  </a:extLst>
                </a:gridCol>
                <a:gridCol w="719554">
                  <a:extLst>
                    <a:ext uri="{9D8B030D-6E8A-4147-A177-3AD203B41FA5}">
                      <a16:colId xmlns:a16="http://schemas.microsoft.com/office/drawing/2014/main" val="2851955646"/>
                    </a:ext>
                  </a:extLst>
                </a:gridCol>
                <a:gridCol w="719554">
                  <a:extLst>
                    <a:ext uri="{9D8B030D-6E8A-4147-A177-3AD203B41FA5}">
                      <a16:colId xmlns:a16="http://schemas.microsoft.com/office/drawing/2014/main" val="1029616749"/>
                    </a:ext>
                  </a:extLst>
                </a:gridCol>
                <a:gridCol w="719554">
                  <a:extLst>
                    <a:ext uri="{9D8B030D-6E8A-4147-A177-3AD203B41FA5}">
                      <a16:colId xmlns:a16="http://schemas.microsoft.com/office/drawing/2014/main" val="2720984393"/>
                    </a:ext>
                  </a:extLst>
                </a:gridCol>
                <a:gridCol w="655116">
                  <a:extLst>
                    <a:ext uri="{9D8B030D-6E8A-4147-A177-3AD203B41FA5}">
                      <a16:colId xmlns:a16="http://schemas.microsoft.com/office/drawing/2014/main" val="3304998579"/>
                    </a:ext>
                  </a:extLst>
                </a:gridCol>
                <a:gridCol w="644376">
                  <a:extLst>
                    <a:ext uri="{9D8B030D-6E8A-4147-A177-3AD203B41FA5}">
                      <a16:colId xmlns:a16="http://schemas.microsoft.com/office/drawing/2014/main" val="240219443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67813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50510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53.500.437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53.500.437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11.101.312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9387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39.601.535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39.601.535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10.949.137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8707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7.372.438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7.372.438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149.306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7795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1.649.911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1.649.911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5147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1.649.911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1.649.911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509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9418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4593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5673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259.020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140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153.900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3215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4708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50.274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5923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54.743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6172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4.607.533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4.607.533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9138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4.607.533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4.607.533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645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5905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38716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16386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ATACAMA,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A0A32FF-BA2A-425F-9208-4CCF1904F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659927"/>
              </p:ext>
            </p:extLst>
          </p:nvPr>
        </p:nvGraphicFramePr>
        <p:xfrm>
          <a:off x="535572" y="2100756"/>
          <a:ext cx="8151229" cy="1823669"/>
        </p:xfrm>
        <a:graphic>
          <a:graphicData uri="http://schemas.openxmlformats.org/drawingml/2006/table">
            <a:tbl>
              <a:tblPr/>
              <a:tblGrid>
                <a:gridCol w="273165">
                  <a:extLst>
                    <a:ext uri="{9D8B030D-6E8A-4147-A177-3AD203B41FA5}">
                      <a16:colId xmlns:a16="http://schemas.microsoft.com/office/drawing/2014/main" val="75465056"/>
                    </a:ext>
                  </a:extLst>
                </a:gridCol>
                <a:gridCol w="273165">
                  <a:extLst>
                    <a:ext uri="{9D8B030D-6E8A-4147-A177-3AD203B41FA5}">
                      <a16:colId xmlns:a16="http://schemas.microsoft.com/office/drawing/2014/main" val="609148328"/>
                    </a:ext>
                  </a:extLst>
                </a:gridCol>
                <a:gridCol w="273165">
                  <a:extLst>
                    <a:ext uri="{9D8B030D-6E8A-4147-A177-3AD203B41FA5}">
                      <a16:colId xmlns:a16="http://schemas.microsoft.com/office/drawing/2014/main" val="2368272755"/>
                    </a:ext>
                  </a:extLst>
                </a:gridCol>
                <a:gridCol w="3081294">
                  <a:extLst>
                    <a:ext uri="{9D8B030D-6E8A-4147-A177-3AD203B41FA5}">
                      <a16:colId xmlns:a16="http://schemas.microsoft.com/office/drawing/2014/main" val="2718205685"/>
                    </a:ext>
                  </a:extLst>
                </a:gridCol>
                <a:gridCol w="732081">
                  <a:extLst>
                    <a:ext uri="{9D8B030D-6E8A-4147-A177-3AD203B41FA5}">
                      <a16:colId xmlns:a16="http://schemas.microsoft.com/office/drawing/2014/main" val="3371658752"/>
                    </a:ext>
                  </a:extLst>
                </a:gridCol>
                <a:gridCol w="732081">
                  <a:extLst>
                    <a:ext uri="{9D8B030D-6E8A-4147-A177-3AD203B41FA5}">
                      <a16:colId xmlns:a16="http://schemas.microsoft.com/office/drawing/2014/main" val="4206698807"/>
                    </a:ext>
                  </a:extLst>
                </a:gridCol>
                <a:gridCol w="732081">
                  <a:extLst>
                    <a:ext uri="{9D8B030D-6E8A-4147-A177-3AD203B41FA5}">
                      <a16:colId xmlns:a16="http://schemas.microsoft.com/office/drawing/2014/main" val="3634752021"/>
                    </a:ext>
                  </a:extLst>
                </a:gridCol>
                <a:gridCol w="732081">
                  <a:extLst>
                    <a:ext uri="{9D8B030D-6E8A-4147-A177-3AD203B41FA5}">
                      <a16:colId xmlns:a16="http://schemas.microsoft.com/office/drawing/2014/main" val="3893445233"/>
                    </a:ext>
                  </a:extLst>
                </a:gridCol>
                <a:gridCol w="666521">
                  <a:extLst>
                    <a:ext uri="{9D8B030D-6E8A-4147-A177-3AD203B41FA5}">
                      <a16:colId xmlns:a16="http://schemas.microsoft.com/office/drawing/2014/main" val="94768148"/>
                    </a:ext>
                  </a:extLst>
                </a:gridCol>
                <a:gridCol w="655595">
                  <a:extLst>
                    <a:ext uri="{9D8B030D-6E8A-4147-A177-3AD203B41FA5}">
                      <a16:colId xmlns:a16="http://schemas.microsoft.com/office/drawing/2014/main" val="406442613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84912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00642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1.093.997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1.093.997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3112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698.181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698.181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2609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231.499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1263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163.317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163.317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9135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4081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2045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11.706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837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73.346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73.346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6258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1287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79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8249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77248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16386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VALPARAÍSO,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9B0E19E-FCA6-4ED5-B7FD-07D6CD1166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142553"/>
              </p:ext>
            </p:extLst>
          </p:nvPr>
        </p:nvGraphicFramePr>
        <p:xfrm>
          <a:off x="527573" y="2132856"/>
          <a:ext cx="8159227" cy="1823669"/>
        </p:xfrm>
        <a:graphic>
          <a:graphicData uri="http://schemas.openxmlformats.org/drawingml/2006/table">
            <a:tbl>
              <a:tblPr/>
              <a:tblGrid>
                <a:gridCol w="273433">
                  <a:extLst>
                    <a:ext uri="{9D8B030D-6E8A-4147-A177-3AD203B41FA5}">
                      <a16:colId xmlns:a16="http://schemas.microsoft.com/office/drawing/2014/main" val="4289486559"/>
                    </a:ext>
                  </a:extLst>
                </a:gridCol>
                <a:gridCol w="273433">
                  <a:extLst>
                    <a:ext uri="{9D8B030D-6E8A-4147-A177-3AD203B41FA5}">
                      <a16:colId xmlns:a16="http://schemas.microsoft.com/office/drawing/2014/main" val="4096428144"/>
                    </a:ext>
                  </a:extLst>
                </a:gridCol>
                <a:gridCol w="273433">
                  <a:extLst>
                    <a:ext uri="{9D8B030D-6E8A-4147-A177-3AD203B41FA5}">
                      <a16:colId xmlns:a16="http://schemas.microsoft.com/office/drawing/2014/main" val="446441086"/>
                    </a:ext>
                  </a:extLst>
                </a:gridCol>
                <a:gridCol w="3084319">
                  <a:extLst>
                    <a:ext uri="{9D8B030D-6E8A-4147-A177-3AD203B41FA5}">
                      <a16:colId xmlns:a16="http://schemas.microsoft.com/office/drawing/2014/main" val="3543486219"/>
                    </a:ext>
                  </a:extLst>
                </a:gridCol>
                <a:gridCol w="732799">
                  <a:extLst>
                    <a:ext uri="{9D8B030D-6E8A-4147-A177-3AD203B41FA5}">
                      <a16:colId xmlns:a16="http://schemas.microsoft.com/office/drawing/2014/main" val="3982661510"/>
                    </a:ext>
                  </a:extLst>
                </a:gridCol>
                <a:gridCol w="732799">
                  <a:extLst>
                    <a:ext uri="{9D8B030D-6E8A-4147-A177-3AD203B41FA5}">
                      <a16:colId xmlns:a16="http://schemas.microsoft.com/office/drawing/2014/main" val="2618384648"/>
                    </a:ext>
                  </a:extLst>
                </a:gridCol>
                <a:gridCol w="732799">
                  <a:extLst>
                    <a:ext uri="{9D8B030D-6E8A-4147-A177-3AD203B41FA5}">
                      <a16:colId xmlns:a16="http://schemas.microsoft.com/office/drawing/2014/main" val="2792157448"/>
                    </a:ext>
                  </a:extLst>
                </a:gridCol>
                <a:gridCol w="732799">
                  <a:extLst>
                    <a:ext uri="{9D8B030D-6E8A-4147-A177-3AD203B41FA5}">
                      <a16:colId xmlns:a16="http://schemas.microsoft.com/office/drawing/2014/main" val="2782418994"/>
                    </a:ext>
                  </a:extLst>
                </a:gridCol>
                <a:gridCol w="667175">
                  <a:extLst>
                    <a:ext uri="{9D8B030D-6E8A-4147-A177-3AD203B41FA5}">
                      <a16:colId xmlns:a16="http://schemas.microsoft.com/office/drawing/2014/main" val="1224152518"/>
                    </a:ext>
                  </a:extLst>
                </a:gridCol>
                <a:gridCol w="656238">
                  <a:extLst>
                    <a:ext uri="{9D8B030D-6E8A-4147-A177-3AD203B41FA5}">
                      <a16:colId xmlns:a16="http://schemas.microsoft.com/office/drawing/2014/main" val="292673700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23314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21226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874.101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874.101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1640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553.019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553.019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6649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164.576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0140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155.506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2542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7147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38.439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1787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10.802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6837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70.312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8268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4064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338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396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67544" y="794471"/>
            <a:ext cx="8103194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MARZO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CF7D08D-27B7-4A25-955D-E99E6C2E31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1008726"/>
              </p:ext>
            </p:extLst>
          </p:nvPr>
        </p:nvGraphicFramePr>
        <p:xfrm>
          <a:off x="1348200" y="1966442"/>
          <a:ext cx="6447600" cy="3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41619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0067" y="1793475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16386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COLCHAGUA,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7E5B243-7823-4ABA-943E-53EA02DE9C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564907"/>
              </p:ext>
            </p:extLst>
          </p:nvPr>
        </p:nvGraphicFramePr>
        <p:xfrm>
          <a:off x="522972" y="2177320"/>
          <a:ext cx="8163826" cy="1823669"/>
        </p:xfrm>
        <a:graphic>
          <a:graphicData uri="http://schemas.openxmlformats.org/drawingml/2006/table">
            <a:tbl>
              <a:tblPr/>
              <a:tblGrid>
                <a:gridCol w="273587">
                  <a:extLst>
                    <a:ext uri="{9D8B030D-6E8A-4147-A177-3AD203B41FA5}">
                      <a16:colId xmlns:a16="http://schemas.microsoft.com/office/drawing/2014/main" val="2194262166"/>
                    </a:ext>
                  </a:extLst>
                </a:gridCol>
                <a:gridCol w="273587">
                  <a:extLst>
                    <a:ext uri="{9D8B030D-6E8A-4147-A177-3AD203B41FA5}">
                      <a16:colId xmlns:a16="http://schemas.microsoft.com/office/drawing/2014/main" val="142593170"/>
                    </a:ext>
                  </a:extLst>
                </a:gridCol>
                <a:gridCol w="273587">
                  <a:extLst>
                    <a:ext uri="{9D8B030D-6E8A-4147-A177-3AD203B41FA5}">
                      <a16:colId xmlns:a16="http://schemas.microsoft.com/office/drawing/2014/main" val="2746727273"/>
                    </a:ext>
                  </a:extLst>
                </a:gridCol>
                <a:gridCol w="3086057">
                  <a:extLst>
                    <a:ext uri="{9D8B030D-6E8A-4147-A177-3AD203B41FA5}">
                      <a16:colId xmlns:a16="http://schemas.microsoft.com/office/drawing/2014/main" val="1718058459"/>
                    </a:ext>
                  </a:extLst>
                </a:gridCol>
                <a:gridCol w="733212">
                  <a:extLst>
                    <a:ext uri="{9D8B030D-6E8A-4147-A177-3AD203B41FA5}">
                      <a16:colId xmlns:a16="http://schemas.microsoft.com/office/drawing/2014/main" val="3852514327"/>
                    </a:ext>
                  </a:extLst>
                </a:gridCol>
                <a:gridCol w="733212">
                  <a:extLst>
                    <a:ext uri="{9D8B030D-6E8A-4147-A177-3AD203B41FA5}">
                      <a16:colId xmlns:a16="http://schemas.microsoft.com/office/drawing/2014/main" val="190575645"/>
                    </a:ext>
                  </a:extLst>
                </a:gridCol>
                <a:gridCol w="733212">
                  <a:extLst>
                    <a:ext uri="{9D8B030D-6E8A-4147-A177-3AD203B41FA5}">
                      <a16:colId xmlns:a16="http://schemas.microsoft.com/office/drawing/2014/main" val="1967290098"/>
                    </a:ext>
                  </a:extLst>
                </a:gridCol>
                <a:gridCol w="733212">
                  <a:extLst>
                    <a:ext uri="{9D8B030D-6E8A-4147-A177-3AD203B41FA5}">
                      <a16:colId xmlns:a16="http://schemas.microsoft.com/office/drawing/2014/main" val="107411319"/>
                    </a:ext>
                  </a:extLst>
                </a:gridCol>
                <a:gridCol w="667552">
                  <a:extLst>
                    <a:ext uri="{9D8B030D-6E8A-4147-A177-3AD203B41FA5}">
                      <a16:colId xmlns:a16="http://schemas.microsoft.com/office/drawing/2014/main" val="2003180927"/>
                    </a:ext>
                  </a:extLst>
                </a:gridCol>
                <a:gridCol w="656608">
                  <a:extLst>
                    <a:ext uri="{9D8B030D-6E8A-4147-A177-3AD203B41FA5}">
                      <a16:colId xmlns:a16="http://schemas.microsoft.com/office/drawing/2014/main" val="213012823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17174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33343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637.305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2276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385.593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385.593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0205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6345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132.644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9116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2651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29.364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044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8049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4732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5139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186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67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32" y="1809790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16386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LLANQUIHUE,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6620545-9DC6-45A7-B8EE-773FAAB7DB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289833"/>
              </p:ext>
            </p:extLst>
          </p:nvPr>
        </p:nvGraphicFramePr>
        <p:xfrm>
          <a:off x="522972" y="2207944"/>
          <a:ext cx="8163826" cy="1823669"/>
        </p:xfrm>
        <a:graphic>
          <a:graphicData uri="http://schemas.openxmlformats.org/drawingml/2006/table">
            <a:tbl>
              <a:tblPr/>
              <a:tblGrid>
                <a:gridCol w="273587">
                  <a:extLst>
                    <a:ext uri="{9D8B030D-6E8A-4147-A177-3AD203B41FA5}">
                      <a16:colId xmlns:a16="http://schemas.microsoft.com/office/drawing/2014/main" val="4155520487"/>
                    </a:ext>
                  </a:extLst>
                </a:gridCol>
                <a:gridCol w="273587">
                  <a:extLst>
                    <a:ext uri="{9D8B030D-6E8A-4147-A177-3AD203B41FA5}">
                      <a16:colId xmlns:a16="http://schemas.microsoft.com/office/drawing/2014/main" val="1700926199"/>
                    </a:ext>
                  </a:extLst>
                </a:gridCol>
                <a:gridCol w="273587">
                  <a:extLst>
                    <a:ext uri="{9D8B030D-6E8A-4147-A177-3AD203B41FA5}">
                      <a16:colId xmlns:a16="http://schemas.microsoft.com/office/drawing/2014/main" val="3456756029"/>
                    </a:ext>
                  </a:extLst>
                </a:gridCol>
                <a:gridCol w="3086057">
                  <a:extLst>
                    <a:ext uri="{9D8B030D-6E8A-4147-A177-3AD203B41FA5}">
                      <a16:colId xmlns:a16="http://schemas.microsoft.com/office/drawing/2014/main" val="490010379"/>
                    </a:ext>
                  </a:extLst>
                </a:gridCol>
                <a:gridCol w="733212">
                  <a:extLst>
                    <a:ext uri="{9D8B030D-6E8A-4147-A177-3AD203B41FA5}">
                      <a16:colId xmlns:a16="http://schemas.microsoft.com/office/drawing/2014/main" val="3748021944"/>
                    </a:ext>
                  </a:extLst>
                </a:gridCol>
                <a:gridCol w="733212">
                  <a:extLst>
                    <a:ext uri="{9D8B030D-6E8A-4147-A177-3AD203B41FA5}">
                      <a16:colId xmlns:a16="http://schemas.microsoft.com/office/drawing/2014/main" val="2014333603"/>
                    </a:ext>
                  </a:extLst>
                </a:gridCol>
                <a:gridCol w="733212">
                  <a:extLst>
                    <a:ext uri="{9D8B030D-6E8A-4147-A177-3AD203B41FA5}">
                      <a16:colId xmlns:a16="http://schemas.microsoft.com/office/drawing/2014/main" val="665534540"/>
                    </a:ext>
                  </a:extLst>
                </a:gridCol>
                <a:gridCol w="733212">
                  <a:extLst>
                    <a:ext uri="{9D8B030D-6E8A-4147-A177-3AD203B41FA5}">
                      <a16:colId xmlns:a16="http://schemas.microsoft.com/office/drawing/2014/main" val="2420659011"/>
                    </a:ext>
                  </a:extLst>
                </a:gridCol>
                <a:gridCol w="667552">
                  <a:extLst>
                    <a:ext uri="{9D8B030D-6E8A-4147-A177-3AD203B41FA5}">
                      <a16:colId xmlns:a16="http://schemas.microsoft.com/office/drawing/2014/main" val="3606475333"/>
                    </a:ext>
                  </a:extLst>
                </a:gridCol>
                <a:gridCol w="656608">
                  <a:extLst>
                    <a:ext uri="{9D8B030D-6E8A-4147-A177-3AD203B41FA5}">
                      <a16:colId xmlns:a16="http://schemas.microsoft.com/office/drawing/2014/main" val="167067095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38157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48292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677.459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7070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411.516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411.516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184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126.282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2764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138.661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138.661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9134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1503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31.014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3786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5434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65.141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65.141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515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7780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182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7072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9849" y="1573317"/>
            <a:ext cx="8210798" cy="2160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0728" y="864828"/>
            <a:ext cx="791758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01: SUBSECRETARÍA DE EDUCACIÓN SUPERIOR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8B08D3F-800A-4516-88A2-9C6659299A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560919"/>
              </p:ext>
            </p:extLst>
          </p:nvPr>
        </p:nvGraphicFramePr>
        <p:xfrm>
          <a:off x="466167" y="1873601"/>
          <a:ext cx="7886701" cy="271171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64292755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37230614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09521539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81793526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4739883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1173853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2117950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7052011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93227271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99655311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80675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3242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10.392.678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10.392.678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5.335.298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3437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5.432.072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5.432.072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1.176.763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1481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807.755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807.755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2747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4.124.708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4.124.708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4.124.708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0304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4.124.708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4.124.708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4.124.708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540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20.129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3.770.341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3.770.341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3.770.341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6301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Ley N° 20.027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354.367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354.367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354.367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6287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137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6392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4573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2189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2636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9216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9982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3120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6261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408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5641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4551" y="1572852"/>
            <a:ext cx="8136811" cy="2657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2639" y="708692"/>
            <a:ext cx="7947792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02: FORTALECIMIENTO DE LA EDUCACIÓN SUPERIOR PÚBLICA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D578A56-3A92-4403-94F1-142B6E29AD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81620"/>
              </p:ext>
            </p:extLst>
          </p:nvPr>
        </p:nvGraphicFramePr>
        <p:xfrm>
          <a:off x="512638" y="1838565"/>
          <a:ext cx="7947792" cy="4351337"/>
        </p:xfrm>
        <a:graphic>
          <a:graphicData uri="http://schemas.openxmlformats.org/drawingml/2006/table">
            <a:tbl>
              <a:tblPr/>
              <a:tblGrid>
                <a:gridCol w="266347">
                  <a:extLst>
                    <a:ext uri="{9D8B030D-6E8A-4147-A177-3AD203B41FA5}">
                      <a16:colId xmlns:a16="http://schemas.microsoft.com/office/drawing/2014/main" val="1679080655"/>
                    </a:ext>
                  </a:extLst>
                </a:gridCol>
                <a:gridCol w="266347">
                  <a:extLst>
                    <a:ext uri="{9D8B030D-6E8A-4147-A177-3AD203B41FA5}">
                      <a16:colId xmlns:a16="http://schemas.microsoft.com/office/drawing/2014/main" val="1159997531"/>
                    </a:ext>
                  </a:extLst>
                </a:gridCol>
                <a:gridCol w="266347">
                  <a:extLst>
                    <a:ext uri="{9D8B030D-6E8A-4147-A177-3AD203B41FA5}">
                      <a16:colId xmlns:a16="http://schemas.microsoft.com/office/drawing/2014/main" val="740985443"/>
                    </a:ext>
                  </a:extLst>
                </a:gridCol>
                <a:gridCol w="3004392">
                  <a:extLst>
                    <a:ext uri="{9D8B030D-6E8A-4147-A177-3AD203B41FA5}">
                      <a16:colId xmlns:a16="http://schemas.microsoft.com/office/drawing/2014/main" val="3522816113"/>
                    </a:ext>
                  </a:extLst>
                </a:gridCol>
                <a:gridCol w="713810">
                  <a:extLst>
                    <a:ext uri="{9D8B030D-6E8A-4147-A177-3AD203B41FA5}">
                      <a16:colId xmlns:a16="http://schemas.microsoft.com/office/drawing/2014/main" val="1819387029"/>
                    </a:ext>
                  </a:extLst>
                </a:gridCol>
                <a:gridCol w="713810">
                  <a:extLst>
                    <a:ext uri="{9D8B030D-6E8A-4147-A177-3AD203B41FA5}">
                      <a16:colId xmlns:a16="http://schemas.microsoft.com/office/drawing/2014/main" val="4167550686"/>
                    </a:ext>
                  </a:extLst>
                </a:gridCol>
                <a:gridCol w="713810">
                  <a:extLst>
                    <a:ext uri="{9D8B030D-6E8A-4147-A177-3AD203B41FA5}">
                      <a16:colId xmlns:a16="http://schemas.microsoft.com/office/drawing/2014/main" val="3632158148"/>
                    </a:ext>
                  </a:extLst>
                </a:gridCol>
                <a:gridCol w="713810">
                  <a:extLst>
                    <a:ext uri="{9D8B030D-6E8A-4147-A177-3AD203B41FA5}">
                      <a16:colId xmlns:a16="http://schemas.microsoft.com/office/drawing/2014/main" val="2454742767"/>
                    </a:ext>
                  </a:extLst>
                </a:gridCol>
                <a:gridCol w="649887">
                  <a:extLst>
                    <a:ext uri="{9D8B030D-6E8A-4147-A177-3AD203B41FA5}">
                      <a16:colId xmlns:a16="http://schemas.microsoft.com/office/drawing/2014/main" val="3108261000"/>
                    </a:ext>
                  </a:extLst>
                </a:gridCol>
                <a:gridCol w="639232">
                  <a:extLst>
                    <a:ext uri="{9D8B030D-6E8A-4147-A177-3AD203B41FA5}">
                      <a16:colId xmlns:a16="http://schemas.microsoft.com/office/drawing/2014/main" val="110954389"/>
                    </a:ext>
                  </a:extLst>
                </a:gridCol>
              </a:tblGrid>
              <a:tr h="1230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032971"/>
                  </a:ext>
                </a:extLst>
              </a:tr>
              <a:tr h="3767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105826"/>
                  </a:ext>
                </a:extLst>
              </a:tr>
              <a:tr h="1614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311.907.689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311.907.689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90.523.608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044365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262.202.365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262.202.365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87.892.385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702819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262.202.365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262.202.365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87.892.385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347161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Artículo 2° DFL (Ed) N°4, de 1981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144.584.017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144.584.017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75.545.154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869723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 art 1° DFL (Ed.) N° 4 de 1981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3.570.106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3.570.106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39.856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169980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 Chile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10.729.026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10.729.026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5.364.513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72225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20.374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3.151.994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3.151.994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778.781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551218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6.467.806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6.467.806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909611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Fortalecimiento Universidades Estatales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19.777.302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19.777.302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652834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Institucional Universidades Estatales Ley N° 21.094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37.449.896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37.449.896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4.467.991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118625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20.807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158.517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158.517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1071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N°20.910, CFT Estatales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5.571.344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5.571.344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1.222.838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716099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artículo 45, Ley N°20.883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259759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20.996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6.034.111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6.034.111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590667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 21.043 Incentivo retiro Académicos y Profesionales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16.089.846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16.089.846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473.252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573735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para el Desarrollo de Actividades de Interés Nacional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8.618.400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8.618.400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196246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790471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397510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49.179.283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49.179.283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2.631.223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901282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49.179.283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49.179.283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2.631.223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097066"/>
                  </a:ext>
                </a:extLst>
              </a:tr>
              <a:tr h="246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Institucional-Infraestructura Art 1° DFL. (Ed.) N° 4 de 1981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1.377.750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1.377.750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136839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Letra a) Art.71 bis de la Ley N° 18.591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178.981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178.981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970104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1.419.093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1.419.093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212628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Institucional Universidades Estatales Ley N° 21.094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22.054.418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22.054.418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2.631.223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524466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 20.910, CFT Estatales, Infraestructura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13.146.343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13.146.343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681691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Fortalecimiento Universidades Estatales-Infraestructura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11.002.698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11.002.698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575758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525.041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525.041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540121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524.041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524.041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442696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129449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918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0054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600" y="1628301"/>
            <a:ext cx="8148923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                                       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5568" y="910217"/>
            <a:ext cx="814995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03: EDUCACIÓN SUPERIOR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D1C8049-9FF2-43EA-9ED8-5AD8C14A1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983384"/>
              </p:ext>
            </p:extLst>
          </p:nvPr>
        </p:nvGraphicFramePr>
        <p:xfrm>
          <a:off x="465568" y="1925485"/>
          <a:ext cx="8148925" cy="3472901"/>
        </p:xfrm>
        <a:graphic>
          <a:graphicData uri="http://schemas.openxmlformats.org/drawingml/2006/table">
            <a:tbl>
              <a:tblPr/>
              <a:tblGrid>
                <a:gridCol w="273088">
                  <a:extLst>
                    <a:ext uri="{9D8B030D-6E8A-4147-A177-3AD203B41FA5}">
                      <a16:colId xmlns:a16="http://schemas.microsoft.com/office/drawing/2014/main" val="3791487446"/>
                    </a:ext>
                  </a:extLst>
                </a:gridCol>
                <a:gridCol w="273088">
                  <a:extLst>
                    <a:ext uri="{9D8B030D-6E8A-4147-A177-3AD203B41FA5}">
                      <a16:colId xmlns:a16="http://schemas.microsoft.com/office/drawing/2014/main" val="2308731265"/>
                    </a:ext>
                  </a:extLst>
                </a:gridCol>
                <a:gridCol w="273088">
                  <a:extLst>
                    <a:ext uri="{9D8B030D-6E8A-4147-A177-3AD203B41FA5}">
                      <a16:colId xmlns:a16="http://schemas.microsoft.com/office/drawing/2014/main" val="1052028154"/>
                    </a:ext>
                  </a:extLst>
                </a:gridCol>
                <a:gridCol w="3080423">
                  <a:extLst>
                    <a:ext uri="{9D8B030D-6E8A-4147-A177-3AD203B41FA5}">
                      <a16:colId xmlns:a16="http://schemas.microsoft.com/office/drawing/2014/main" val="2540151777"/>
                    </a:ext>
                  </a:extLst>
                </a:gridCol>
                <a:gridCol w="731874">
                  <a:extLst>
                    <a:ext uri="{9D8B030D-6E8A-4147-A177-3AD203B41FA5}">
                      <a16:colId xmlns:a16="http://schemas.microsoft.com/office/drawing/2014/main" val="1221388594"/>
                    </a:ext>
                  </a:extLst>
                </a:gridCol>
                <a:gridCol w="731874">
                  <a:extLst>
                    <a:ext uri="{9D8B030D-6E8A-4147-A177-3AD203B41FA5}">
                      <a16:colId xmlns:a16="http://schemas.microsoft.com/office/drawing/2014/main" val="439240479"/>
                    </a:ext>
                  </a:extLst>
                </a:gridCol>
                <a:gridCol w="731874">
                  <a:extLst>
                    <a:ext uri="{9D8B030D-6E8A-4147-A177-3AD203B41FA5}">
                      <a16:colId xmlns:a16="http://schemas.microsoft.com/office/drawing/2014/main" val="3347732264"/>
                    </a:ext>
                  </a:extLst>
                </a:gridCol>
                <a:gridCol w="731874">
                  <a:extLst>
                    <a:ext uri="{9D8B030D-6E8A-4147-A177-3AD203B41FA5}">
                      <a16:colId xmlns:a16="http://schemas.microsoft.com/office/drawing/2014/main" val="2920410508"/>
                    </a:ext>
                  </a:extLst>
                </a:gridCol>
                <a:gridCol w="666333">
                  <a:extLst>
                    <a:ext uri="{9D8B030D-6E8A-4147-A177-3AD203B41FA5}">
                      <a16:colId xmlns:a16="http://schemas.microsoft.com/office/drawing/2014/main" val="1758324763"/>
                    </a:ext>
                  </a:extLst>
                </a:gridCol>
                <a:gridCol w="655409">
                  <a:extLst>
                    <a:ext uri="{9D8B030D-6E8A-4147-A177-3AD203B41FA5}">
                      <a16:colId xmlns:a16="http://schemas.microsoft.com/office/drawing/2014/main" val="20905461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38958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39622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2.217.714.028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2.217.714.028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479.923.087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0567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1.593.780.684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1.593.780.684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399.261.783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677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1.333.800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1.333.800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735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Corfo - IP y CFT 2030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1.333.800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1.333.800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5880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1.592.446.884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1.592.446.884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399.261.783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9187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Acceso a la Educación Superior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17.702.743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17.702.743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2821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Artículo 2° DFL (Ed) N°4, de 1981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99.033.830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99.033.830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51.745.180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719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Institucional para la Gratuidad-Universidades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759.082.361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759.082.361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198.655.092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143020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Institucional para la Gratuidad-Institutos Profesionales y Centros de Formación Técnica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356.994.024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356.994.024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90.868.002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3636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Educación Superior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252.050.669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252.050.669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49.101.133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7168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 art 1° DFL (Ed.) N° 4 de 1981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4.643.733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4.643.733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69.981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0758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Pasantías Técnicos Nivel Superior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3.897.602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3.897.602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0692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1.574.014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1.574.014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5735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Universidades art. 1° D.F.L. (Ed.) N° 4, de 1981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750.156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750.156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8554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Basal por Desempeño Universidades Art. 1° DFL. (Ed.) N° 4 de 1981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31.700.126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31.700.126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3.170.013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4192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Semestre en el Extranjero Beca Vocación de Profesor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505.952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2854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Institucional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4.766.771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4.766.771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381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20.634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38.552.744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38.552.744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5.570.323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9064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para Fomento de Investigación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7.988.405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7.988.405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020884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Formación Técnico Profesional Educación Superior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440.154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440.154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1299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Beneficio Extraordinario Ley N°20.027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12.763.600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12.763.600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606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2983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6368" y="1507746"/>
            <a:ext cx="8020801" cy="2856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                                       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7176" y="829312"/>
            <a:ext cx="7996833" cy="58818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03: EDUCACIÓN SUPERIOR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B1EABEE-3F88-421C-8569-0C0E506F39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802980"/>
              </p:ext>
            </p:extLst>
          </p:nvPr>
        </p:nvGraphicFramePr>
        <p:xfrm>
          <a:off x="507176" y="1802525"/>
          <a:ext cx="8020802" cy="2917872"/>
        </p:xfrm>
        <a:graphic>
          <a:graphicData uri="http://schemas.openxmlformats.org/drawingml/2006/table">
            <a:tbl>
              <a:tblPr/>
              <a:tblGrid>
                <a:gridCol w="268794">
                  <a:extLst>
                    <a:ext uri="{9D8B030D-6E8A-4147-A177-3AD203B41FA5}">
                      <a16:colId xmlns:a16="http://schemas.microsoft.com/office/drawing/2014/main" val="1502751093"/>
                    </a:ext>
                  </a:extLst>
                </a:gridCol>
                <a:gridCol w="268794">
                  <a:extLst>
                    <a:ext uri="{9D8B030D-6E8A-4147-A177-3AD203B41FA5}">
                      <a16:colId xmlns:a16="http://schemas.microsoft.com/office/drawing/2014/main" val="537804318"/>
                    </a:ext>
                  </a:extLst>
                </a:gridCol>
                <a:gridCol w="268794">
                  <a:extLst>
                    <a:ext uri="{9D8B030D-6E8A-4147-A177-3AD203B41FA5}">
                      <a16:colId xmlns:a16="http://schemas.microsoft.com/office/drawing/2014/main" val="429517169"/>
                    </a:ext>
                  </a:extLst>
                </a:gridCol>
                <a:gridCol w="3031991">
                  <a:extLst>
                    <a:ext uri="{9D8B030D-6E8A-4147-A177-3AD203B41FA5}">
                      <a16:colId xmlns:a16="http://schemas.microsoft.com/office/drawing/2014/main" val="2384306058"/>
                    </a:ext>
                  </a:extLst>
                </a:gridCol>
                <a:gridCol w="720367">
                  <a:extLst>
                    <a:ext uri="{9D8B030D-6E8A-4147-A177-3AD203B41FA5}">
                      <a16:colId xmlns:a16="http://schemas.microsoft.com/office/drawing/2014/main" val="3789744911"/>
                    </a:ext>
                  </a:extLst>
                </a:gridCol>
                <a:gridCol w="720367">
                  <a:extLst>
                    <a:ext uri="{9D8B030D-6E8A-4147-A177-3AD203B41FA5}">
                      <a16:colId xmlns:a16="http://schemas.microsoft.com/office/drawing/2014/main" val="1923813337"/>
                    </a:ext>
                  </a:extLst>
                </a:gridCol>
                <a:gridCol w="720367">
                  <a:extLst>
                    <a:ext uri="{9D8B030D-6E8A-4147-A177-3AD203B41FA5}">
                      <a16:colId xmlns:a16="http://schemas.microsoft.com/office/drawing/2014/main" val="3178731544"/>
                    </a:ext>
                  </a:extLst>
                </a:gridCol>
                <a:gridCol w="720367">
                  <a:extLst>
                    <a:ext uri="{9D8B030D-6E8A-4147-A177-3AD203B41FA5}">
                      <a16:colId xmlns:a16="http://schemas.microsoft.com/office/drawing/2014/main" val="3570960150"/>
                    </a:ext>
                  </a:extLst>
                </a:gridCol>
                <a:gridCol w="655856">
                  <a:extLst>
                    <a:ext uri="{9D8B030D-6E8A-4147-A177-3AD203B41FA5}">
                      <a16:colId xmlns:a16="http://schemas.microsoft.com/office/drawing/2014/main" val="2595048781"/>
                    </a:ext>
                  </a:extLst>
                </a:gridCol>
                <a:gridCol w="645105">
                  <a:extLst>
                    <a:ext uri="{9D8B030D-6E8A-4147-A177-3AD203B41FA5}">
                      <a16:colId xmlns:a16="http://schemas.microsoft.com/office/drawing/2014/main" val="428221738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395519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39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9106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6777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37.901.211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9178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Títulos y Valores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37.901.211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2700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15.048.090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15.048.090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842.410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4826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15.048.090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15.048.090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842.410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036695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Institucional-Infraestructura Art 1° DFL. (Ed.) N° 4 de 1981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2.655.143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2.655.143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9867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Letra a) Art.71 bis de la Ley N° 18.591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651.534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651.534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6857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Institucional - Infraestructura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1.951.784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1.951.784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7409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615.384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1552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Universidades art. 1° DFL (Ed.) N° 4 de 1981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750.156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750.156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5368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Basal por Desempeño Universidades Art. 1° DFL. (Ed.) N° 4 de 1981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8.424.089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8.424.089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842.410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260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142.441.262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142.441.262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41.917.683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1460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114.488.061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114.488.061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37.304.542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4502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4.433.883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4.433.883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721.923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084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23.366.111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23.366.111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3.832.179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489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152.207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152.207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8510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1346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703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6828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3241" y="1495688"/>
            <a:ext cx="8032390" cy="2267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9024" y="843382"/>
            <a:ext cx="80323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91. PROGRAMA 01: SUPERINTENDENCIA DE EDUCACIÓN SUPERIOR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5EEAA09-5EBE-44F2-AD13-8342AD96A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85811"/>
              </p:ext>
            </p:extLst>
          </p:nvPr>
        </p:nvGraphicFramePr>
        <p:xfrm>
          <a:off x="479024" y="1809907"/>
          <a:ext cx="8032391" cy="2204261"/>
        </p:xfrm>
        <a:graphic>
          <a:graphicData uri="http://schemas.openxmlformats.org/drawingml/2006/table">
            <a:tbl>
              <a:tblPr/>
              <a:tblGrid>
                <a:gridCol w="269182">
                  <a:extLst>
                    <a:ext uri="{9D8B030D-6E8A-4147-A177-3AD203B41FA5}">
                      <a16:colId xmlns:a16="http://schemas.microsoft.com/office/drawing/2014/main" val="2090257386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2907617095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2779403875"/>
                    </a:ext>
                  </a:extLst>
                </a:gridCol>
                <a:gridCol w="3036372">
                  <a:extLst>
                    <a:ext uri="{9D8B030D-6E8A-4147-A177-3AD203B41FA5}">
                      <a16:colId xmlns:a16="http://schemas.microsoft.com/office/drawing/2014/main" val="251756048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582834885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1696331378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779145432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3134711037"/>
                    </a:ext>
                  </a:extLst>
                </a:gridCol>
                <a:gridCol w="656804">
                  <a:extLst>
                    <a:ext uri="{9D8B030D-6E8A-4147-A177-3AD203B41FA5}">
                      <a16:colId xmlns:a16="http://schemas.microsoft.com/office/drawing/2014/main" val="4290915065"/>
                    </a:ext>
                  </a:extLst>
                </a:gridCol>
                <a:gridCol w="646037">
                  <a:extLst>
                    <a:ext uri="{9D8B030D-6E8A-4147-A177-3AD203B41FA5}">
                      <a16:colId xmlns:a16="http://schemas.microsoft.com/office/drawing/2014/main" val="412885876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26915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11375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2.921.453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2.951.101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4703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2.426.241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2.426.241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443.479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6143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420.243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420.243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60.305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9464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73.107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8206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73.107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7694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72.969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4233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7086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3621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7846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62.586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0910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5585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3103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159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71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1242" y="1403750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601" y="803631"/>
            <a:ext cx="799383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EA88F5A-299C-4996-BA6C-61BF5E62F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390437"/>
              </p:ext>
            </p:extLst>
          </p:nvPr>
        </p:nvGraphicFramePr>
        <p:xfrm>
          <a:off x="466601" y="1844824"/>
          <a:ext cx="7993830" cy="2292386"/>
        </p:xfrm>
        <a:graphic>
          <a:graphicData uri="http://schemas.openxmlformats.org/drawingml/2006/table">
            <a:tbl>
              <a:tblPr/>
              <a:tblGrid>
                <a:gridCol w="739925">
                  <a:extLst>
                    <a:ext uri="{9D8B030D-6E8A-4147-A177-3AD203B41FA5}">
                      <a16:colId xmlns:a16="http://schemas.microsoft.com/office/drawing/2014/main" val="4033561645"/>
                    </a:ext>
                  </a:extLst>
                </a:gridCol>
                <a:gridCol w="2980840">
                  <a:extLst>
                    <a:ext uri="{9D8B030D-6E8A-4147-A177-3AD203B41FA5}">
                      <a16:colId xmlns:a16="http://schemas.microsoft.com/office/drawing/2014/main" val="2936716436"/>
                    </a:ext>
                  </a:extLst>
                </a:gridCol>
                <a:gridCol w="739925">
                  <a:extLst>
                    <a:ext uri="{9D8B030D-6E8A-4147-A177-3AD203B41FA5}">
                      <a16:colId xmlns:a16="http://schemas.microsoft.com/office/drawing/2014/main" val="54101963"/>
                    </a:ext>
                  </a:extLst>
                </a:gridCol>
                <a:gridCol w="739925">
                  <a:extLst>
                    <a:ext uri="{9D8B030D-6E8A-4147-A177-3AD203B41FA5}">
                      <a16:colId xmlns:a16="http://schemas.microsoft.com/office/drawing/2014/main" val="415954766"/>
                    </a:ext>
                  </a:extLst>
                </a:gridCol>
                <a:gridCol w="750496">
                  <a:extLst>
                    <a:ext uri="{9D8B030D-6E8A-4147-A177-3AD203B41FA5}">
                      <a16:colId xmlns:a16="http://schemas.microsoft.com/office/drawing/2014/main" val="1077080842"/>
                    </a:ext>
                  </a:extLst>
                </a:gridCol>
                <a:gridCol w="753137">
                  <a:extLst>
                    <a:ext uri="{9D8B030D-6E8A-4147-A177-3AD203B41FA5}">
                      <a16:colId xmlns:a16="http://schemas.microsoft.com/office/drawing/2014/main" val="56964614"/>
                    </a:ext>
                  </a:extLst>
                </a:gridCol>
                <a:gridCol w="644791">
                  <a:extLst>
                    <a:ext uri="{9D8B030D-6E8A-4147-A177-3AD203B41FA5}">
                      <a16:colId xmlns:a16="http://schemas.microsoft.com/office/drawing/2014/main" val="3453232197"/>
                    </a:ext>
                  </a:extLst>
                </a:gridCol>
                <a:gridCol w="644791">
                  <a:extLst>
                    <a:ext uri="{9D8B030D-6E8A-4147-A177-3AD203B41FA5}">
                      <a16:colId xmlns:a16="http://schemas.microsoft.com/office/drawing/2014/main" val="456771363"/>
                    </a:ext>
                  </a:extLst>
                </a:gridCol>
              </a:tblGrid>
              <a:tr h="13386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805600"/>
                  </a:ext>
                </a:extLst>
              </a:tr>
              <a:tr h="409952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871338"/>
                  </a:ext>
                </a:extLst>
              </a:tr>
              <a:tr h="1422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11.687.865.633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11.782.325.932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94.460.299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2.492.512.318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321156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677.015.981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677.312.981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297.000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166.468.606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018432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129.032.617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145.682.336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16.649.719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12.140.541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431257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20.477.601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20.961.386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483.785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3.285.748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118527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9.811.453.659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9.814.114.091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2.660.432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2.143.764.179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064240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83.850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83.850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175.286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864022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226.780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784.333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557.553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187.732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777829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13.628.554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13.720.308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91.754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848.156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664266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37.901.211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559865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94.032.256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94.153.456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121.200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3.252.313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228609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316.848.583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319.848.583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3.000.000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54.478.449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038461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148.580.260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219.179.116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70.598.856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70.010.097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66474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10.042.500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10.042.500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309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10944" y="1446533"/>
            <a:ext cx="8122112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…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5849" y="801406"/>
            <a:ext cx="793458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8A25E4B-1FD4-4489-AD2D-9891570A7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381475"/>
              </p:ext>
            </p:extLst>
          </p:nvPr>
        </p:nvGraphicFramePr>
        <p:xfrm>
          <a:off x="531592" y="1839607"/>
          <a:ext cx="7928839" cy="4351338"/>
        </p:xfrm>
        <a:graphic>
          <a:graphicData uri="http://schemas.openxmlformats.org/drawingml/2006/table">
            <a:tbl>
              <a:tblPr/>
              <a:tblGrid>
                <a:gridCol w="274926">
                  <a:extLst>
                    <a:ext uri="{9D8B030D-6E8A-4147-A177-3AD203B41FA5}">
                      <a16:colId xmlns:a16="http://schemas.microsoft.com/office/drawing/2014/main" val="2739694984"/>
                    </a:ext>
                  </a:extLst>
                </a:gridCol>
                <a:gridCol w="274926">
                  <a:extLst>
                    <a:ext uri="{9D8B030D-6E8A-4147-A177-3AD203B41FA5}">
                      <a16:colId xmlns:a16="http://schemas.microsoft.com/office/drawing/2014/main" val="3510167132"/>
                    </a:ext>
                  </a:extLst>
                </a:gridCol>
                <a:gridCol w="3101154">
                  <a:extLst>
                    <a:ext uri="{9D8B030D-6E8A-4147-A177-3AD203B41FA5}">
                      <a16:colId xmlns:a16="http://schemas.microsoft.com/office/drawing/2014/main" val="146672104"/>
                    </a:ext>
                  </a:extLst>
                </a:gridCol>
                <a:gridCol w="736799">
                  <a:extLst>
                    <a:ext uri="{9D8B030D-6E8A-4147-A177-3AD203B41FA5}">
                      <a16:colId xmlns:a16="http://schemas.microsoft.com/office/drawing/2014/main" val="1547667423"/>
                    </a:ext>
                  </a:extLst>
                </a:gridCol>
                <a:gridCol w="736799">
                  <a:extLst>
                    <a:ext uri="{9D8B030D-6E8A-4147-A177-3AD203B41FA5}">
                      <a16:colId xmlns:a16="http://schemas.microsoft.com/office/drawing/2014/main" val="1057883338"/>
                    </a:ext>
                  </a:extLst>
                </a:gridCol>
                <a:gridCol w="736799">
                  <a:extLst>
                    <a:ext uri="{9D8B030D-6E8A-4147-A177-3AD203B41FA5}">
                      <a16:colId xmlns:a16="http://schemas.microsoft.com/office/drawing/2014/main" val="2749488230"/>
                    </a:ext>
                  </a:extLst>
                </a:gridCol>
                <a:gridCol w="736799">
                  <a:extLst>
                    <a:ext uri="{9D8B030D-6E8A-4147-A177-3AD203B41FA5}">
                      <a16:colId xmlns:a16="http://schemas.microsoft.com/office/drawing/2014/main" val="1183205687"/>
                    </a:ext>
                  </a:extLst>
                </a:gridCol>
                <a:gridCol w="670817">
                  <a:extLst>
                    <a:ext uri="{9D8B030D-6E8A-4147-A177-3AD203B41FA5}">
                      <a16:colId xmlns:a16="http://schemas.microsoft.com/office/drawing/2014/main" val="1367164535"/>
                    </a:ext>
                  </a:extLst>
                </a:gridCol>
                <a:gridCol w="659820">
                  <a:extLst>
                    <a:ext uri="{9D8B030D-6E8A-4147-A177-3AD203B41FA5}">
                      <a16:colId xmlns:a16="http://schemas.microsoft.com/office/drawing/2014/main" val="3193219113"/>
                    </a:ext>
                  </a:extLst>
                </a:gridCol>
              </a:tblGrid>
              <a:tr h="1254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293951"/>
                  </a:ext>
                </a:extLst>
              </a:tr>
              <a:tr h="38417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Capi.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259303"/>
                  </a:ext>
                </a:extLst>
              </a:tr>
              <a:tr h="1646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6.578.189.967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6.606.285.934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28.095.967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1.653.044.420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695290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133.943.478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135.743.290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1.799.812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27.425.948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160495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Infraestructura Educacional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776265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54.071.076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55.080.868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1.009.792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3.959.266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803186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Profesional Docente y Directivo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27.235.203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28.581.929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1.346.726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1.619.268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839619"/>
                  </a:ext>
                </a:extLst>
              </a:tr>
              <a:tr h="227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y Supervisión de Establecimientos Educacionales Subvencionados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016866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Educativos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59.940.068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60.033.513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93.445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23.606.670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752980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Educación Escolar Pública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062203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Subvenciones a los Establecimientos Educacionales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6.298.530.500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6.322.376.692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23.846.192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1.595.372.628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539459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de Subvenciones a Establecimientos Educacionales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4.469.642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4.469.642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1.060.640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018657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Educación Superior Pública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961176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971457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de Operación de Educación Superior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513965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32.584.814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32.584.814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7.306.415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117802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Calidad de la Educación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43.344.191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43.344.191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4.252.548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281321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Parvularia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362.193.519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362.193.519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1.215.312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84204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Nacional de Investigación Científica y Tecnológica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999485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Auxilio Escolar y Becas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1.099.105.723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1.141.408.165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42.302.442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113.429.954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470625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Auxilio Escolar y Becas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705.103.080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729.153.309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24.050.229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86.730.884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996147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 Escolar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39.620.797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41.367.548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1.746.751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3.366.079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742471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y Asistencialidad Estudiantil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354.381.846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370.887.308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16.505.462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23.332.991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181215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639.110.070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663.142.312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24.032.242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126.156.528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598373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621.045.527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642.127.834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21.082.307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122.917.657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341927"/>
                  </a:ext>
                </a:extLst>
              </a:tr>
              <a:tr h="1568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Alternativos de Enseñanza Pre-escolar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18.064.543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21.014.478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2.949.935 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3.238.871 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840" marR="7840" marT="784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249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86370" y="1477627"/>
            <a:ext cx="8102495" cy="222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…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0035" y="785685"/>
            <a:ext cx="79283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2EF4373-1395-4877-9056-3A8FF16AA2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774639"/>
              </p:ext>
            </p:extLst>
          </p:nvPr>
        </p:nvGraphicFramePr>
        <p:xfrm>
          <a:off x="460035" y="1800926"/>
          <a:ext cx="7928387" cy="4364386"/>
        </p:xfrm>
        <a:graphic>
          <a:graphicData uri="http://schemas.openxmlformats.org/drawingml/2006/table">
            <a:tbl>
              <a:tblPr/>
              <a:tblGrid>
                <a:gridCol w="274909">
                  <a:extLst>
                    <a:ext uri="{9D8B030D-6E8A-4147-A177-3AD203B41FA5}">
                      <a16:colId xmlns:a16="http://schemas.microsoft.com/office/drawing/2014/main" val="469515756"/>
                    </a:ext>
                  </a:extLst>
                </a:gridCol>
                <a:gridCol w="274909">
                  <a:extLst>
                    <a:ext uri="{9D8B030D-6E8A-4147-A177-3AD203B41FA5}">
                      <a16:colId xmlns:a16="http://schemas.microsoft.com/office/drawing/2014/main" val="2342999345"/>
                    </a:ext>
                  </a:extLst>
                </a:gridCol>
                <a:gridCol w="3100979">
                  <a:extLst>
                    <a:ext uri="{9D8B030D-6E8A-4147-A177-3AD203B41FA5}">
                      <a16:colId xmlns:a16="http://schemas.microsoft.com/office/drawing/2014/main" val="2402790970"/>
                    </a:ext>
                  </a:extLst>
                </a:gridCol>
                <a:gridCol w="736757">
                  <a:extLst>
                    <a:ext uri="{9D8B030D-6E8A-4147-A177-3AD203B41FA5}">
                      <a16:colId xmlns:a16="http://schemas.microsoft.com/office/drawing/2014/main" val="2180327703"/>
                    </a:ext>
                  </a:extLst>
                </a:gridCol>
                <a:gridCol w="736757">
                  <a:extLst>
                    <a:ext uri="{9D8B030D-6E8A-4147-A177-3AD203B41FA5}">
                      <a16:colId xmlns:a16="http://schemas.microsoft.com/office/drawing/2014/main" val="3230439268"/>
                    </a:ext>
                  </a:extLst>
                </a:gridCol>
                <a:gridCol w="736757">
                  <a:extLst>
                    <a:ext uri="{9D8B030D-6E8A-4147-A177-3AD203B41FA5}">
                      <a16:colId xmlns:a16="http://schemas.microsoft.com/office/drawing/2014/main" val="3701224416"/>
                    </a:ext>
                  </a:extLst>
                </a:gridCol>
                <a:gridCol w="736757">
                  <a:extLst>
                    <a:ext uri="{9D8B030D-6E8A-4147-A177-3AD203B41FA5}">
                      <a16:colId xmlns:a16="http://schemas.microsoft.com/office/drawing/2014/main" val="3388522167"/>
                    </a:ext>
                  </a:extLst>
                </a:gridCol>
                <a:gridCol w="670779">
                  <a:extLst>
                    <a:ext uri="{9D8B030D-6E8A-4147-A177-3AD203B41FA5}">
                      <a16:colId xmlns:a16="http://schemas.microsoft.com/office/drawing/2014/main" val="414930306"/>
                    </a:ext>
                  </a:extLst>
                </a:gridCol>
                <a:gridCol w="659783">
                  <a:extLst>
                    <a:ext uri="{9D8B030D-6E8A-4147-A177-3AD203B41FA5}">
                      <a16:colId xmlns:a16="http://schemas.microsoft.com/office/drawing/2014/main" val="947450408"/>
                    </a:ext>
                  </a:extLst>
                </a:gridCol>
              </a:tblGrid>
              <a:tr h="1603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271378"/>
                  </a:ext>
                </a:extLst>
              </a:tr>
              <a:tr h="3849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Capi.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097993"/>
                  </a:ext>
                </a:extLst>
              </a:tr>
              <a:tr h="160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Rectores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707.388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707.388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148.432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11211"/>
                  </a:ext>
                </a:extLst>
              </a:tr>
              <a:tr h="160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Nacional de Educación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2.322.512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2.322.512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509.468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987066"/>
                  </a:ext>
                </a:extLst>
              </a:tr>
              <a:tr h="160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416.996.246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416.996.246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13.970.386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407020"/>
                  </a:ext>
                </a:extLst>
              </a:tr>
              <a:tr h="160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7.066.961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7.066.961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1.353.601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509089"/>
                  </a:ext>
                </a:extLst>
              </a:tr>
              <a:tr h="1302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Educación Escolar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409.384.345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409.384.345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12.548.068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869333"/>
                  </a:ext>
                </a:extLst>
              </a:tr>
              <a:tr h="160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la Implementación de los Servicios Locales de Educación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544.940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544.940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68.717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264631"/>
                  </a:ext>
                </a:extLst>
              </a:tr>
              <a:tr h="160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Barrancas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65.207.061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65.207.061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14.258.966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317799"/>
                  </a:ext>
                </a:extLst>
              </a:tr>
              <a:tr h="160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3.316.006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3.316.006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727.584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815042"/>
                  </a:ext>
                </a:extLst>
              </a:tr>
              <a:tr h="160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61.891.055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61.891.055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13.531.382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331405"/>
                  </a:ext>
                </a:extLst>
              </a:tr>
              <a:tr h="160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Puerto Cordillera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44.607.172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44.607.172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9.266.253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957226"/>
                  </a:ext>
                </a:extLst>
              </a:tr>
              <a:tr h="160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2.578.202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2.578.202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579.193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770791"/>
                  </a:ext>
                </a:extLst>
              </a:tr>
              <a:tr h="160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42.028.970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42.028.970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8.687.060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172737"/>
                  </a:ext>
                </a:extLst>
              </a:tr>
              <a:tr h="160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Huasco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44.249.837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44.249.837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8.852.481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08346"/>
                  </a:ext>
                </a:extLst>
              </a:tr>
              <a:tr h="160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2.534.303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2.534.303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472.336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574152"/>
                  </a:ext>
                </a:extLst>
              </a:tr>
              <a:tr h="160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41.715.534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41.715.534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8.380.145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173264"/>
                  </a:ext>
                </a:extLst>
              </a:tr>
              <a:tr h="160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Costa Araucanía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39.680.140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39.680.140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7.477.804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660828"/>
                  </a:ext>
                </a:extLst>
              </a:tr>
              <a:tr h="160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3.051.484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3.051.484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539.365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738991"/>
                  </a:ext>
                </a:extLst>
              </a:tr>
              <a:tr h="160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36.628.656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36.628.656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6.938.439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353878"/>
                  </a:ext>
                </a:extLst>
              </a:tr>
              <a:tr h="160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Chinchorro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59.379.444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59.379.444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13.034.211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394108"/>
                  </a:ext>
                </a:extLst>
              </a:tr>
              <a:tr h="160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3.070.839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3.070.839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567.567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778298"/>
                  </a:ext>
                </a:extLst>
              </a:tr>
              <a:tr h="160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56.308.605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56.308.605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12.466.644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827049"/>
                  </a:ext>
                </a:extLst>
              </a:tr>
              <a:tr h="160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Gabriela Mistral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39.779.928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39.779.928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5.664.404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23787"/>
                  </a:ext>
                </a:extLst>
              </a:tr>
              <a:tr h="160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2.607.198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2.607.198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425.982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780811"/>
                  </a:ext>
                </a:extLst>
              </a:tr>
              <a:tr h="160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37.172.730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37.172.730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5.238.422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249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609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0034" y="1445937"/>
            <a:ext cx="7927199" cy="3237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…3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0034" y="806392"/>
            <a:ext cx="79271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C586591-57AB-4169-9A10-FD121D8274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749617"/>
              </p:ext>
            </p:extLst>
          </p:nvPr>
        </p:nvGraphicFramePr>
        <p:xfrm>
          <a:off x="460033" y="1818130"/>
          <a:ext cx="7927200" cy="3314377"/>
        </p:xfrm>
        <a:graphic>
          <a:graphicData uri="http://schemas.openxmlformats.org/drawingml/2006/table">
            <a:tbl>
              <a:tblPr/>
              <a:tblGrid>
                <a:gridCol w="274868">
                  <a:extLst>
                    <a:ext uri="{9D8B030D-6E8A-4147-A177-3AD203B41FA5}">
                      <a16:colId xmlns:a16="http://schemas.microsoft.com/office/drawing/2014/main" val="3785183674"/>
                    </a:ext>
                  </a:extLst>
                </a:gridCol>
                <a:gridCol w="274868">
                  <a:extLst>
                    <a:ext uri="{9D8B030D-6E8A-4147-A177-3AD203B41FA5}">
                      <a16:colId xmlns:a16="http://schemas.microsoft.com/office/drawing/2014/main" val="3417241844"/>
                    </a:ext>
                  </a:extLst>
                </a:gridCol>
                <a:gridCol w="3100514">
                  <a:extLst>
                    <a:ext uri="{9D8B030D-6E8A-4147-A177-3AD203B41FA5}">
                      <a16:colId xmlns:a16="http://schemas.microsoft.com/office/drawing/2014/main" val="214907292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2193463195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4189990347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557278264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297731978"/>
                    </a:ext>
                  </a:extLst>
                </a:gridCol>
                <a:gridCol w="670679">
                  <a:extLst>
                    <a:ext uri="{9D8B030D-6E8A-4147-A177-3AD203B41FA5}">
                      <a16:colId xmlns:a16="http://schemas.microsoft.com/office/drawing/2014/main" val="2075185385"/>
                    </a:ext>
                  </a:extLst>
                </a:gridCol>
                <a:gridCol w="659683">
                  <a:extLst>
                    <a:ext uri="{9D8B030D-6E8A-4147-A177-3AD203B41FA5}">
                      <a16:colId xmlns:a16="http://schemas.microsoft.com/office/drawing/2014/main" val="1792623885"/>
                    </a:ext>
                  </a:extLst>
                </a:gridCol>
              </a:tblGrid>
              <a:tr h="1640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199711"/>
                  </a:ext>
                </a:extLst>
              </a:tr>
              <a:tr h="39378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Capi.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58376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Andalién Sur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57.096.706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57.096.706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11.570.287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61071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3.596.269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3.596.269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468.975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79118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53.500.437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53.500.437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11.101.312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91818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Atacama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1.093.997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1.093.997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61637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1.093.997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1.093.997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98220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Valparaíso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874.101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874.101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4594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874.101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874.101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8404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Colchagua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637.305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637.305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45836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637.305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637.305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22151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Llannquihue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677.459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677.459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67445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677.459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677.459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55669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1044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66192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Educación Superior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50295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65087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685311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930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57608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6996</TotalTime>
  <Words>15924</Words>
  <Application>Microsoft Office PowerPoint</Application>
  <PresentationFormat>Presentación en pantalla (4:3)</PresentationFormat>
  <Paragraphs>9176</Paragraphs>
  <Slides>56</Slides>
  <Notes>5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63" baseType="lpstr">
      <vt:lpstr>Andalus</vt:lpstr>
      <vt:lpstr>Arial</vt:lpstr>
      <vt:lpstr>Calibri</vt:lpstr>
      <vt:lpstr>Times New Roman</vt:lpstr>
      <vt:lpstr>1_Tema de Office</vt:lpstr>
      <vt:lpstr>Tema de Office</vt:lpstr>
      <vt:lpstr>Imagen de mapa de bits</vt:lpstr>
      <vt:lpstr>EJECUCIÓN ACUMULADA DE GASTOS PRESUPUESTARIOS AL MES DE MARZO DE 2020 PARTIDA 09: MINISTERIO DE EDUCACIÓN</vt:lpstr>
      <vt:lpstr>DISTRIBUCIÓN POR SUBTÍTULO DE GASTO PARTIDA 09 MINISTERIO DE EDUCACIÓN</vt:lpstr>
      <vt:lpstr>DISTRIBUCIÓN POR CÁPITULO PARTIDA 09 MINISTERIO DE EDUCACIÓN</vt:lpstr>
      <vt:lpstr>Presentación de PowerPoint</vt:lpstr>
      <vt:lpstr>Presentación de PowerPoint</vt:lpstr>
      <vt:lpstr>EJECUCIÓN ACUMULADA DE GASTOS A MARZO DE 2020  PARTIDA 09 MINISTERIO DE EDUCACIÓN</vt:lpstr>
      <vt:lpstr>EJECUCIÓN ACUMULADA DE GASTOS A MARZO DE 2020  PARTIDA 09 RESUMEN POR CAPÍTULOS</vt:lpstr>
      <vt:lpstr>EJECUCIÓN ACUMULADA DE GASTOS A MARZO DE 2020  PARTIDA 09 RESUMEN POR CAPÍTULOS</vt:lpstr>
      <vt:lpstr>EJECUCIÓN ACUMULADA DE GASTOS A MARZO DE 2020  PARTIDA 09 RESUMEN POR CAPÍTULOS</vt:lpstr>
      <vt:lpstr>EJECUCIÓN ACUMULADA DE GASTOS A MARZO DE 2020  PARTIDA 09. CAPÍTULO 01. PROGRAMA 01:  SUBSECRETARÍA DE EDUCACIÓN</vt:lpstr>
      <vt:lpstr>EJECUCIÓN ACUMULADA DE GASTOS A MARZO DE 2020  PARTIDA 09. CAPÍTULO 01. PROGRAMA 01:  SUBSECRETARÍA DE EDUCACIÓN</vt:lpstr>
      <vt:lpstr>EJECUCIÓN ACUMULADA DE GASTOS A MARZO DE 2020  PARTIDA 09. CAPÍTULO 01. PROGRAMA 03:  MEJORAMIENTO DE LA CALIDAD DE LA EDUCACIÓN</vt:lpstr>
      <vt:lpstr>EJECUCIÓN ACUMULADA DE GASTOS A MARZO DE 2020  PARTIDA 09. CAPÍTULO 01. PROGRAMA 04: DESARROLLO PROFESIONAL DOCENTE Y DIRECTIVO</vt:lpstr>
      <vt:lpstr>EJECUCIÓN ACUMULADA DE GASTOS A MARZO DE 2020  PARTIDA 09. CAPÍTULO 01. PROGRAMA 11: RECURSOS EDUCATIVOS</vt:lpstr>
      <vt:lpstr>EJECUCIÓN ACUMULADA DE GASTOS A MARZO DE 2020  PARTIDA 09. CAPÍTULO 01. PROGRAMA 20: SUBVENCIONES A LOS ESTABLECIMIENTOS EDUCACIONALES</vt:lpstr>
      <vt:lpstr>EJECUCIÓN ACUMULADA DE GASTOS A MARZO DE 2020  PARTIDA 09. CAPÍTULO 01. PROGRAMA 20: SUBVENCIONES A LOS ESTABLECIMIENTOS EDUCACIONALES</vt:lpstr>
      <vt:lpstr>EJECUCIÓN ACUMULADA DE GASTOS A MARZO DE 2020  PARTIDA 09. CAPÍTULO 01. PROGRAMA 21: GESTIÓN DE SUBVENCIONES A ESTABLECIMIENTOS EDUCACIONALES</vt:lpstr>
      <vt:lpstr>EJECUCIÓN ACUMULADA DE GASTOS A MARZO DE 2020  PARTIDA 09. CAPÍTULO 02. PROGRAMA 01: SUPERINTENDENCIA DE EDUCACIÓN</vt:lpstr>
      <vt:lpstr>EJECUCIÓN ACUMULADA DE GASTOS A MARZO DE 2020  PARTIDA 09. CAPÍTULO 03. PROGRAMA 01: AGENCIA DE CALIDAD DE LA EDUCACIÓN</vt:lpstr>
      <vt:lpstr>EJECUCIÓN ACUMULADA DE GASTOS A MARZO DE 2020  PARTIDA 09. CAPÍTULO 04. PROGRAMA 01: SUBSECRETARÍA DE EDUCACIÓN PARVULARIA</vt:lpstr>
      <vt:lpstr>EJECUCIÓN ACUMULADA DE GASTOS A MARZO DE 2020  PARTIDA 09. CAPÍTULO 09. PROGRAMA 01: JUNTA NACIONAL DE AUXILIO ESCOLAR Y BECAS</vt:lpstr>
      <vt:lpstr>EJECUCIÓN ACUMULADA DE GASTOS A MARZO DE 2020  PARTIDA 09. CAPÍTULO 09. PROGRAMA 01: JUNTA NACIONAL DE AUXILIO ESCOLAR Y BECAS</vt:lpstr>
      <vt:lpstr>EJECUCIÓN ACUMULADA DE GASTOS A MARZO DE 2020  PARTIDA 09. CAPÍTULO 09. PROGRAMA 02: SALUD ESCOLAR</vt:lpstr>
      <vt:lpstr>EJECUCIÓN ACUMULADA DE GASTOS A MARZO DE 2020  PARTIDA 09. CAPÍTULO 09. PROGRAMA 03: BECAS Y ASISTENCIALIDAD ESTUDIANTIL</vt:lpstr>
      <vt:lpstr>EJECUCIÓN ACUMULADA DE GASTOS A MARZO DE 2020  PARTIDA 09. CAPÍTULO 09. PROGRAMA 03: BECAS Y ASISTENCIALIDAD ESTUDIANTIL</vt:lpstr>
      <vt:lpstr>EJECUCIÓN ACUMULADA DE GASTOS A MARZO DE 2020  PARTIDA 09. CAPÍTULO 11. PROGRAMA 01: JUNTA NACIONAL DE JARDINES INFANTILES</vt:lpstr>
      <vt:lpstr>EJECUCIÓN ACUMULADA DE GASTOS A MARZO DE 2020  PARTIDA 09. CAPÍTULO 11. PROGRAMA 01: JUNTA NACIONAL DE JARDINES INFANTILES</vt:lpstr>
      <vt:lpstr>EJECUCIÓN ACUMULADA DE GASTOS A MARZO DE 2020  PARTIDA 09. CAPÍTULO 11. PROGRAMA 02: PROGRAMAS ALTERNATIVOS DE ENSEÑANZA PRE-ESCOLAR</vt:lpstr>
      <vt:lpstr>EJECUCIÓN ACUMULADA DE GASTOS A MARZO DE 2020  PARTIDA 09. CAPÍTULO 13. PROGRAMA 01: CONSEJO DE RECTORES</vt:lpstr>
      <vt:lpstr>EJECUCIÓN ACUMULADA DE GASTOS A MARZO DE 2020  PARTIDA 09. CAPÍTULO 15. PROGRAMA 01: CONSEJO NACIONAL DE EDUCACIÓN</vt:lpstr>
      <vt:lpstr>EJECUCIÓN ACUMULADA DE GASTOS A MARZO DE 2020  PARTIDA 09. CAPÍTULO 17. PROGRAMA 01: DIRECCIÓN DE EDUCACIÓN PÚBLICA</vt:lpstr>
      <vt:lpstr>EJECUCIÓN ACUMULADA DE GASTOS A MARZO DE 2020  PARTIDA 09. CAPÍTULO 17. PROGRAMA 02: FORTALECIMIENTO DE LA EDUCACIÓN ESCOLAR PÚBLICA</vt:lpstr>
      <vt:lpstr>EJECUCIÓN ACUMULADA DE GASTOS A MARZO DE 2020  PARTIDA 09. CAPÍTULO 17. PROGRAMA 03: APOYO A LA IMPLEMENTACIÓN DE LOS SERVICIOS LOCALES DE EDUCACIÓN</vt:lpstr>
      <vt:lpstr>EJECUCIÓN ACUMULADA DE GASTOS A MARZO DE 2020  PARTIDA 09. CAPÍTULO 18. PROGRAMA 01: SERVICIO LOCAL DE EDUCACIÓN BARRANCAS, GASTOS ADMINISTRATIVOS</vt:lpstr>
      <vt:lpstr>EJECUCIÓN ACUMULADA DE GASTOS A MARZO DE 2020  PARTIDA 09. CAPÍTULO 18. PROGRAMA 02: SERVICIO LOCAL DE EDUCACIÓN BARRANCAS, SERVICIO EDUCATIVO</vt:lpstr>
      <vt:lpstr>EJECUCIÓN ACUMULADA DE GASTOS A MARZO DE 2020  PARTIDA 09. CAPÍTULO 19. PROGRAMA 01: SERVICIO LOCAL DE EDUCACIÓN PUERTO CORDILLERA, GASTOS ADMINISTRATIVOS</vt:lpstr>
      <vt:lpstr>EJECUCIÓN ACUMULADA DE GASTOS A MARZO DE 2020  PARTIDA 09. CAPÍTULO 19. PROGRAMA 02: SERVICIO LOCAL DE EDUCACIÓN PUERTO CORDILLERA, SERVICIO EDUCATIVO</vt:lpstr>
      <vt:lpstr>EJECUCIÓN ACUMULADA DE GASTOS A MARZO DE 2020  PARTIDA 09. CAPÍTULO 21. PROGRAMA 01: SERVICIO LOCAL DE EDUCACIÓN HUASCO, GASTOS ADMINISTRATIVOS</vt:lpstr>
      <vt:lpstr>EJECUCIÓN ACUMULADA DE GASTOS A MARZO DE 2020  PARTIDA 09. CAPÍTULO 21. PROGRAMA 02: SERVICIO LOCAL DE EDUCACIÓN HUASCO, SERVICIO EDUCATIVO</vt:lpstr>
      <vt:lpstr>EJECUCIÓN ACUMULADA DE GASTOS A MARZO DE 2020  PARTIDA 09. CAPÍTULO 22. PROGRAMA 01: SERVICIO LOCAL DE EDUCACIÓN COSTA ARAUCANÍA, GASTOS ADMINISTRATIVOS</vt:lpstr>
      <vt:lpstr>EJECUCIÓN ACUMULADA DE GASTOS A MARZO DE 2020  PARTIDA 09. CAPÍTULO 22. PROGRAMA 02: SERVICIO LOCAL DE EDUCACIÓN COSTA ARAUCANÍA, SERVICIO EDUCATIVO</vt:lpstr>
      <vt:lpstr>EJECUCIÓN ACUMULADA DE GASTOS A MARZO DE 2020  PARTIDA 09. CAPÍTULO 23. PROGRAMA 01: SERVICIO LOCAL DE EDUCACIÓN CHINCHORRO, GASTOS ADMINISTRATIVOS</vt:lpstr>
      <vt:lpstr>EJECUCIÓN ACUMULADA DE GASTOS A MARZO DE 2020  PARTIDA 09. CAPÍTULO 23. PROGRAMA 02: SERVICIO LOCAL DE EDUCACIÓN CHINCHORRO, SERVICIO EDUCATIVO</vt:lpstr>
      <vt:lpstr>EJECUCIÓN ACUMULADA DE GASTOS A MARZO DE 2020  PARTIDA 09. CAPÍTULO 24. PROGRAMA 01: GABRIELA MISTRAL, GASTOS ADMINISTRATIVOS</vt:lpstr>
      <vt:lpstr>EJECUCIÓN ACUMULADA DE GASTOS A MARZO DE 2020  PARTIDA 09. CAPÍTULO 24. PROGRAMA 02: GABRIELA MISTRAL, SERVICIO EDUCATIVO</vt:lpstr>
      <vt:lpstr>EJECUCIÓN ACUMULADA DE GASTOS A MARZO DE 2020  PARTIDA 09. CAPÍTULO 25. PROGRAMA 01: SERVICIO LOCAL DE EDUCACIÓN ANDALÍEN SUR, GASTOS ADMINISTRATIVOS</vt:lpstr>
      <vt:lpstr>EJECUCIÓN ACUMULADA DE GASTOS A MARZO DE 2020  PARTIDA 09. CAPÍTULO 25. PROGRAMA 02: SERVICIO LOCAL DE EDUCACIÓN ANDALÍEN SUR, SERVICIO EDUCATIVO</vt:lpstr>
      <vt:lpstr>EJECUCIÓN ACUMULADA DE GASTOS A MARZO DE 2020  PARTIDA 09. CAPÍTULO 26. PROGRAMA 01: SERVICIO LOCAL DE EDUCACIÓN ATACAMA, GASTOS ADMINISTRATIVOS</vt:lpstr>
      <vt:lpstr>EJECUCIÓN ACUMULADA DE GASTOS A MARZO DE 2020  PARTIDA 09. CAPÍTULO 26. PROGRAMA 01: SERVICIO LOCAL DE EDUCACIÓN VALPARAÍSO, GASTOS ADMINISTRATIVOS</vt:lpstr>
      <vt:lpstr>EJECUCIÓN ACUMULADA DE GASTOS A MARZO DE 2020  PARTIDA 09. CAPÍTULO 26. PROGRAMA 01: SERVICIO LOCAL DE EDUCACIÓN COLCHAGUA, GASTOS ADMINISTRATIVOS</vt:lpstr>
      <vt:lpstr>EJECUCIÓN ACUMULADA DE GASTOS A MARZO DE 2020  PARTIDA 09. CAPÍTULO 26. PROGRAMA 01: SERVICIO LOCAL DE EDUCACIÓN LLANQUIHUE, GASTOS ADMINISTRATIVOS</vt:lpstr>
      <vt:lpstr>EJECUCIÓN ACUMULADA DE GASTOS A MARZO DE 2020  PARTIDA 09. CAPÍTULO 90. PROGRAMA 01: SUBSECRETARÍA DE EDUCACIÓN SUPERIOR</vt:lpstr>
      <vt:lpstr>EJECUCIÓN ACUMULADA DE GASTOS A MARZO DE 2020  PARTIDA 09. CAPÍTULO 90. PROGRAMA 02: FORTALECIMIENTO DE LA EDUCACIÓN SUPERIOR PÚBLICA</vt:lpstr>
      <vt:lpstr>EJECUCIÓN ACUMULADA DE GASTOS A MARZO DE 2020  PARTIDA 09. CAPÍTULO 90. PROGRAMA 03: EDUCACIÓN SUPERIOR</vt:lpstr>
      <vt:lpstr>EJECUCIÓN ACUMULADA DE GASTOS A MARZO DE 2020  PARTIDA 09. CAPÍTULO 90. PROGRAMA 03: EDUCACIÓN SUPERIOR</vt:lpstr>
      <vt:lpstr>EJECUCIÓN ACUMULADA DE GASTOS A MARZO DE 2020  PARTIDA 09. CAPÍTULO 91. PROGRAMA 01: SUPERINTENDENCIA DE EDUCACIÓN SUPERIOR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424</cp:revision>
  <cp:lastPrinted>2018-08-03T21:42:16Z</cp:lastPrinted>
  <dcterms:created xsi:type="dcterms:W3CDTF">2016-06-23T13:38:47Z</dcterms:created>
  <dcterms:modified xsi:type="dcterms:W3CDTF">2020-07-10T15:52:31Z</dcterms:modified>
</cp:coreProperties>
</file>