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6-43A4-839C-F2441E851AFF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6-43A4-839C-F2441E851AFF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96-43A4-839C-F2441E851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07'!$D$32:$F$32</c:f>
              <c:numCache>
                <c:formatCode>0.0%</c:formatCode>
                <c:ptCount val="3"/>
                <c:pt idx="0">
                  <c:v>5.343508776818099E-2</c:v>
                </c:pt>
                <c:pt idx="1">
                  <c:v>2.7057996163340481E-2</c:v>
                </c:pt>
                <c:pt idx="2">
                  <c:v>0.16577363093275713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96-43A4-839C-F2441E851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B8-4F77-B61B-662773C6A356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B8-4F77-B61B-662773C6A356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B8-4F77-B61B-662773C6A356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B8-4F77-B61B-662773C6A356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B8-4F77-B61B-662773C6A356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B8-4F77-B61B-662773C6A356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B8-4F77-B61B-662773C6A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07'!$D$25:$F$25</c:f>
              <c:numCache>
                <c:formatCode>0.0%</c:formatCode>
                <c:ptCount val="3"/>
                <c:pt idx="0">
                  <c:v>5.343508776818099E-2</c:v>
                </c:pt>
                <c:pt idx="1">
                  <c:v>7.9225966971116044E-2</c:v>
                </c:pt>
                <c:pt idx="2">
                  <c:v>0.24445652299603454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B8-4F77-B61B-662773C6A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9E99ED-4680-4D33-AF0E-A4E58585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60475"/>
              </p:ext>
            </p:extLst>
          </p:nvPr>
        </p:nvGraphicFramePr>
        <p:xfrm>
          <a:off x="554199" y="1688585"/>
          <a:ext cx="8008754" cy="348083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577270553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92908286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266780818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1638741576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63122119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68885263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52346544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010664533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2247383127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15044762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728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494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8.814.719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86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00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89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08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25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21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7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47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96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8074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75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891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02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98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78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63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7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4507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02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33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0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17534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11780F-6481-4ACD-9BE7-2A1070C4A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13561"/>
              </p:ext>
            </p:extLst>
          </p:nvPr>
        </p:nvGraphicFramePr>
        <p:xfrm>
          <a:off x="569806" y="1734340"/>
          <a:ext cx="8116994" cy="2878226"/>
        </p:xfrm>
        <a:graphic>
          <a:graphicData uri="http://schemas.openxmlformats.org/drawingml/2006/table">
            <a:tbl>
              <a:tblPr/>
              <a:tblGrid>
                <a:gridCol w="272018">
                  <a:extLst>
                    <a:ext uri="{9D8B030D-6E8A-4147-A177-3AD203B41FA5}">
                      <a16:colId xmlns:a16="http://schemas.microsoft.com/office/drawing/2014/main" val="4137975888"/>
                    </a:ext>
                  </a:extLst>
                </a:gridCol>
                <a:gridCol w="272018">
                  <a:extLst>
                    <a:ext uri="{9D8B030D-6E8A-4147-A177-3AD203B41FA5}">
                      <a16:colId xmlns:a16="http://schemas.microsoft.com/office/drawing/2014/main" val="214849325"/>
                    </a:ext>
                  </a:extLst>
                </a:gridCol>
                <a:gridCol w="272018">
                  <a:extLst>
                    <a:ext uri="{9D8B030D-6E8A-4147-A177-3AD203B41FA5}">
                      <a16:colId xmlns:a16="http://schemas.microsoft.com/office/drawing/2014/main" val="1785835926"/>
                    </a:ext>
                  </a:extLst>
                </a:gridCol>
                <a:gridCol w="3068353">
                  <a:extLst>
                    <a:ext uri="{9D8B030D-6E8A-4147-A177-3AD203B41FA5}">
                      <a16:colId xmlns:a16="http://schemas.microsoft.com/office/drawing/2014/main" val="2728591585"/>
                    </a:ext>
                  </a:extLst>
                </a:gridCol>
                <a:gridCol w="729006">
                  <a:extLst>
                    <a:ext uri="{9D8B030D-6E8A-4147-A177-3AD203B41FA5}">
                      <a16:colId xmlns:a16="http://schemas.microsoft.com/office/drawing/2014/main" val="128691708"/>
                    </a:ext>
                  </a:extLst>
                </a:gridCol>
                <a:gridCol w="729006">
                  <a:extLst>
                    <a:ext uri="{9D8B030D-6E8A-4147-A177-3AD203B41FA5}">
                      <a16:colId xmlns:a16="http://schemas.microsoft.com/office/drawing/2014/main" val="2843887845"/>
                    </a:ext>
                  </a:extLst>
                </a:gridCol>
                <a:gridCol w="729006">
                  <a:extLst>
                    <a:ext uri="{9D8B030D-6E8A-4147-A177-3AD203B41FA5}">
                      <a16:colId xmlns:a16="http://schemas.microsoft.com/office/drawing/2014/main" val="4025402289"/>
                    </a:ext>
                  </a:extLst>
                </a:gridCol>
                <a:gridCol w="729006">
                  <a:extLst>
                    <a:ext uri="{9D8B030D-6E8A-4147-A177-3AD203B41FA5}">
                      <a16:colId xmlns:a16="http://schemas.microsoft.com/office/drawing/2014/main" val="816609367"/>
                    </a:ext>
                  </a:extLst>
                </a:gridCol>
                <a:gridCol w="663722">
                  <a:extLst>
                    <a:ext uri="{9D8B030D-6E8A-4147-A177-3AD203B41FA5}">
                      <a16:colId xmlns:a16="http://schemas.microsoft.com/office/drawing/2014/main" val="3216198255"/>
                    </a:ext>
                  </a:extLst>
                </a:gridCol>
                <a:gridCol w="652841">
                  <a:extLst>
                    <a:ext uri="{9D8B030D-6E8A-4147-A177-3AD203B41FA5}">
                      <a16:colId xmlns:a16="http://schemas.microsoft.com/office/drawing/2014/main" val="7279141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864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685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73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8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02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50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95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26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23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396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86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32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05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7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1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20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88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57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261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3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FE59A7-7FAD-40C2-ADC2-0ECF4688E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2503"/>
              </p:ext>
            </p:extLst>
          </p:nvPr>
        </p:nvGraphicFramePr>
        <p:xfrm>
          <a:off x="518819" y="1555990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3228891471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4182432746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3134679058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2373883888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094675190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963649768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76991623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687748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2592439777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3958649200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62902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90124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185.823.391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3525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6.912.087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713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2.407.822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9286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176.050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1760500,0%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1760500,0%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921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174.688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1746880,0%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1746880,0%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6084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171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18.734.399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6942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2.675.791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295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1723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5185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31058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169.716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201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377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343.639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2299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126.919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5528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119.959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3697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7911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0186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50332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47.027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43603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700.379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088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55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199.027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629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175.797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357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36.743.246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3.185.628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5923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2.912.020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0300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1.982.796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5259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016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124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273.608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7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AE06E6-A822-48C6-AA65-96C702623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98407"/>
              </p:ext>
            </p:extLst>
          </p:nvPr>
        </p:nvGraphicFramePr>
        <p:xfrm>
          <a:off x="539552" y="1677597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1391675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4886797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39333088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43685449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1301510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27562887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5635209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66555568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69994395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040135452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2070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25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88.356.043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12.372.980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63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10.760.269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98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91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52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32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4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24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8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10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64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15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4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7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7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3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84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97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54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3.505.619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86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23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74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05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36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99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66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34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7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95301D-186C-467B-84CA-A44EB0941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53321"/>
              </p:ext>
            </p:extLst>
          </p:nvPr>
        </p:nvGraphicFramePr>
        <p:xfrm>
          <a:off x="519541" y="1709086"/>
          <a:ext cx="8084910" cy="3103409"/>
        </p:xfrm>
        <a:graphic>
          <a:graphicData uri="http://schemas.openxmlformats.org/drawingml/2006/table">
            <a:tbl>
              <a:tblPr/>
              <a:tblGrid>
                <a:gridCol w="270942">
                  <a:extLst>
                    <a:ext uri="{9D8B030D-6E8A-4147-A177-3AD203B41FA5}">
                      <a16:colId xmlns:a16="http://schemas.microsoft.com/office/drawing/2014/main" val="4197494848"/>
                    </a:ext>
                  </a:extLst>
                </a:gridCol>
                <a:gridCol w="270942">
                  <a:extLst>
                    <a:ext uri="{9D8B030D-6E8A-4147-A177-3AD203B41FA5}">
                      <a16:colId xmlns:a16="http://schemas.microsoft.com/office/drawing/2014/main" val="893848500"/>
                    </a:ext>
                  </a:extLst>
                </a:gridCol>
                <a:gridCol w="270942">
                  <a:extLst>
                    <a:ext uri="{9D8B030D-6E8A-4147-A177-3AD203B41FA5}">
                      <a16:colId xmlns:a16="http://schemas.microsoft.com/office/drawing/2014/main" val="152542837"/>
                    </a:ext>
                  </a:extLst>
                </a:gridCol>
                <a:gridCol w="3056225">
                  <a:extLst>
                    <a:ext uri="{9D8B030D-6E8A-4147-A177-3AD203B41FA5}">
                      <a16:colId xmlns:a16="http://schemas.microsoft.com/office/drawing/2014/main" val="400090932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val="678538420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val="4260683742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val="554850449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val="3820797677"/>
                    </a:ext>
                  </a:extLst>
                </a:gridCol>
                <a:gridCol w="661098">
                  <a:extLst>
                    <a:ext uri="{9D8B030D-6E8A-4147-A177-3AD203B41FA5}">
                      <a16:colId xmlns:a16="http://schemas.microsoft.com/office/drawing/2014/main" val="1215788041"/>
                    </a:ext>
                  </a:extLst>
                </a:gridCol>
                <a:gridCol w="650261">
                  <a:extLst>
                    <a:ext uri="{9D8B030D-6E8A-4147-A177-3AD203B41FA5}">
                      <a16:colId xmlns:a16="http://schemas.microsoft.com/office/drawing/2014/main" val="958662822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5871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806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1904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4208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9792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749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85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8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10.726.976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02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10.726.976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80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73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52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10.218.418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64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73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50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93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88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32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8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16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F1CF41-25F8-44B3-AACB-C793FAB70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92772"/>
              </p:ext>
            </p:extLst>
          </p:nvPr>
        </p:nvGraphicFramePr>
        <p:xfrm>
          <a:off x="517230" y="1729646"/>
          <a:ext cx="8015213" cy="1810982"/>
        </p:xfrm>
        <a:graphic>
          <a:graphicData uri="http://schemas.openxmlformats.org/drawingml/2006/table">
            <a:tbl>
              <a:tblPr/>
              <a:tblGrid>
                <a:gridCol w="268607">
                  <a:extLst>
                    <a:ext uri="{9D8B030D-6E8A-4147-A177-3AD203B41FA5}">
                      <a16:colId xmlns:a16="http://schemas.microsoft.com/office/drawing/2014/main" val="2918228062"/>
                    </a:ext>
                  </a:extLst>
                </a:gridCol>
                <a:gridCol w="268607">
                  <a:extLst>
                    <a:ext uri="{9D8B030D-6E8A-4147-A177-3AD203B41FA5}">
                      <a16:colId xmlns:a16="http://schemas.microsoft.com/office/drawing/2014/main" val="1533873269"/>
                    </a:ext>
                  </a:extLst>
                </a:gridCol>
                <a:gridCol w="268607">
                  <a:extLst>
                    <a:ext uri="{9D8B030D-6E8A-4147-A177-3AD203B41FA5}">
                      <a16:colId xmlns:a16="http://schemas.microsoft.com/office/drawing/2014/main" val="3683962564"/>
                    </a:ext>
                  </a:extLst>
                </a:gridCol>
                <a:gridCol w="3029878">
                  <a:extLst>
                    <a:ext uri="{9D8B030D-6E8A-4147-A177-3AD203B41FA5}">
                      <a16:colId xmlns:a16="http://schemas.microsoft.com/office/drawing/2014/main" val="1434937777"/>
                    </a:ext>
                  </a:extLst>
                </a:gridCol>
                <a:gridCol w="719865">
                  <a:extLst>
                    <a:ext uri="{9D8B030D-6E8A-4147-A177-3AD203B41FA5}">
                      <a16:colId xmlns:a16="http://schemas.microsoft.com/office/drawing/2014/main" val="674788642"/>
                    </a:ext>
                  </a:extLst>
                </a:gridCol>
                <a:gridCol w="719865">
                  <a:extLst>
                    <a:ext uri="{9D8B030D-6E8A-4147-A177-3AD203B41FA5}">
                      <a16:colId xmlns:a16="http://schemas.microsoft.com/office/drawing/2014/main" val="743258206"/>
                    </a:ext>
                  </a:extLst>
                </a:gridCol>
                <a:gridCol w="719865">
                  <a:extLst>
                    <a:ext uri="{9D8B030D-6E8A-4147-A177-3AD203B41FA5}">
                      <a16:colId xmlns:a16="http://schemas.microsoft.com/office/drawing/2014/main" val="2336564386"/>
                    </a:ext>
                  </a:extLst>
                </a:gridCol>
                <a:gridCol w="719865">
                  <a:extLst>
                    <a:ext uri="{9D8B030D-6E8A-4147-A177-3AD203B41FA5}">
                      <a16:colId xmlns:a16="http://schemas.microsoft.com/office/drawing/2014/main" val="4013449739"/>
                    </a:ext>
                  </a:extLst>
                </a:gridCol>
                <a:gridCol w="655399">
                  <a:extLst>
                    <a:ext uri="{9D8B030D-6E8A-4147-A177-3AD203B41FA5}">
                      <a16:colId xmlns:a16="http://schemas.microsoft.com/office/drawing/2014/main" val="4000151211"/>
                    </a:ext>
                  </a:extLst>
                </a:gridCol>
                <a:gridCol w="644655">
                  <a:extLst>
                    <a:ext uri="{9D8B030D-6E8A-4147-A177-3AD203B41FA5}">
                      <a16:colId xmlns:a16="http://schemas.microsoft.com/office/drawing/2014/main" val="13320729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1426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919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80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79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4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3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23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43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58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9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68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25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B72FA2-8A7D-4E1D-9851-98E8DA6E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1797"/>
              </p:ext>
            </p:extLst>
          </p:nvPr>
        </p:nvGraphicFramePr>
        <p:xfrm>
          <a:off x="500062" y="1805296"/>
          <a:ext cx="8032380" cy="2331125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70930950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50628821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099202277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2238849085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690501195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523024930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18648385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181374679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595381746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31433818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448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195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11.564.223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30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8.845.286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85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92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9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61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47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50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5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86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00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75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6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1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5C16AD-156D-4464-9301-76183D326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25129"/>
              </p:ext>
            </p:extLst>
          </p:nvPr>
        </p:nvGraphicFramePr>
        <p:xfrm>
          <a:off x="568174" y="1841885"/>
          <a:ext cx="8036267" cy="2204261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549106300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305516248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660543594"/>
                    </a:ext>
                  </a:extLst>
                </a:gridCol>
                <a:gridCol w="3037837">
                  <a:extLst>
                    <a:ext uri="{9D8B030D-6E8A-4147-A177-3AD203B41FA5}">
                      <a16:colId xmlns:a16="http://schemas.microsoft.com/office/drawing/2014/main" val="3819555053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352751719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403248415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71979096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4226853008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2568688852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18165972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81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076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15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11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19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0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66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42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46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79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22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02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59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95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8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2F557C-B481-4034-AD4C-A0C229410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40505"/>
              </p:ext>
            </p:extLst>
          </p:nvPr>
        </p:nvGraphicFramePr>
        <p:xfrm>
          <a:off x="528177" y="1693360"/>
          <a:ext cx="8004265" cy="1823669"/>
        </p:xfrm>
        <a:graphic>
          <a:graphicData uri="http://schemas.openxmlformats.org/drawingml/2006/table">
            <a:tbl>
              <a:tblPr/>
              <a:tblGrid>
                <a:gridCol w="268240">
                  <a:extLst>
                    <a:ext uri="{9D8B030D-6E8A-4147-A177-3AD203B41FA5}">
                      <a16:colId xmlns:a16="http://schemas.microsoft.com/office/drawing/2014/main" val="1962250251"/>
                    </a:ext>
                  </a:extLst>
                </a:gridCol>
                <a:gridCol w="268240">
                  <a:extLst>
                    <a:ext uri="{9D8B030D-6E8A-4147-A177-3AD203B41FA5}">
                      <a16:colId xmlns:a16="http://schemas.microsoft.com/office/drawing/2014/main" val="1787935625"/>
                    </a:ext>
                  </a:extLst>
                </a:gridCol>
                <a:gridCol w="268240">
                  <a:extLst>
                    <a:ext uri="{9D8B030D-6E8A-4147-A177-3AD203B41FA5}">
                      <a16:colId xmlns:a16="http://schemas.microsoft.com/office/drawing/2014/main" val="1184088095"/>
                    </a:ext>
                  </a:extLst>
                </a:gridCol>
                <a:gridCol w="3025739">
                  <a:extLst>
                    <a:ext uri="{9D8B030D-6E8A-4147-A177-3AD203B41FA5}">
                      <a16:colId xmlns:a16="http://schemas.microsoft.com/office/drawing/2014/main" val="3512988812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130888709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1589431197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1776388230"/>
                    </a:ext>
                  </a:extLst>
                </a:gridCol>
                <a:gridCol w="718882">
                  <a:extLst>
                    <a:ext uri="{9D8B030D-6E8A-4147-A177-3AD203B41FA5}">
                      <a16:colId xmlns:a16="http://schemas.microsoft.com/office/drawing/2014/main" val="3712591329"/>
                    </a:ext>
                  </a:extLst>
                </a:gridCol>
                <a:gridCol w="654504">
                  <a:extLst>
                    <a:ext uri="{9D8B030D-6E8A-4147-A177-3AD203B41FA5}">
                      <a16:colId xmlns:a16="http://schemas.microsoft.com/office/drawing/2014/main" val="1010711224"/>
                    </a:ext>
                  </a:extLst>
                </a:gridCol>
                <a:gridCol w="643774">
                  <a:extLst>
                    <a:ext uri="{9D8B030D-6E8A-4147-A177-3AD203B41FA5}">
                      <a16:colId xmlns:a16="http://schemas.microsoft.com/office/drawing/2014/main" val="2098592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027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463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15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4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06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7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05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73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98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98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79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3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8656CA-45DC-4780-9F68-44DDD0472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01686"/>
              </p:ext>
            </p:extLst>
          </p:nvPr>
        </p:nvGraphicFramePr>
        <p:xfrm>
          <a:off x="518864" y="1746746"/>
          <a:ext cx="8084267" cy="2711717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3075194386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167289815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243760203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83960836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421829005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960139993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544295310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375203485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677367291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8743484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056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29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1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1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73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25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33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1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46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84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83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02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39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17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21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75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1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25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3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F573F6-9403-425C-B064-B26F2F318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63468"/>
              </p:ext>
            </p:extLst>
          </p:nvPr>
        </p:nvGraphicFramePr>
        <p:xfrm>
          <a:off x="518864" y="1795722"/>
          <a:ext cx="8072959" cy="1316213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2111619681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992004629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4243628616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3518425085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1291593215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296606041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929801367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406625457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2269411989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25744832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135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371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84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31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55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4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45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1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1A2268-B7D7-49BA-A7B7-0F18E0CBC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33845"/>
              </p:ext>
            </p:extLst>
          </p:nvPr>
        </p:nvGraphicFramePr>
        <p:xfrm>
          <a:off x="528176" y="1727008"/>
          <a:ext cx="8087649" cy="3599765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643468297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2671152522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581199394"/>
                    </a:ext>
                  </a:extLst>
                </a:gridCol>
                <a:gridCol w="3057260">
                  <a:extLst>
                    <a:ext uri="{9D8B030D-6E8A-4147-A177-3AD203B41FA5}">
                      <a16:colId xmlns:a16="http://schemas.microsoft.com/office/drawing/2014/main" val="3518434307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1881906286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489400971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934126648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983101937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3352821275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37985460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2242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030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90.809.946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34.984.795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08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2.570.122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89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55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32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66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78.512.391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29.421.773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98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78.512.391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29.421.773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5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2.244.072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64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41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26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43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35.256.860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25.010.402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95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96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25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94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17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06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4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48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37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51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32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4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9E2C51-1871-4833-8589-84D07D25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30124"/>
              </p:ext>
            </p:extLst>
          </p:nvPr>
        </p:nvGraphicFramePr>
        <p:xfrm>
          <a:off x="537666" y="1700808"/>
          <a:ext cx="8060007" cy="2838581"/>
        </p:xfrm>
        <a:graphic>
          <a:graphicData uri="http://schemas.openxmlformats.org/drawingml/2006/table">
            <a:tbl>
              <a:tblPr/>
              <a:tblGrid>
                <a:gridCol w="270108">
                  <a:extLst>
                    <a:ext uri="{9D8B030D-6E8A-4147-A177-3AD203B41FA5}">
                      <a16:colId xmlns:a16="http://schemas.microsoft.com/office/drawing/2014/main" val="2671391008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3034237068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4031531672"/>
                    </a:ext>
                  </a:extLst>
                </a:gridCol>
                <a:gridCol w="3046811">
                  <a:extLst>
                    <a:ext uri="{9D8B030D-6E8A-4147-A177-3AD203B41FA5}">
                      <a16:colId xmlns:a16="http://schemas.microsoft.com/office/drawing/2014/main" val="421092791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378137229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79181771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653926814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58674955"/>
                    </a:ext>
                  </a:extLst>
                </a:gridCol>
                <a:gridCol w="659062">
                  <a:extLst>
                    <a:ext uri="{9D8B030D-6E8A-4147-A177-3AD203B41FA5}">
                      <a16:colId xmlns:a16="http://schemas.microsoft.com/office/drawing/2014/main" val="3472363789"/>
                    </a:ext>
                  </a:extLst>
                </a:gridCol>
                <a:gridCol w="648258">
                  <a:extLst>
                    <a:ext uri="{9D8B030D-6E8A-4147-A177-3AD203B41FA5}">
                      <a16:colId xmlns:a16="http://schemas.microsoft.com/office/drawing/2014/main" val="23119261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88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9805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34.602.821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08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61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80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16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04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50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49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65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45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59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31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30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31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0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20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38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72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0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0A122B-D707-4863-B9C1-09D357E3B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34206"/>
              </p:ext>
            </p:extLst>
          </p:nvPr>
        </p:nvGraphicFramePr>
        <p:xfrm>
          <a:off x="537391" y="1949905"/>
          <a:ext cx="7995048" cy="1950533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4052336948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107208855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981807478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1517950416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707005186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2416519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5817946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221667113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3567362377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2731758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621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520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1.031.050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62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39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61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7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39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291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75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4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7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01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1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876514-CC98-4E93-9BD2-B77760F8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04496"/>
              </p:ext>
            </p:extLst>
          </p:nvPr>
        </p:nvGraphicFramePr>
        <p:xfrm>
          <a:off x="539552" y="1889306"/>
          <a:ext cx="8087994" cy="2074614"/>
        </p:xfrm>
        <a:graphic>
          <a:graphicData uri="http://schemas.openxmlformats.org/drawingml/2006/table">
            <a:tbl>
              <a:tblPr/>
              <a:tblGrid>
                <a:gridCol w="270683">
                  <a:extLst>
                    <a:ext uri="{9D8B030D-6E8A-4147-A177-3AD203B41FA5}">
                      <a16:colId xmlns:a16="http://schemas.microsoft.com/office/drawing/2014/main" val="1850148562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2443463258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1505476130"/>
                    </a:ext>
                  </a:extLst>
                </a:gridCol>
                <a:gridCol w="3064125">
                  <a:extLst>
                    <a:ext uri="{9D8B030D-6E8A-4147-A177-3AD203B41FA5}">
                      <a16:colId xmlns:a16="http://schemas.microsoft.com/office/drawing/2014/main" val="523311696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482502623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4068035272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802738250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378464400"/>
                    </a:ext>
                  </a:extLst>
                </a:gridCol>
                <a:gridCol w="660466">
                  <a:extLst>
                    <a:ext uri="{9D8B030D-6E8A-4147-A177-3AD203B41FA5}">
                      <a16:colId xmlns:a16="http://schemas.microsoft.com/office/drawing/2014/main" val="4182126930"/>
                    </a:ext>
                  </a:extLst>
                </a:gridCol>
                <a:gridCol w="649638">
                  <a:extLst>
                    <a:ext uri="{9D8B030D-6E8A-4147-A177-3AD203B41FA5}">
                      <a16:colId xmlns:a16="http://schemas.microsoft.com/office/drawing/2014/main" val="3337871428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65125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90544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1.848.693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4924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1.440.488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7065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170.577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2758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899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2964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7599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3773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4204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7990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3086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0491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7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C8D4F5-C3BE-4FE6-A0C9-EF7DA09B7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07609"/>
              </p:ext>
            </p:extLst>
          </p:nvPr>
        </p:nvGraphicFramePr>
        <p:xfrm>
          <a:off x="562106" y="1715360"/>
          <a:ext cx="8043649" cy="271171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882332747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675923909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3976991678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256908889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39231910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57685931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40926905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826804022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185307071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12432871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0938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729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45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65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60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74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82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84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86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9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13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80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05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5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39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133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2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08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1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FACC23-3790-4645-AC0B-F978E736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84921"/>
              </p:ext>
            </p:extLst>
          </p:nvPr>
        </p:nvGraphicFramePr>
        <p:xfrm>
          <a:off x="532141" y="1917847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252531888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57735570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741082812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27621678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98179714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09012823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03897214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67072039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3268693902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9855428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006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32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18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1.177.405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64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89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06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34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66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17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90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88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43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48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49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75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86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96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09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6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34C055C-0DEC-46D5-960D-B0563739E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87087"/>
              </p:ext>
            </p:extLst>
          </p:nvPr>
        </p:nvGraphicFramePr>
        <p:xfrm>
          <a:off x="575423" y="1996114"/>
          <a:ext cx="7957014" cy="233112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25694312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14413687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568702680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389307757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30752899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490979259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66810507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90014741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3706614304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5794545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325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897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283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70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54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42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2552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6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1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065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58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55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7943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576284"/>
              </p:ext>
            </p:extLst>
          </p:nvPr>
        </p:nvGraphicFramePr>
        <p:xfrm>
          <a:off x="1188000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/>
              <a:t>Fuente</a:t>
            </a:r>
            <a:r>
              <a:rPr lang="es-CL" sz="1050"/>
              <a:t>: Elaboración propia en base a Informes de ejecución presupuestaria mensual de DIPRES.</a:t>
            </a:r>
            <a:endParaRPr lang="es-CL" sz="1050" dirty="0"/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496333"/>
              </p:ext>
            </p:extLst>
          </p:nvPr>
        </p:nvGraphicFramePr>
        <p:xfrm>
          <a:off x="1115616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D889B9F-665D-4D25-96BB-D19432744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58279"/>
              </p:ext>
            </p:extLst>
          </p:nvPr>
        </p:nvGraphicFramePr>
        <p:xfrm>
          <a:off x="524608" y="1887080"/>
          <a:ext cx="7935824" cy="2325269"/>
        </p:xfrm>
        <a:graphic>
          <a:graphicData uri="http://schemas.openxmlformats.org/drawingml/2006/table">
            <a:tbl>
              <a:tblPr/>
              <a:tblGrid>
                <a:gridCol w="284642">
                  <a:extLst>
                    <a:ext uri="{9D8B030D-6E8A-4147-A177-3AD203B41FA5}">
                      <a16:colId xmlns:a16="http://schemas.microsoft.com/office/drawing/2014/main" val="1228153466"/>
                    </a:ext>
                  </a:extLst>
                </a:gridCol>
                <a:gridCol w="3210764">
                  <a:extLst>
                    <a:ext uri="{9D8B030D-6E8A-4147-A177-3AD203B41FA5}">
                      <a16:colId xmlns:a16="http://schemas.microsoft.com/office/drawing/2014/main" val="555618470"/>
                    </a:ext>
                  </a:extLst>
                </a:gridCol>
                <a:gridCol w="762841">
                  <a:extLst>
                    <a:ext uri="{9D8B030D-6E8A-4147-A177-3AD203B41FA5}">
                      <a16:colId xmlns:a16="http://schemas.microsoft.com/office/drawing/2014/main" val="2937798788"/>
                    </a:ext>
                  </a:extLst>
                </a:gridCol>
                <a:gridCol w="762841">
                  <a:extLst>
                    <a:ext uri="{9D8B030D-6E8A-4147-A177-3AD203B41FA5}">
                      <a16:colId xmlns:a16="http://schemas.microsoft.com/office/drawing/2014/main" val="3537846973"/>
                    </a:ext>
                  </a:extLst>
                </a:gridCol>
                <a:gridCol w="762841">
                  <a:extLst>
                    <a:ext uri="{9D8B030D-6E8A-4147-A177-3AD203B41FA5}">
                      <a16:colId xmlns:a16="http://schemas.microsoft.com/office/drawing/2014/main" val="867800002"/>
                    </a:ext>
                  </a:extLst>
                </a:gridCol>
                <a:gridCol w="762841">
                  <a:extLst>
                    <a:ext uri="{9D8B030D-6E8A-4147-A177-3AD203B41FA5}">
                      <a16:colId xmlns:a16="http://schemas.microsoft.com/office/drawing/2014/main" val="4198330098"/>
                    </a:ext>
                  </a:extLst>
                </a:gridCol>
                <a:gridCol w="694527">
                  <a:extLst>
                    <a:ext uri="{9D8B030D-6E8A-4147-A177-3AD203B41FA5}">
                      <a16:colId xmlns:a16="http://schemas.microsoft.com/office/drawing/2014/main" val="3915130172"/>
                    </a:ext>
                  </a:extLst>
                </a:gridCol>
                <a:gridCol w="694527">
                  <a:extLst>
                    <a:ext uri="{9D8B030D-6E8A-4147-A177-3AD203B41FA5}">
                      <a16:colId xmlns:a16="http://schemas.microsoft.com/office/drawing/2014/main" val="4053402839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98036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66012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1.151.985.071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281.610.265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4764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158.896.749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39.404.486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3982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7.872.652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2147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313.732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3660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366.173.668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35.110.547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55.364.385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888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36.635.362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18.965.890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6153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235556,7%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6172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571.882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7995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142.076.868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3699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7570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10.726.976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0876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309.413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6549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5.933.314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9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8518" y="6237312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D5D68B-0CE0-4DCE-BD20-0F2A4FF9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63392"/>
              </p:ext>
            </p:extLst>
          </p:nvPr>
        </p:nvGraphicFramePr>
        <p:xfrm>
          <a:off x="561982" y="1667876"/>
          <a:ext cx="7763596" cy="4351332"/>
        </p:xfrm>
        <a:graphic>
          <a:graphicData uri="http://schemas.openxmlformats.org/drawingml/2006/table">
            <a:tbl>
              <a:tblPr/>
              <a:tblGrid>
                <a:gridCol w="256988">
                  <a:extLst>
                    <a:ext uri="{9D8B030D-6E8A-4147-A177-3AD203B41FA5}">
                      <a16:colId xmlns:a16="http://schemas.microsoft.com/office/drawing/2014/main" val="3553397025"/>
                    </a:ext>
                  </a:extLst>
                </a:gridCol>
                <a:gridCol w="256988">
                  <a:extLst>
                    <a:ext uri="{9D8B030D-6E8A-4147-A177-3AD203B41FA5}">
                      <a16:colId xmlns:a16="http://schemas.microsoft.com/office/drawing/2014/main" val="497868944"/>
                    </a:ext>
                  </a:extLst>
                </a:gridCol>
                <a:gridCol w="2898817">
                  <a:extLst>
                    <a:ext uri="{9D8B030D-6E8A-4147-A177-3AD203B41FA5}">
                      <a16:colId xmlns:a16="http://schemas.microsoft.com/office/drawing/2014/main" val="2578829192"/>
                    </a:ext>
                  </a:extLst>
                </a:gridCol>
                <a:gridCol w="781243">
                  <a:extLst>
                    <a:ext uri="{9D8B030D-6E8A-4147-A177-3AD203B41FA5}">
                      <a16:colId xmlns:a16="http://schemas.microsoft.com/office/drawing/2014/main" val="3697837114"/>
                    </a:ext>
                  </a:extLst>
                </a:gridCol>
                <a:gridCol w="781243">
                  <a:extLst>
                    <a:ext uri="{9D8B030D-6E8A-4147-A177-3AD203B41FA5}">
                      <a16:colId xmlns:a16="http://schemas.microsoft.com/office/drawing/2014/main" val="245473996"/>
                    </a:ext>
                  </a:extLst>
                </a:gridCol>
                <a:gridCol w="763253">
                  <a:extLst>
                    <a:ext uri="{9D8B030D-6E8A-4147-A177-3AD203B41FA5}">
                      <a16:colId xmlns:a16="http://schemas.microsoft.com/office/drawing/2014/main" val="1571647378"/>
                    </a:ext>
                  </a:extLst>
                </a:gridCol>
                <a:gridCol w="781243">
                  <a:extLst>
                    <a:ext uri="{9D8B030D-6E8A-4147-A177-3AD203B41FA5}">
                      <a16:colId xmlns:a16="http://schemas.microsoft.com/office/drawing/2014/main" val="993034255"/>
                    </a:ext>
                  </a:extLst>
                </a:gridCol>
                <a:gridCol w="627051">
                  <a:extLst>
                    <a:ext uri="{9D8B030D-6E8A-4147-A177-3AD203B41FA5}">
                      <a16:colId xmlns:a16="http://schemas.microsoft.com/office/drawing/2014/main" val="4124756356"/>
                    </a:ext>
                  </a:extLst>
                </a:gridCol>
                <a:gridCol w="616770">
                  <a:extLst>
                    <a:ext uri="{9D8B030D-6E8A-4147-A177-3AD203B41FA5}">
                      <a16:colId xmlns:a16="http://schemas.microsoft.com/office/drawing/2014/main" val="3176395518"/>
                    </a:ext>
                  </a:extLst>
                </a:gridCol>
              </a:tblGrid>
              <a:tr h="115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51040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04718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21.049.282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9020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11.925.808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78643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9.123.474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56811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3884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9314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15.209.047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2.942.599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6469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8.814.719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8523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8.814.719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68300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2519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8.553.882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9932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185.780.849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60768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185.823.391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260150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7738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14.153.980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27611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11.564.223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143160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2.589.757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94702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1.710.662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7823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4.143.253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17766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3.668.013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66047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475.240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4052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90.809.946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35.026.000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34.984.795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10213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34.602.821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-84.547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837.814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04318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1.031.050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01401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1.848.693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685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1.580.141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80251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1.570.099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38998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472.310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6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1165E9-0797-4244-A854-FA4F3C4BE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94265"/>
              </p:ext>
            </p:extLst>
          </p:nvPr>
        </p:nvGraphicFramePr>
        <p:xfrm>
          <a:off x="584666" y="1832347"/>
          <a:ext cx="7875762" cy="4351326"/>
        </p:xfrm>
        <a:graphic>
          <a:graphicData uri="http://schemas.openxmlformats.org/drawingml/2006/table">
            <a:tbl>
              <a:tblPr/>
              <a:tblGrid>
                <a:gridCol w="263933">
                  <a:extLst>
                    <a:ext uri="{9D8B030D-6E8A-4147-A177-3AD203B41FA5}">
                      <a16:colId xmlns:a16="http://schemas.microsoft.com/office/drawing/2014/main" val="4283558037"/>
                    </a:ext>
                  </a:extLst>
                </a:gridCol>
                <a:gridCol w="263933">
                  <a:extLst>
                    <a:ext uri="{9D8B030D-6E8A-4147-A177-3AD203B41FA5}">
                      <a16:colId xmlns:a16="http://schemas.microsoft.com/office/drawing/2014/main" val="2628629057"/>
                    </a:ext>
                  </a:extLst>
                </a:gridCol>
                <a:gridCol w="263933">
                  <a:extLst>
                    <a:ext uri="{9D8B030D-6E8A-4147-A177-3AD203B41FA5}">
                      <a16:colId xmlns:a16="http://schemas.microsoft.com/office/drawing/2014/main" val="2914345780"/>
                    </a:ext>
                  </a:extLst>
                </a:gridCol>
                <a:gridCol w="2977166">
                  <a:extLst>
                    <a:ext uri="{9D8B030D-6E8A-4147-A177-3AD203B41FA5}">
                      <a16:colId xmlns:a16="http://schemas.microsoft.com/office/drawing/2014/main" val="3722682997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2518722635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4274390458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802587208"/>
                    </a:ext>
                  </a:extLst>
                </a:gridCol>
                <a:gridCol w="707340">
                  <a:extLst>
                    <a:ext uri="{9D8B030D-6E8A-4147-A177-3AD203B41FA5}">
                      <a16:colId xmlns:a16="http://schemas.microsoft.com/office/drawing/2014/main" val="4235796044"/>
                    </a:ext>
                  </a:extLst>
                </a:gridCol>
                <a:gridCol w="643997">
                  <a:extLst>
                    <a:ext uri="{9D8B030D-6E8A-4147-A177-3AD203B41FA5}">
                      <a16:colId xmlns:a16="http://schemas.microsoft.com/office/drawing/2014/main" val="474885729"/>
                    </a:ext>
                  </a:extLst>
                </a:gridCol>
                <a:gridCol w="633440">
                  <a:extLst>
                    <a:ext uri="{9D8B030D-6E8A-4147-A177-3AD203B41FA5}">
                      <a16:colId xmlns:a16="http://schemas.microsoft.com/office/drawing/2014/main" val="3167596552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948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24440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11.925.808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3096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2.127.303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286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399.277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1404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461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546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6.212.446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265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7003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0785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253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1593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6233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1.295.552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780.413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1730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93.987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584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3834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03818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047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2393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9614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143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6803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1427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5828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522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9312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3923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112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3.135.852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7294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389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2.399.149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004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6888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160.668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520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87E088-EF8C-4A5D-88E2-4A7F28C46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67104"/>
              </p:ext>
            </p:extLst>
          </p:nvPr>
        </p:nvGraphicFramePr>
        <p:xfrm>
          <a:off x="543228" y="1916832"/>
          <a:ext cx="8058151" cy="2711717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1954907843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230475093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593383285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152782942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667611848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326361354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95232742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653258184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4126929383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18727687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89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612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9.123.474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14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97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57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50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133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8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85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9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79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13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87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04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56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62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72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98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14480F-5DB1-4230-B551-A638B74C8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71939"/>
              </p:ext>
            </p:extLst>
          </p:nvPr>
        </p:nvGraphicFramePr>
        <p:xfrm>
          <a:off x="530585" y="1839519"/>
          <a:ext cx="8029075" cy="3599765"/>
        </p:xfrm>
        <a:graphic>
          <a:graphicData uri="http://schemas.openxmlformats.org/drawingml/2006/table">
            <a:tbl>
              <a:tblPr/>
              <a:tblGrid>
                <a:gridCol w="269071">
                  <a:extLst>
                    <a:ext uri="{9D8B030D-6E8A-4147-A177-3AD203B41FA5}">
                      <a16:colId xmlns:a16="http://schemas.microsoft.com/office/drawing/2014/main" val="619019159"/>
                    </a:ext>
                  </a:extLst>
                </a:gridCol>
                <a:gridCol w="269071">
                  <a:extLst>
                    <a:ext uri="{9D8B030D-6E8A-4147-A177-3AD203B41FA5}">
                      <a16:colId xmlns:a16="http://schemas.microsoft.com/office/drawing/2014/main" val="1453630813"/>
                    </a:ext>
                  </a:extLst>
                </a:gridCol>
                <a:gridCol w="269071">
                  <a:extLst>
                    <a:ext uri="{9D8B030D-6E8A-4147-A177-3AD203B41FA5}">
                      <a16:colId xmlns:a16="http://schemas.microsoft.com/office/drawing/2014/main" val="2739359218"/>
                    </a:ext>
                  </a:extLst>
                </a:gridCol>
                <a:gridCol w="3035119">
                  <a:extLst>
                    <a:ext uri="{9D8B030D-6E8A-4147-A177-3AD203B41FA5}">
                      <a16:colId xmlns:a16="http://schemas.microsoft.com/office/drawing/2014/main" val="224572301"/>
                    </a:ext>
                  </a:extLst>
                </a:gridCol>
                <a:gridCol w="721110">
                  <a:extLst>
                    <a:ext uri="{9D8B030D-6E8A-4147-A177-3AD203B41FA5}">
                      <a16:colId xmlns:a16="http://schemas.microsoft.com/office/drawing/2014/main" val="2252611924"/>
                    </a:ext>
                  </a:extLst>
                </a:gridCol>
                <a:gridCol w="721110">
                  <a:extLst>
                    <a:ext uri="{9D8B030D-6E8A-4147-A177-3AD203B41FA5}">
                      <a16:colId xmlns:a16="http://schemas.microsoft.com/office/drawing/2014/main" val="2898831018"/>
                    </a:ext>
                  </a:extLst>
                </a:gridCol>
                <a:gridCol w="721110">
                  <a:extLst>
                    <a:ext uri="{9D8B030D-6E8A-4147-A177-3AD203B41FA5}">
                      <a16:colId xmlns:a16="http://schemas.microsoft.com/office/drawing/2014/main" val="19233820"/>
                    </a:ext>
                  </a:extLst>
                </a:gridCol>
                <a:gridCol w="721110">
                  <a:extLst>
                    <a:ext uri="{9D8B030D-6E8A-4147-A177-3AD203B41FA5}">
                      <a16:colId xmlns:a16="http://schemas.microsoft.com/office/drawing/2014/main" val="2053399294"/>
                    </a:ext>
                  </a:extLst>
                </a:gridCol>
                <a:gridCol w="656533">
                  <a:extLst>
                    <a:ext uri="{9D8B030D-6E8A-4147-A177-3AD203B41FA5}">
                      <a16:colId xmlns:a16="http://schemas.microsoft.com/office/drawing/2014/main" val="38800119"/>
                    </a:ext>
                  </a:extLst>
                </a:gridCol>
                <a:gridCol w="645770">
                  <a:extLst>
                    <a:ext uri="{9D8B030D-6E8A-4147-A177-3AD203B41FA5}">
                      <a16:colId xmlns:a16="http://schemas.microsoft.com/office/drawing/2014/main" val="31730720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083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93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15.209.047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2.942.599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21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71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1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85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36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27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9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98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024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085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31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16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93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91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55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062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4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08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61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94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7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2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7819</Words>
  <Application>Microsoft Office PowerPoint</Application>
  <PresentationFormat>Presentación en pantalla (4:3)</PresentationFormat>
  <Paragraphs>4532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MARZO DE 2020 PARTIDA 07: MINISTERIO DE ECONOMÍA, FOMENTO Y TURISMO</vt:lpstr>
      <vt:lpstr>EJECUCIÓN ACUMULADA DE GASTOS A MARZO DE 2020  PARTIDA 07 MINISTERIO DE ECONOMÍA, FOMENTO Y TURISMO</vt:lpstr>
      <vt:lpstr>Presentación de PowerPoint</vt:lpstr>
      <vt:lpstr>Presentación de PowerPoint</vt:lpstr>
      <vt:lpstr>EJECUCIÓN ACUMULADA DE GASTOS A MARZO DE 2020  PARTIDA 07 MINISTERIO DE ECONOMÍA, FOMENTO Y TURISMO</vt:lpstr>
      <vt:lpstr>EJECUCIÓN ACUMULADA DE GASTOS A MARZO DE 2020  PARTIDA 07 RESUMEN POR CAPÍTULOS</vt:lpstr>
      <vt:lpstr>EJECUCIÓN ACUMULADA DE GASTOS A MARZO DE 2020  PARTIDA 07. CAPÍTULO 01. PROGRAMA 01: SUBSECRETARÍA DE ECONOMÍA Y EMPRESAS DE MENOR TAMAÑO</vt:lpstr>
      <vt:lpstr>EJECUCIÓN ACUMULADA DE GASTOS A MARZO DE 2020  PARTIDA 07. CAPÍTULO 01. PROGRAMA 07: PROGRAMA FONDO DE INNOVACIÓN PARA LA COMPETITIVIDAD</vt:lpstr>
      <vt:lpstr>EJECUCIÓN ACUMULADA DE GASTOS A MARZO DE 2020  PARTIDA 07. CAPÍTULO 02. PROGRAMA 01: SERVICIO NACIONAL DEL CONSUMIDOR</vt:lpstr>
      <vt:lpstr>EJECUCIÓN ACUMULADA DE GASTOS A MARZO DE 2020  PARTIDA 07. CAPÍTULO 03. PROGRAMA 01: SUBSECRETARÍA DE PESCA Y ACUICULTURA</vt:lpstr>
      <vt:lpstr>EJECUCIÓN ACUMULADA DE GASTOS A MARZO DE 2020  PARTIDA 07. CAPÍTULO 04. PROGRAMA 01: SERVICIO NACIONAL DE PESCA Y ACUICULTURA</vt:lpstr>
      <vt:lpstr>EJECUCIÓN ACUMULADA DE GASTOS A MARZO DE 2020  PARTIDA 07. CAPÍTULO 06. PROGRAMA 01: CORPORACIÓN DE FOMENTO DE LA PRODUCCIÓN</vt:lpstr>
      <vt:lpstr>EJECUCIÓN ACUMULADA DE GASTOS A MARZO DE 2020  PARTIDA 07. CAPÍTULO 06. PROGRAMA 01: CORPORACIÓN DE FOMENTO DE LA PRODUCCIÓN</vt:lpstr>
      <vt:lpstr>EJECUCIÓN ACUMULADA DE GASTOS A MARZO DE 2020  PARTIDA 07. CAPÍTULO 06. PROGRAMA 01: CORPORACIÓN DE FOMENTO DE LA PRODUCCIÓN</vt:lpstr>
      <vt:lpstr>EJECUCIÓN ACUMULADA DE GASTOS A MARZO DE 2020  PARTIDA 07. CAPÍTULO 06. PROGRAMA 05: CIENCIA Y TECNOLOGÍA</vt:lpstr>
      <vt:lpstr>EJECUCIÓN ACUMULADA DE GASTOS A MARZO DE 2020  PARTIDA 07. CAPÍTULO 07. PROGRAMA 01: INSTITUTO NACIONAL DE ESTADÍSTICAS</vt:lpstr>
      <vt:lpstr>EJECUCIÓN ACUMULADA DE GASTOS A MARZO DE 2020  PARTIDA 07. CAPÍTULO 07. PROGRAMA 02: PROGRAMA CENSOS</vt:lpstr>
      <vt:lpstr>EJECUCIÓN ACUMULADA DE GASTOS A MARZO DE 2020  PARTIDA 07. CAPÍTULO 07. PROGRAMA 08: FISCALÍA NACIONAL ECONÓMICA</vt:lpstr>
      <vt:lpstr>EJECUCIÓN ACUMULADA DE GASTOS A MARZO DE 2020  PARTIDA 07. CAPÍTULO 09. PROGRAMA 01: SERVICIO NACIONAL DE TURISMO</vt:lpstr>
      <vt:lpstr>EJECUCIÓN ACUMULADA DE GASTOS A MARZO DE 2020  PARTIDA 07. CAPÍTULO 09. PROGRAMA 03: PROGRAMA DE PROMOCIÓN INTERNACIONAL</vt:lpstr>
      <vt:lpstr>EJECUCIÓN ACUMULADA DE GASTOS A MARZO DE 2020  PARTIDA 07. CAPÍTULO 16. PROGRAMA 01: SERVICIO DE COOPERACIÓN TÉCNICA</vt:lpstr>
      <vt:lpstr>EJECUCIÓN ACUMULADA DE GASTOS A MARZO DE 2020  PARTIDA 07. CAPÍTULO 19. PROGRAMA 01: COMITÉ INNOVA CHILE</vt:lpstr>
      <vt:lpstr>EJECUCIÓN ACUMULADA DE GASTOS A MARZO DE 2020  PARTIDA 07. CAPÍTULO 21. PROGRAMA 01: AGENCIA DE PROMOCIÓN DE LA INVERSIÓN EXTRANJERA</vt:lpstr>
      <vt:lpstr>EJECUCIÓN ACUMULADA DE GASTOS A MARZO DE 2020  PARTIDA 07. CAPÍTULO 23. PROGRAMA 01: INSTITUTO NACIONAL DE PROPIEDAD INDUSTRIAL</vt:lpstr>
      <vt:lpstr>EJECUCIÓN ACUMULADA DE GASTOS A MARZO DE 2020  PARTIDA 07. CAPÍTULO 24. PROGRAMA 01: SUBSECRETARÍA DE TURISMO</vt:lpstr>
      <vt:lpstr>EJECUCIÓN ACUMULADA DE GASTOS A MARZO DE 2020  PARTIDA 07. CAPÍTULO 25. PROGRAMA 01: SUPERINTENDENCIA DE INSOLVENCIA Y REEMPRENDIMIENTO</vt:lpstr>
      <vt:lpstr>EJECUCIÓN ACUMULADA DE GASTOS A MARZO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357</cp:revision>
  <cp:lastPrinted>2019-10-14T18:23:01Z</cp:lastPrinted>
  <dcterms:created xsi:type="dcterms:W3CDTF">2016-06-23T13:38:47Z</dcterms:created>
  <dcterms:modified xsi:type="dcterms:W3CDTF">2020-07-08T19:48:23Z</dcterms:modified>
</cp:coreProperties>
</file>