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theme/themeOverride7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5.bin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6.bin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7.bin"/><Relationship Id="rId1" Type="http://schemas.openxmlformats.org/officeDocument/2006/relationships/themeOverride" Target="../theme/themeOverrid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81320108965807E-2"/>
          <c:y val="0.2051744983489967"/>
          <c:w val="0.52489912144151596"/>
          <c:h val="0.60534992803318943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ACC0-40E4-B9B3-B5863F65B1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CC0-40E4-B9B3-B5863F65B1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ACC0-40E4-B9B3-B5863F65B1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CC0-40E4-B9B3-B5863F65B1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ACC0-40E4-B9B3-B5863F65B1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CC0-40E4-B9B3-B5863F65B1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ACC0-40E4-B9B3-B5863F65B1A3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06'!$B$50:$C$56</c:f>
              <c:multiLvlStrCache>
                <c:ptCount val="7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INTEGROS AL FISCO</c:v>
                  </c:pt>
                  <c:pt idx="4">
                    <c:v>ADQUISICIÓN DE ACTIVOS NO FINANCIEROS</c:v>
                  </c:pt>
                  <c:pt idx="5">
                    <c:v>INICIATIVAS DE INVERSIÓN</c:v>
                  </c:pt>
                  <c:pt idx="6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25</c:v>
                  </c:pt>
                  <c:pt idx="4">
                    <c:v>29</c:v>
                  </c:pt>
                  <c:pt idx="5">
                    <c:v>31</c:v>
                  </c:pt>
                  <c:pt idx="6">
                    <c:v>34</c:v>
                  </c:pt>
                </c:lvl>
              </c:multiLvlStrCache>
            </c:multiLvlStrRef>
          </c:cat>
          <c:val>
            <c:numRef>
              <c:f>'[06.xlsx]Partida 06'!$D$50:$D$56</c:f>
              <c:numCache>
                <c:formatCode>0.00%</c:formatCode>
                <c:ptCount val="7"/>
                <c:pt idx="0">
                  <c:v>0.52950270786585585</c:v>
                </c:pt>
                <c:pt idx="1">
                  <c:v>9.9930660655570089E-2</c:v>
                </c:pt>
                <c:pt idx="2">
                  <c:v>0.30943097932286562</c:v>
                </c:pt>
                <c:pt idx="3">
                  <c:v>2.0202598680076938E-2</c:v>
                </c:pt>
                <c:pt idx="4">
                  <c:v>3.4951186877545191E-2</c:v>
                </c:pt>
                <c:pt idx="5">
                  <c:v>5.5989399816553601E-3</c:v>
                </c:pt>
                <c:pt idx="6">
                  <c:v>3.8292661643098879E-4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ACC0-40E4-B9B3-B5863F65B1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4166797900262473"/>
          <c:y val="0.15483904834476334"/>
          <c:w val="0.33958398950131241"/>
          <c:h val="0.787098128862924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Capítulo (millones de $)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val>
            <c:numRef>
              <c:f>'[06.xlsx]Información de tendencia'!$AE$14:$AE$19</c:f>
              <c:numCache>
                <c:formatCode>#,##0_ ;[Red]\-#,##0\ </c:formatCode>
                <c:ptCount val="6"/>
                <c:pt idx="0">
                  <c:v>35024593000</c:v>
                </c:pt>
                <c:pt idx="1">
                  <c:v>7494121000</c:v>
                </c:pt>
                <c:pt idx="2">
                  <c:v>6426241000</c:v>
                </c:pt>
                <c:pt idx="3">
                  <c:v>8946265000</c:v>
                </c:pt>
                <c:pt idx="4">
                  <c:v>11139399000</c:v>
                </c:pt>
                <c:pt idx="5">
                  <c:v>31706316000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FC1-4290-9193-CB1E30EB686A}"/>
            </c:ext>
            <c:ext xmlns:c15="http://schemas.microsoft.com/office/drawing/2012/chart" uri="{02D57815-91ED-43cb-92C2-25804820EDAC}">
              <c15:filteredCategoryTitle>
                <c15:cat>
                  <c:multiLvlStrRef>
                    <c:extLst xmlns:c16="http://schemas.microsoft.com/office/drawing/2014/chart" xmlns:c16r2="http://schemas.microsoft.com/office/drawing/2015/06/chart">
                      <c:ext uri="{02D57815-91ED-43cb-92C2-25804820EDAC}">
                        <c15:formulaRef>
                          <c15:sqref>'Información de tendencia'!#REF!</c15:sqref>
                        </c15:formulaRef>
                      </c:ext>
                    </c:extLst>
                  </c:multiLvl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44237296"/>
        <c:axId val="444238472"/>
      </c:barChart>
      <c:catAx>
        <c:axId val="444237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4238472"/>
        <c:crosses val="autoZero"/>
        <c:auto val="1"/>
        <c:lblAlgn val="ctr"/>
        <c:lblOffset val="100"/>
        <c:noMultiLvlLbl val="0"/>
      </c:catAx>
      <c:valAx>
        <c:axId val="44423847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444237296"/>
        <c:crosses val="autoZero"/>
        <c:crossBetween val="between"/>
        <c:dispUnits>
          <c:builtInUnit val="millions"/>
          <c:dispUnitsLbl>
            <c:layout/>
            <c:spPr>
              <a:noFill/>
              <a:ln w="25400">
                <a:noFill/>
              </a:ln>
            </c:spPr>
            <c:txPr>
              <a:bodyPr rot="-5400000" vert="horz"/>
              <a:lstStyle/>
              <a:p>
                <a:pPr algn="ctr">
                  <a:defRPr sz="1000" b="0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Distribución presupuesto inicial por Subtítulo de gasto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2179298585907226E-2"/>
          <c:y val="0.16706067769897556"/>
          <c:w val="0.51325014080735276"/>
          <c:h val="0.6395587076438140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20A-48DD-89A8-7CF238A8BEC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20A-48DD-89A8-7CF238A8BEC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20A-48DD-89A8-7CF238A8BEC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20A-48DD-89A8-7CF238A8BEC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20A-48DD-89A8-7CF238A8BEC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20A-48DD-89A8-7CF238A8BEC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20A-48DD-89A8-7CF238A8BEC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20A-48DD-89A8-7CF238A8BEC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8-D20A-48DD-89A8-7CF238A8BEC2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20A-48DD-89A8-7CF238A8BEC2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333333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multiLvlStrRef>
              <c:f>'[06.xlsx]Partida 06 US$'!$B$54:$C$63</c:f>
              <c:multiLvlStrCache>
                <c:ptCount val="10"/>
                <c:lvl>
                  <c:pt idx="0">
                    <c:v>GASTOS EN PERSONAL </c:v>
                  </c:pt>
                  <c:pt idx="1">
                    <c:v>BIENES Y SERVICIOS DE CONSUMO</c:v>
                  </c:pt>
                  <c:pt idx="2">
                    <c:v>PRESTACIONES DE SEGURIDAD SOCIAL</c:v>
                  </c:pt>
                  <c:pt idx="3">
                    <c:v>TRANSFERENCIAS CORRIENTES</c:v>
                  </c:pt>
                  <c:pt idx="4">
                    <c:v>OTROS GASTOS CORRIENTES</c:v>
                  </c:pt>
                  <c:pt idx="5">
                    <c:v>ADQUISICIÓN DE ACTIVOS NO FINANCIEROS</c:v>
                  </c:pt>
                  <c:pt idx="6">
                    <c:v>INICIATIVAS DE INVERSIÓN</c:v>
                  </c:pt>
                  <c:pt idx="7">
                    <c:v>PRÉSTAMOS</c:v>
                  </c:pt>
                  <c:pt idx="8">
                    <c:v>TRANSFERENCIAS DE CAPITAL</c:v>
                  </c:pt>
                  <c:pt idx="9">
                    <c:v>SERVICIO DE LA DEUDA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23</c:v>
                  </c:pt>
                  <c:pt idx="3">
                    <c:v>24</c:v>
                  </c:pt>
                  <c:pt idx="4">
                    <c:v>26</c:v>
                  </c:pt>
                  <c:pt idx="5">
                    <c:v>29</c:v>
                  </c:pt>
                  <c:pt idx="6">
                    <c:v>31</c:v>
                  </c:pt>
                  <c:pt idx="7">
                    <c:v>32</c:v>
                  </c:pt>
                  <c:pt idx="8">
                    <c:v>33</c:v>
                  </c:pt>
                  <c:pt idx="9">
                    <c:v>34</c:v>
                  </c:pt>
                </c:lvl>
              </c:multiLvlStrCache>
            </c:multiLvlStrRef>
          </c:cat>
          <c:val>
            <c:numRef>
              <c:f>'[06.xlsx]Partida 06 US$'!$D$54:$D$63</c:f>
              <c:numCache>
                <c:formatCode>0.0%</c:formatCode>
                <c:ptCount val="10"/>
                <c:pt idx="0">
                  <c:v>0.53798308510745285</c:v>
                </c:pt>
                <c:pt idx="1">
                  <c:v>0.20649845634006778</c:v>
                </c:pt>
                <c:pt idx="2">
                  <c:v>1.508462474481843E-3</c:v>
                </c:pt>
                <c:pt idx="3">
                  <c:v>0.22223171994891341</c:v>
                </c:pt>
                <c:pt idx="4">
                  <c:v>1.508462474481843E-3</c:v>
                </c:pt>
                <c:pt idx="5">
                  <c:v>2.1319602972676717E-2</c:v>
                </c:pt>
                <c:pt idx="6">
                  <c:v>4.9930107905349005E-3</c:v>
                </c:pt>
                <c:pt idx="7">
                  <c:v>1.2570520620682026E-3</c:v>
                </c:pt>
                <c:pt idx="8">
                  <c:v>1.2067699795854745E-3</c:v>
                </c:pt>
                <c:pt idx="9">
                  <c:v>1.4933778497370246E-3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D20A-48DD-89A8-7CF238A8BE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65570873238986782"/>
          <c:y val="0.10323113866085887"/>
          <c:w val="0.33958398950131241"/>
          <c:h val="0.84160955057922715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06'!$C$26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06'!$D$26:$O$26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5.0425788887009541E-2</c:v>
                </c:pt>
                <c:pt idx="2">
                  <c:v>8.7166864770953201E-2</c:v>
                </c:pt>
                <c:pt idx="3">
                  <c:v>0.12389634781469246</c:v>
                </c:pt>
                <c:pt idx="4">
                  <c:v>6.9975134160390889E-2</c:v>
                </c:pt>
                <c:pt idx="5">
                  <c:v>7.3272498877404099E-2</c:v>
                </c:pt>
                <c:pt idx="6">
                  <c:v>5.5377261104157055E-2</c:v>
                </c:pt>
                <c:pt idx="7">
                  <c:v>7.8542991645181512E-2</c:v>
                </c:pt>
                <c:pt idx="8">
                  <c:v>7.3524766874465478E-2</c:v>
                </c:pt>
                <c:pt idx="9">
                  <c:v>9.7206929015016111E-2</c:v>
                </c:pt>
                <c:pt idx="10">
                  <c:v>6.0968047492984824E-2</c:v>
                </c:pt>
                <c:pt idx="11">
                  <c:v>0.12861638491361149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3B5-4975-9F9C-054008B77C9A}"/>
            </c:ext>
          </c:extLst>
        </c:ser>
        <c:ser>
          <c:idx val="1"/>
          <c:order val="1"/>
          <c:tx>
            <c:strRef>
              <c:f>'[06.xlsx]Partida 06'!$C$25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06'!$D$25:$O$25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3.9338769615076104E-2</c:v>
                </c:pt>
                <c:pt idx="2">
                  <c:v>6.7807533480099644E-2</c:v>
                </c:pt>
                <c:pt idx="3">
                  <c:v>9.5960572561099772E-2</c:v>
                </c:pt>
                <c:pt idx="4">
                  <c:v>5.7657877104288345E-2</c:v>
                </c:pt>
                <c:pt idx="5">
                  <c:v>6.7365634542631128E-2</c:v>
                </c:pt>
                <c:pt idx="6">
                  <c:v>2.8966492860787438E-2</c:v>
                </c:pt>
                <c:pt idx="7">
                  <c:v>2.7600669122489645E-2</c:v>
                </c:pt>
                <c:pt idx="8">
                  <c:v>3.8727327755952459E-2</c:v>
                </c:pt>
                <c:pt idx="9">
                  <c:v>4.9301221801803595E-2</c:v>
                </c:pt>
                <c:pt idx="10">
                  <c:v>0.11063953992620409</c:v>
                </c:pt>
                <c:pt idx="11">
                  <c:v>0.21065016884573584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3B5-4975-9F9C-054008B77C9A}"/>
            </c:ext>
          </c:extLst>
        </c:ser>
        <c:ser>
          <c:idx val="2"/>
          <c:order val="2"/>
          <c:tx>
            <c:strRef>
              <c:f>'[06.xlsx]Partida 06'!$C$24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 rot="-5400000" vert="horz" wrap="square" lIns="38100" tIns="19050" rIns="38100" bIns="19050" anchor="ctr">
                <a:spAutoFit/>
              </a:bodyPr>
              <a:lstStyle/>
              <a:p>
                <a:pPr algn="ctr"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06'!$D$23:$O$23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06'!$D$24:$F$24</c:f>
              <c:numCache>
                <c:formatCode>0.0%</c:formatCode>
                <c:ptCount val="3"/>
                <c:pt idx="0">
                  <c:v>5.4462743608583788E-2</c:v>
                </c:pt>
                <c:pt idx="1">
                  <c:v>4.8904152220822415E-2</c:v>
                </c:pt>
                <c:pt idx="2">
                  <c:v>9.895423394691967E-2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23B5-4975-9F9C-054008B77C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012192"/>
        <c:axId val="476012976"/>
      </c:barChart>
      <c:catAx>
        <c:axId val="47601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012976"/>
        <c:crosses val="autoZero"/>
        <c:auto val="1"/>
        <c:lblAlgn val="ctr"/>
        <c:lblOffset val="100"/>
        <c:noMultiLvlLbl val="0"/>
      </c:catAx>
      <c:valAx>
        <c:axId val="47601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01219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7656981247776125"/>
          <c:y val="0.22916776027996505"/>
          <c:w val="0.21093215634677767"/>
          <c:h val="0.55092701953922429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2018 - 2019 - 2020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06'!$C$20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06'!$D$20:$O$20</c:f>
              <c:numCache>
                <c:formatCode>0.0%</c:formatCode>
                <c:ptCount val="12"/>
                <c:pt idx="0">
                  <c:v>5.4934342445954673E-2</c:v>
                </c:pt>
                <c:pt idx="1">
                  <c:v>0.10536013133296421</c:v>
                </c:pt>
                <c:pt idx="2">
                  <c:v>0.19161340018174242</c:v>
                </c:pt>
                <c:pt idx="3">
                  <c:v>0.31480646973331167</c:v>
                </c:pt>
                <c:pt idx="4">
                  <c:v>0.38478160389370258</c:v>
                </c:pt>
                <c:pt idx="5">
                  <c:v>0.4513485605422396</c:v>
                </c:pt>
                <c:pt idx="6">
                  <c:v>0.51337254364050833</c:v>
                </c:pt>
                <c:pt idx="7">
                  <c:v>0.5868217600079263</c:v>
                </c:pt>
                <c:pt idx="8">
                  <c:v>0.65960569242568212</c:v>
                </c:pt>
                <c:pt idx="9">
                  <c:v>0.75681262144069816</c:v>
                </c:pt>
                <c:pt idx="10">
                  <c:v>0.81615673305035752</c:v>
                </c:pt>
                <c:pt idx="11">
                  <c:v>0.93942113643526182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CCD-4040-8BDA-11402F8FFAA7}"/>
            </c:ext>
          </c:extLst>
        </c:ser>
        <c:ser>
          <c:idx val="1"/>
          <c:order val="1"/>
          <c:tx>
            <c:strRef>
              <c:f>'[06.xlsx]Partida 06'!$C$19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06'!$D$19:$O$19</c:f>
              <c:numCache>
                <c:formatCode>0.0%</c:formatCode>
                <c:ptCount val="12"/>
                <c:pt idx="0">
                  <c:v>6.7426249958755485E-2</c:v>
                </c:pt>
                <c:pt idx="1">
                  <c:v>0.1067650195738316</c:v>
                </c:pt>
                <c:pt idx="2">
                  <c:v>0.17457255305393124</c:v>
                </c:pt>
                <c:pt idx="3">
                  <c:v>0.27000665424535403</c:v>
                </c:pt>
                <c:pt idx="4">
                  <c:v>0.3275342132804035</c:v>
                </c:pt>
                <c:pt idx="5">
                  <c:v>0.39404606231816441</c:v>
                </c:pt>
                <c:pt idx="6">
                  <c:v>0.42246811662387229</c:v>
                </c:pt>
                <c:pt idx="7">
                  <c:v>0.44006388160713372</c:v>
                </c:pt>
                <c:pt idx="8">
                  <c:v>0.47879120936308617</c:v>
                </c:pt>
                <c:pt idx="9">
                  <c:v>0.5280924311648898</c:v>
                </c:pt>
                <c:pt idx="10">
                  <c:v>0.63852961340719916</c:v>
                </c:pt>
                <c:pt idx="11">
                  <c:v>0.91828003051538198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7CCD-4040-8BDA-11402F8FFAA7}"/>
            </c:ext>
          </c:extLst>
        </c:ser>
        <c:ser>
          <c:idx val="2"/>
          <c:order val="2"/>
          <c:tx>
            <c:strRef>
              <c:f>'[06.xlsx]Partida 06'!$C$18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6853248553629342E-2"/>
                  <c:y val="-4.9405865293157679E-2"/>
                </c:manualLayout>
              </c:layout>
              <c:spPr>
                <a:noFill/>
                <a:ln w="25400">
                  <a:noFill/>
                </a:ln>
              </c:spPr>
              <c:txPr>
                <a:bodyPr/>
                <a:lstStyle/>
                <a:p>
                  <a:pPr>
                    <a:defRPr sz="900" b="1" i="0" u="none" strike="noStrike" baseline="0">
                      <a:solidFill>
                        <a:srgbClr val="000000"/>
                      </a:solidFill>
                      <a:latin typeface="Calibri"/>
                      <a:ea typeface="Calibri"/>
                      <a:cs typeface="Calibri"/>
                    </a:defRPr>
                  </a:pPr>
                  <a:endParaRPr lang="es-C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7CCD-4040-8BDA-11402F8FFAA7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3979512670885949E-2"/>
                  <c:y val="-3.17609134027442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340369395750439E-2"/>
                  <c:y val="-2.8231923024661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'[06.xlsx]Partida 06'!$D$17:$O$17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06'!$D$18:$F$18</c:f>
              <c:numCache>
                <c:formatCode>0.0%</c:formatCode>
                <c:ptCount val="3"/>
                <c:pt idx="0">
                  <c:v>5.4462743608583788E-2</c:v>
                </c:pt>
                <c:pt idx="1">
                  <c:v>0.10299116080658458</c:v>
                </c:pt>
                <c:pt idx="2">
                  <c:v>0.2018226404063436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7CCD-4040-8BDA-11402F8FFA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6015328"/>
        <c:axId val="476010624"/>
      </c:lineChart>
      <c:catAx>
        <c:axId val="47601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010624"/>
        <c:crosses val="autoZero"/>
        <c:auto val="1"/>
        <c:lblAlgn val="ctr"/>
        <c:lblOffset val="100"/>
        <c:noMultiLvlLbl val="0"/>
      </c:catAx>
      <c:valAx>
        <c:axId val="4760106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601532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5504128768451206"/>
          <c:y val="0.36805664916885389"/>
          <c:w val="0.24451359908122894"/>
          <c:h val="0.36111220472440947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Mensual  2018 - 2019  - 2020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'[06.xlsx]Partida 06 US$'!$C$27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solidFill>
              <a:srgbClr val="4F81BD"/>
            </a:solidFill>
            <a:ln w="25400">
              <a:noFill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US$'!$D$27:$F$27</c:f>
              <c:numCache>
                <c:formatCode>0.0%</c:formatCode>
                <c:ptCount val="3"/>
                <c:pt idx="0">
                  <c:v>3.4367803376944658E-2</c:v>
                </c:pt>
                <c:pt idx="1">
                  <c:v>3.7062922998018888E-2</c:v>
                </c:pt>
                <c:pt idx="2">
                  <c:v>3.443442741939521E-2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579-47ED-AD73-19FE0AF98480}"/>
            </c:ext>
          </c:extLst>
        </c:ser>
        <c:ser>
          <c:idx val="1"/>
          <c:order val="1"/>
          <c:tx>
            <c:strRef>
              <c:f>'[06.xlsx]Partida 06 US$'!$C$28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solidFill>
              <a:srgbClr val="C0504D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US$'!$D$28:$O$28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3.6973141977050199E-2</c:v>
                </c:pt>
                <c:pt idx="2">
                  <c:v>3.6945391307565294E-2</c:v>
                </c:pt>
                <c:pt idx="3">
                  <c:v>3.551623182909288E-2</c:v>
                </c:pt>
                <c:pt idx="4">
                  <c:v>3.6107360204213755E-2</c:v>
                </c:pt>
                <c:pt idx="5">
                  <c:v>3.7138317135360852E-2</c:v>
                </c:pt>
                <c:pt idx="6">
                  <c:v>3.2343847767676397E-2</c:v>
                </c:pt>
                <c:pt idx="7">
                  <c:v>5.5453064192510199E-2</c:v>
                </c:pt>
                <c:pt idx="8">
                  <c:v>5.1229223055619146E-2</c:v>
                </c:pt>
                <c:pt idx="9">
                  <c:v>0.20616923194319137</c:v>
                </c:pt>
                <c:pt idx="10">
                  <c:v>4.5048682125263598E-2</c:v>
                </c:pt>
                <c:pt idx="11">
                  <c:v>0.28600764993455469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579-47ED-AD73-19FE0AF98480}"/>
            </c:ext>
          </c:extLst>
        </c:ser>
        <c:ser>
          <c:idx val="2"/>
          <c:order val="2"/>
          <c:tx>
            <c:strRef>
              <c:f>'[06.xlsx]Partida 06 US$'!$C$29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solidFill>
              <a:srgbClr val="9BBB59"/>
            </a:solidFill>
            <a:ln w="25400">
              <a:noFill/>
            </a:ln>
          </c:spPr>
          <c:invertIfNegative val="0"/>
          <c:cat>
            <c:strRef>
              <c:f>'[06.xlsx]Partida 06 US$'!$D$26:$O$26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US$'!$D$29:$O$29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3.4528552456839307E-2</c:v>
                </c:pt>
                <c:pt idx="2">
                  <c:v>4.4511297214769041E-2</c:v>
                </c:pt>
                <c:pt idx="3">
                  <c:v>3.5088670262261611E-2</c:v>
                </c:pt>
                <c:pt idx="4">
                  <c:v>3.5224182634541197E-2</c:v>
                </c:pt>
                <c:pt idx="5">
                  <c:v>3.6778057836680492E-2</c:v>
                </c:pt>
                <c:pt idx="6">
                  <c:v>4.4941631534276688E-2</c:v>
                </c:pt>
                <c:pt idx="7">
                  <c:v>3.8765098934410325E-2</c:v>
                </c:pt>
                <c:pt idx="8">
                  <c:v>7.9004383999556518E-2</c:v>
                </c:pt>
                <c:pt idx="9">
                  <c:v>0.17873228961190749</c:v>
                </c:pt>
                <c:pt idx="10">
                  <c:v>6.6078745686449336E-2</c:v>
                </c:pt>
                <c:pt idx="11">
                  <c:v>0.32469216106097154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579-47ED-AD73-19FE0AF984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5687088"/>
        <c:axId val="475689048"/>
      </c:barChart>
      <c:catAx>
        <c:axId val="47568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689048"/>
        <c:crosses val="autoZero"/>
        <c:auto val="1"/>
        <c:lblAlgn val="ctr"/>
        <c:lblOffset val="100"/>
        <c:noMultiLvlLbl val="0"/>
      </c:catAx>
      <c:valAx>
        <c:axId val="475689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7568708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461064712973438"/>
          <c:y val="0.36805664916885389"/>
          <c:w val="0.21375036323933633"/>
          <c:h val="0.42129738990959464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825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1200" b="1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r>
              <a:rPr lang="es-CL"/>
              <a:t>% de Ejecución Acumulada  2018 2019 - 2020 </a:t>
            </a:r>
          </a:p>
        </c:rich>
      </c:tx>
      <c:layout/>
      <c:overlay val="0"/>
      <c:spPr>
        <a:noFill/>
        <a:ln w="25400">
          <a:noFill/>
        </a:ln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'[06.xlsx]Partida 06 US$'!$C$21</c:f>
              <c:strCache>
                <c:ptCount val="1"/>
                <c:pt idx="0">
                  <c:v>EJECUCIÓN PRESUPUESTARIA 2020</c:v>
                </c:pt>
              </c:strCache>
            </c:strRef>
          </c:tx>
          <c:spPr>
            <a:ln w="8890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3.7841751874461545E-2"/>
                  <c:y val="-9.25924643100883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235161543327736E-2"/>
                  <c:y val="-8.7775805203366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436034636939611E-2"/>
                  <c:y val="-8.44570957676410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900" b="1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US$'!$D$21:$F$21</c:f>
              <c:numCache>
                <c:formatCode>0.0%</c:formatCode>
                <c:ptCount val="3"/>
                <c:pt idx="0">
                  <c:v>3.4367803376944658E-2</c:v>
                </c:pt>
                <c:pt idx="1">
                  <c:v>7.1430726374963546E-2</c:v>
                </c:pt>
                <c:pt idx="2">
                  <c:v>0.105545849998248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33F-4EAF-B163-663C1C9A9C25}"/>
            </c:ext>
          </c:extLst>
        </c:ser>
        <c:ser>
          <c:idx val="1"/>
          <c:order val="1"/>
          <c:tx>
            <c:strRef>
              <c:f>'[06.xlsx]Partida 06 US$'!$C$22</c:f>
              <c:strCache>
                <c:ptCount val="1"/>
                <c:pt idx="0">
                  <c:v>EJECUCIÓN PRESUPUESTARIA 2019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US$'!$D$22:$O$22</c:f>
              <c:numCache>
                <c:formatCode>0.0%</c:formatCode>
                <c:ptCount val="12"/>
                <c:pt idx="0">
                  <c:v>3.367081230834694E-2</c:v>
                </c:pt>
                <c:pt idx="1">
                  <c:v>7.0643954285397131E-2</c:v>
                </c:pt>
                <c:pt idx="2">
                  <c:v>0.10758934559296243</c:v>
                </c:pt>
                <c:pt idx="3">
                  <c:v>0.14310557742205532</c:v>
                </c:pt>
                <c:pt idx="4">
                  <c:v>0.17919109894378574</c:v>
                </c:pt>
                <c:pt idx="5">
                  <c:v>0.21612745279184065</c:v>
                </c:pt>
                <c:pt idx="6">
                  <c:v>0.24761216828002502</c:v>
                </c:pt>
                <c:pt idx="7">
                  <c:v>0.29702894745110714</c:v>
                </c:pt>
                <c:pt idx="8">
                  <c:v>0.34825817050672625</c:v>
                </c:pt>
                <c:pt idx="9">
                  <c:v>0.55442740244991762</c:v>
                </c:pt>
                <c:pt idx="10">
                  <c:v>0.57553567517190141</c:v>
                </c:pt>
                <c:pt idx="11">
                  <c:v>0.88134647405607314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233F-4EAF-B163-663C1C9A9C25}"/>
            </c:ext>
          </c:extLst>
        </c:ser>
        <c:ser>
          <c:idx val="2"/>
          <c:order val="2"/>
          <c:tx>
            <c:strRef>
              <c:f>'[06.xlsx]Partida 06 US$'!$C$23</c:f>
              <c:strCache>
                <c:ptCount val="1"/>
                <c:pt idx="0">
                  <c:v>EJECUCIÓN PRESUPUESTARIA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25400">
                <a:solidFill>
                  <a:schemeClr val="accent3"/>
                </a:solidFill>
              </a:ln>
              <a:effectLst/>
            </c:spPr>
          </c:marker>
          <c:cat>
            <c:strRef>
              <c:f>'[06.xlsx]Partida 06 US$'!$D$20:$O$20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'[06.xlsx]Partida 06 US$'!$D$23:$O$23</c:f>
              <c:numCache>
                <c:formatCode>0.0%</c:formatCode>
                <c:ptCount val="12"/>
                <c:pt idx="0">
                  <c:v>3.4686650224498829E-2</c:v>
                </c:pt>
                <c:pt idx="1">
                  <c:v>6.9215202681338142E-2</c:v>
                </c:pt>
                <c:pt idx="2">
                  <c:v>0.11372649989610718</c:v>
                </c:pt>
                <c:pt idx="3">
                  <c:v>0.14881517015836879</c:v>
                </c:pt>
                <c:pt idx="4">
                  <c:v>0.18403935279291</c:v>
                </c:pt>
                <c:pt idx="5">
                  <c:v>0.22081741062959048</c:v>
                </c:pt>
                <c:pt idx="6">
                  <c:v>0.27166729278846824</c:v>
                </c:pt>
                <c:pt idx="7">
                  <c:v>0.3094368917682504</c:v>
                </c:pt>
                <c:pt idx="8">
                  <c:v>0.38835121888122548</c:v>
                </c:pt>
                <c:pt idx="9">
                  <c:v>0.56708350849313294</c:v>
                </c:pt>
                <c:pt idx="10">
                  <c:v>0.63316225417958227</c:v>
                </c:pt>
                <c:pt idx="11">
                  <c:v>0.96042748793380828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233F-4EAF-B163-663C1C9A9C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42890864"/>
        <c:axId val="263678904"/>
      </c:lineChart>
      <c:catAx>
        <c:axId val="442890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263678904"/>
        <c:crosses val="autoZero"/>
        <c:auto val="1"/>
        <c:lblAlgn val="ctr"/>
        <c:lblOffset val="100"/>
        <c:noMultiLvlLbl val="0"/>
      </c:catAx>
      <c:valAx>
        <c:axId val="263678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333333"/>
                </a:solidFill>
                <a:latin typeface="Calibri"/>
                <a:ea typeface="Calibri"/>
                <a:cs typeface="Calibri"/>
              </a:defRPr>
            </a:pPr>
            <a:endParaRPr lang="es-CL"/>
          </a:p>
        </c:txPr>
        <c:crossAx val="4428908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6196307912626149"/>
          <c:y val="0.28711865806320042"/>
          <c:w val="0.22190426947149119"/>
          <c:h val="0.42797414083331553"/>
        </c:manualLayout>
      </c:layout>
      <c:overlay val="0"/>
      <c:spPr>
        <a:noFill/>
        <a:ln w="25400">
          <a:noFill/>
        </a:ln>
      </c:spPr>
      <c:txPr>
        <a:bodyPr/>
        <a:lstStyle/>
        <a:p>
          <a:pPr>
            <a:defRPr sz="900" b="0" i="0" u="none" strike="noStrike" baseline="0">
              <a:solidFill>
                <a:srgbClr val="333333"/>
              </a:solidFill>
              <a:latin typeface="Calibri"/>
              <a:ea typeface="Calibri"/>
              <a:cs typeface="Calibri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071B3-D47D-4BEA-96EC-712FD4768D59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CF2B0-1394-47CF-9443-4FC383C036F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716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0729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04824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81509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727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369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7818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195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2221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527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61378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207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076764-A126-4220-822E-8438D4B76456}" type="datetimeFigureOut">
              <a:rPr lang="es-CL" smtClean="0"/>
              <a:t>29-07-2020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E9DD0-A871-45B3-A9A6-6DEC44D23E1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1693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DE 2020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06: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RELACIONES EXTERIORES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295" name="Picture 12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5156702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1296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6262" y="518648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1792686"/>
              </p:ext>
            </p:extLst>
          </p:nvPr>
        </p:nvGraphicFramePr>
        <p:xfrm>
          <a:off x="467544" y="2024678"/>
          <a:ext cx="8140554" cy="3161805"/>
        </p:xfrm>
        <a:graphic>
          <a:graphicData uri="http://schemas.openxmlformats.org/drawingml/2006/table">
            <a:tbl>
              <a:tblPr/>
              <a:tblGrid>
                <a:gridCol w="803344"/>
                <a:gridCol w="2423422"/>
                <a:gridCol w="843511"/>
                <a:gridCol w="843511"/>
                <a:gridCol w="843511"/>
                <a:gridCol w="776567"/>
                <a:gridCol w="803344"/>
                <a:gridCol w="803344"/>
              </a:tblGrid>
              <a:tr h="184631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543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6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198.878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199.771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6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5094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94022" y="486916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34388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RESUMEN POR CAPÍTULOS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18598"/>
              </p:ext>
            </p:extLst>
          </p:nvPr>
        </p:nvGraphicFramePr>
        <p:xfrm>
          <a:off x="378499" y="2020487"/>
          <a:ext cx="8102600" cy="2056584"/>
        </p:xfrm>
        <a:graphic>
          <a:graphicData uri="http://schemas.openxmlformats.org/drawingml/2006/table">
            <a:tbl>
              <a:tblPr/>
              <a:tblGrid>
                <a:gridCol w="266700"/>
                <a:gridCol w="3035300"/>
                <a:gridCol w="850900"/>
                <a:gridCol w="825500"/>
                <a:gridCol w="774700"/>
                <a:gridCol w="825500"/>
                <a:gridCol w="762000"/>
                <a:gridCol w="762000"/>
              </a:tblGrid>
              <a:tr h="6911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69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35.256.288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7.124.262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Fronteras y Límites de Estado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7.563.997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1.242.155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Antártico Chileno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1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6.837.175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1.943.026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de Cooperación Internacional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2.649.336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11.298.153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2.470.210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56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5.077.845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679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64676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1130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01. PROGRAMA 01: SECRETARÍA Y ADMINISTRACIÓN GENERAL Y SERVICIO EXTERIOR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804162"/>
              </p:ext>
            </p:extLst>
          </p:nvPr>
        </p:nvGraphicFramePr>
        <p:xfrm>
          <a:off x="405024" y="1643856"/>
          <a:ext cx="8210799" cy="4712485"/>
        </p:xfrm>
        <a:graphic>
          <a:graphicData uri="http://schemas.openxmlformats.org/drawingml/2006/table">
            <a:tbl>
              <a:tblPr/>
              <a:tblGrid>
                <a:gridCol w="593695"/>
                <a:gridCol w="273099"/>
                <a:gridCol w="276068"/>
                <a:gridCol w="2698341"/>
                <a:gridCol w="748056"/>
                <a:gridCol w="748056"/>
                <a:gridCol w="748056"/>
                <a:gridCol w="700560"/>
                <a:gridCol w="712434"/>
                <a:gridCol w="712434"/>
              </a:tblGrid>
              <a:tr h="16180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9552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35.024.593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35.256.288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7.124.262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25.082.027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25.094.379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6.004.013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914.248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222.681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Chileno de Campos de Hielo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Chileno para las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Dignitem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Académico en Relaciones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214.796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Reuniones Internacionales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292.410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Integración Vecinal con Zonas Fronterizas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Inserción Internacional de las Regiones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Oficina de Desarrollo Organizacional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2.945.022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2.727.762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18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219.326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1862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6448251"/>
            <a:ext cx="8406135" cy="221109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497578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01: DIRECCIÓN GENERAL DE RELACIONES ECONÓMICAS INTERNACIONALES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216678"/>
              </p:ext>
            </p:extLst>
          </p:nvPr>
        </p:nvGraphicFramePr>
        <p:xfrm>
          <a:off x="539554" y="2037502"/>
          <a:ext cx="8076272" cy="2327601"/>
        </p:xfrm>
        <a:graphic>
          <a:graphicData uri="http://schemas.openxmlformats.org/drawingml/2006/table">
            <a:tbl>
              <a:tblPr/>
              <a:tblGrid>
                <a:gridCol w="761314"/>
                <a:gridCol w="291837"/>
                <a:gridCol w="295009"/>
                <a:gridCol w="2426688"/>
                <a:gridCol w="761314"/>
                <a:gridCol w="672494"/>
                <a:gridCol w="672494"/>
                <a:gridCol w="672494"/>
                <a:gridCol w="761314"/>
                <a:gridCol w="761314"/>
              </a:tblGrid>
              <a:tr h="19196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790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396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11.189.399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11.298.153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2.470.210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8.310.016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2.007.853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1.388.297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165.290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19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133.806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94693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9999" y="6356349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034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02. PROGRAMA 02: PROMOCIÓN DE EXPORTACIONES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8184736"/>
              </p:ext>
            </p:extLst>
          </p:nvPr>
        </p:nvGraphicFramePr>
        <p:xfrm>
          <a:off x="539549" y="1631070"/>
          <a:ext cx="8076274" cy="4725273"/>
        </p:xfrm>
        <a:graphic>
          <a:graphicData uri="http://schemas.openxmlformats.org/drawingml/2006/table">
            <a:tbl>
              <a:tblPr/>
              <a:tblGrid>
                <a:gridCol w="628503"/>
                <a:gridCol w="289112"/>
                <a:gridCol w="292255"/>
                <a:gridCol w="2290896"/>
                <a:gridCol w="791915"/>
                <a:gridCol w="791915"/>
                <a:gridCol w="741635"/>
                <a:gridCol w="741635"/>
                <a:gridCol w="754204"/>
                <a:gridCol w="754204"/>
              </a:tblGrid>
              <a:tr h="16883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705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3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31.706.316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5.077.845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11.824.372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2.986.670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2.161.917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15.608.174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Imagen de 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4.901.234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10.706.940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76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Estrategia de Fomento y Promoción de Inversión Extranjera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825.744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Exportación de Servicios Hacienda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895.092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PROCHILE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3.026.561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Pymes Estrategias Sectoriales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Certificación de Origen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977.254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173.652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</a:t>
                      </a:r>
                      <a:r>
                        <a:rPr lang="es-CL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</a:t>
                      </a:r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44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8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644.514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7820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002" y="5464902"/>
            <a:ext cx="8406135" cy="288032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35985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03. PROGRAMA 01: DIRECCIÓN DE FRONTERAS Y LÍMITES DE ESTADO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840543"/>
              </p:ext>
            </p:extLst>
          </p:nvPr>
        </p:nvGraphicFramePr>
        <p:xfrm>
          <a:off x="419002" y="1972264"/>
          <a:ext cx="8196820" cy="3256931"/>
        </p:xfrm>
        <a:graphic>
          <a:graphicData uri="http://schemas.openxmlformats.org/drawingml/2006/table">
            <a:tbl>
              <a:tblPr/>
              <a:tblGrid>
                <a:gridCol w="636894"/>
                <a:gridCol w="292971"/>
                <a:gridCol w="296155"/>
                <a:gridCol w="2407458"/>
                <a:gridCol w="802486"/>
                <a:gridCol w="802486"/>
                <a:gridCol w="751535"/>
                <a:gridCol w="678291"/>
                <a:gridCol w="764272"/>
                <a:gridCol w="764272"/>
              </a:tblGrid>
              <a:tr h="1894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03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7.494.121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7.563.997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2.669.651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484.426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Especiales de Fronteras y Límites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4.221.921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29.477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13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8815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6239506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534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04. PROGRAMA 01: INSTITUTO ANTÁRTICO CHILENO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038512"/>
              </p:ext>
            </p:extLst>
          </p:nvPr>
        </p:nvGraphicFramePr>
        <p:xfrm>
          <a:off x="405024" y="1628799"/>
          <a:ext cx="8210801" cy="4610702"/>
        </p:xfrm>
        <a:graphic>
          <a:graphicData uri="http://schemas.openxmlformats.org/drawingml/2006/table">
            <a:tbl>
              <a:tblPr/>
              <a:tblGrid>
                <a:gridCol w="726495"/>
                <a:gridCol w="302706"/>
                <a:gridCol w="281517"/>
                <a:gridCol w="2642624"/>
                <a:gridCol w="726495"/>
                <a:gridCol w="714387"/>
                <a:gridCol w="714387"/>
                <a:gridCol w="644764"/>
                <a:gridCol w="726495"/>
                <a:gridCol w="730931"/>
              </a:tblGrid>
              <a:tr h="1583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48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6820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6.426.241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6.837.175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2.456.061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513.138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349.491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3.501.923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883.909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Feria Antártica Escolar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de la Ciencia Antártica Concursable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Plataforma Logística para Apoyo de Actividades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589.799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Tésis Antárticas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44.008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Aligamiento Científico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37.147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Antártico Internacional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262.403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Áreas Marinas Protegidas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209.455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6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Infraestructura en Plataformas Científico-Logísticas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118.766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410.934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8506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5556327"/>
            <a:ext cx="8406135" cy="365125"/>
          </a:xfrm>
        </p:spPr>
        <p:txBody>
          <a:bodyPr/>
          <a:lstStyle/>
          <a:p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s-C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84784"/>
            <a:ext cx="8229600" cy="35944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95625" y="572014"/>
            <a:ext cx="8210798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06. CAPÍTULO 05. PROGRAMA 01: AGENCIA DE COOPERACIÓN INTERNACIONAL DE CHILE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810181"/>
              </p:ext>
            </p:extLst>
          </p:nvPr>
        </p:nvGraphicFramePr>
        <p:xfrm>
          <a:off x="395623" y="1934580"/>
          <a:ext cx="8210801" cy="2790561"/>
        </p:xfrm>
        <a:graphic>
          <a:graphicData uri="http://schemas.openxmlformats.org/drawingml/2006/table">
            <a:tbl>
              <a:tblPr/>
              <a:tblGrid>
                <a:gridCol w="634775"/>
                <a:gridCol w="291996"/>
                <a:gridCol w="295170"/>
                <a:gridCol w="2542269"/>
                <a:gridCol w="749033"/>
                <a:gridCol w="749033"/>
                <a:gridCol w="749033"/>
                <a:gridCol w="676034"/>
                <a:gridCol w="761729"/>
                <a:gridCol w="761729"/>
              </a:tblGrid>
              <a:tr h="1730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99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8.946.265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2.649.336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3.024.828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Cooperación Sur-Sur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5.552.037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1.562.778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31390,4%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0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82.285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6856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799F86A-5B2D-4B9E-9B31-3BC7AC077E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922027"/>
              </p:ext>
            </p:extLst>
          </p:nvPr>
        </p:nvGraphicFramePr>
        <p:xfrm>
          <a:off x="414336" y="2199779"/>
          <a:ext cx="8193763" cy="35385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580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millones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944195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DE58294A-50BC-4AA4-A459-F3F393A3B7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2467058"/>
              </p:ext>
            </p:extLst>
          </p:nvPr>
        </p:nvGraphicFramePr>
        <p:xfrm>
          <a:off x="414337" y="1988840"/>
          <a:ext cx="8193762" cy="366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0336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en </a:t>
            </a:r>
            <a:r>
              <a:rPr lang="es-CL" sz="1200" b="1" dirty="0">
                <a:ea typeface="Verdana" pitchFamily="34" charset="0"/>
                <a:cs typeface="Verdana" pitchFamily="34" charset="0"/>
              </a:rPr>
              <a:t>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930BAD7-92D6-4E6A-B7C7-914158D60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536" y="5877272"/>
            <a:ext cx="8406135" cy="365125"/>
          </a:xfrm>
        </p:spPr>
        <p:txBody>
          <a:bodyPr/>
          <a:lstStyle/>
          <a:p>
            <a:pPr lvl="0" algn="just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a Ley de Presupuestos </a:t>
            </a:r>
            <a:r>
              <a:rPr lang="es-CL" sz="1050" dirty="0" smtClean="0">
                <a:solidFill>
                  <a:prstClr val="black"/>
                </a:solidFill>
              </a:rPr>
              <a:t>2020</a:t>
            </a:r>
            <a:endParaRPr lang="es-CL" sz="1050" dirty="0">
              <a:solidFill>
                <a:prstClr val="black"/>
              </a:solidFill>
            </a:endParaRP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21AD3151-E795-4BD7-9766-F3AEEAE0C3C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366642"/>
              </p:ext>
            </p:extLst>
          </p:nvPr>
        </p:nvGraphicFramePr>
        <p:xfrm>
          <a:off x="467544" y="1905186"/>
          <a:ext cx="8140555" cy="4029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6069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378499" y="1677516"/>
            <a:ext cx="8229600" cy="3679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CBBC771A-9A76-43BA-8515-F12F2BAA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FBC083C-B7CD-45D8-94E0-797BCAE9C74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3702034"/>
              </p:ext>
            </p:extLst>
          </p:nvPr>
        </p:nvGraphicFramePr>
        <p:xfrm>
          <a:off x="414336" y="2368369"/>
          <a:ext cx="8209213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5580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86140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0179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4A92460F-D5B6-40AA-A662-AF00F4F69A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82227442"/>
              </p:ext>
            </p:extLst>
          </p:nvPr>
        </p:nvGraphicFramePr>
        <p:xfrm>
          <a:off x="539551" y="2057399"/>
          <a:ext cx="8085583" cy="3598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129549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728171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1A5D74C6-EA5D-4805-B8B1-8E7B5BD8746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877323"/>
              </p:ext>
            </p:extLst>
          </p:nvPr>
        </p:nvGraphicFramePr>
        <p:xfrm>
          <a:off x="438383" y="1905799"/>
          <a:ext cx="8186751" cy="36063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464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sp>
        <p:nvSpPr>
          <p:cNvPr id="4" name="3 Rectángulo"/>
          <p:cNvSpPr/>
          <p:nvPr/>
        </p:nvSpPr>
        <p:spPr>
          <a:xfrm>
            <a:off x="438384" y="1628800"/>
            <a:ext cx="19670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dólares de </a:t>
            </a:r>
            <a:r>
              <a:rPr lang="es-CL" sz="1200" b="1" dirty="0" smtClean="0"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6D6C978C-F9B9-4E16-A6C8-D810C8C01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337" y="5805264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AAC1A576-0950-4098-A7B4-2E829467E23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3198024"/>
              </p:ext>
            </p:extLst>
          </p:nvPr>
        </p:nvGraphicFramePr>
        <p:xfrm>
          <a:off x="438383" y="2057399"/>
          <a:ext cx="8186751" cy="360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906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8499" y="4869160"/>
            <a:ext cx="8406135" cy="365125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78499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latin typeface="+mn-lt"/>
                <a:ea typeface="Verdana" pitchFamily="34" charset="0"/>
                <a:cs typeface="Verdana" pitchFamily="34" charset="0"/>
              </a:rPr>
              <a:t>2020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5026" y="620688"/>
            <a:ext cx="821079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DE 2020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06 MINISTERIO DE RELACIONES EXTERIORES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837836"/>
              </p:ext>
            </p:extLst>
          </p:nvPr>
        </p:nvGraphicFramePr>
        <p:xfrm>
          <a:off x="405026" y="1988840"/>
          <a:ext cx="8203072" cy="2664299"/>
        </p:xfrm>
        <a:graphic>
          <a:graphicData uri="http://schemas.openxmlformats.org/drawingml/2006/table">
            <a:tbl>
              <a:tblPr/>
              <a:tblGrid>
                <a:gridCol w="823051"/>
                <a:gridCol w="2482870"/>
                <a:gridCol w="864203"/>
                <a:gridCol w="864203"/>
                <a:gridCol w="864203"/>
                <a:gridCol w="795616"/>
                <a:gridCol w="754463"/>
                <a:gridCol w="754463"/>
              </a:tblGrid>
              <a:tr h="18862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7765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04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100.786.935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101.608.194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821.259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20.506.834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53.366.955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53.379.307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12.893.046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10.071.705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1.298.133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31.186.600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4.421.514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322.066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3.522.623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93.619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847.501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1.478.456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3830,8%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6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8849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2550</Words>
  <Application>Microsoft Office PowerPoint</Application>
  <PresentationFormat>Presentación en pantalla (4:3)</PresentationFormat>
  <Paragraphs>1422</Paragraphs>
  <Slides>17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Verdana</vt:lpstr>
      <vt:lpstr>Tema de Office</vt:lpstr>
      <vt:lpstr>EJECUCIÓN ACUMULADA DE GASTOS PRESUPUESTARIOS AL MES DE MARZO DE 2020 PARTIDA 06: MINISTERIO DE RELACIONES EXTERIORES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mora</cp:lastModifiedBy>
  <cp:revision>7</cp:revision>
  <dcterms:created xsi:type="dcterms:W3CDTF">2020-01-02T15:44:23Z</dcterms:created>
  <dcterms:modified xsi:type="dcterms:W3CDTF">2020-07-29T23:44:11Z</dcterms:modified>
</cp:coreProperties>
</file>