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4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Subtítulo de gasto</a:t>
            </a:r>
            <a:endParaRPr lang="es-CL" sz="14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014609824257404E-2"/>
          <c:y val="0.29345556589288008"/>
          <c:w val="0.50555598025974913"/>
          <c:h val="0.6251157654284569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E13B-4D7B-803F-3BE16AE587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13B-4D7B-803F-3BE16AE587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E13B-4D7B-803F-3BE16AE587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13B-4D7B-803F-3BE16AE5872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E13B-4D7B-803F-3BE16AE5872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13B-4D7B-803F-3BE16AE5872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E13B-4D7B-803F-3BE16AE5872E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13B-4D7B-803F-3BE16AE5872E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multiLvlStrRef>
              <c:f>'[03.xlsx]Partida 03'!$B$50:$C$57</c:f>
              <c:multiLvlStrCache>
                <c:ptCount val="8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ADQUISICIÓN DE ACTIVOS NO FINANCIEROS</c:v>
                  </c:pt>
                  <c:pt idx="5">
                    <c:v>INICIATIVAS DE INVERSIÓN</c:v>
                  </c:pt>
                  <c:pt idx="6">
                    <c:v>PRÉSTAMOS</c:v>
                  </c:pt>
                  <c:pt idx="7">
                    <c:v>SERVICIO DE LA DEUDA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29</c:v>
                  </c:pt>
                  <c:pt idx="5">
                    <c:v>31</c:v>
                  </c:pt>
                  <c:pt idx="6">
                    <c:v>32</c:v>
                  </c:pt>
                  <c:pt idx="7">
                    <c:v>34</c:v>
                  </c:pt>
                </c:lvl>
              </c:multiLvlStrCache>
            </c:multiLvlStrRef>
          </c:cat>
          <c:val>
            <c:numRef>
              <c:f>'[03.xlsx]Partida 03'!$D$50:$D$57</c:f>
              <c:numCache>
                <c:formatCode>0.0%</c:formatCode>
                <c:ptCount val="8"/>
                <c:pt idx="0">
                  <c:v>0.73800335737565559</c:v>
                </c:pt>
                <c:pt idx="1">
                  <c:v>0.13273143742365964</c:v>
                </c:pt>
                <c:pt idx="2">
                  <c:v>7.0766560234764636E-3</c:v>
                </c:pt>
                <c:pt idx="3">
                  <c:v>1.481415575474916E-2</c:v>
                </c:pt>
                <c:pt idx="4">
                  <c:v>9.0449832286248075E-2</c:v>
                </c:pt>
                <c:pt idx="5">
                  <c:v>4.3815927890537604E-4</c:v>
                </c:pt>
                <c:pt idx="6">
                  <c:v>1.0593941066133182E-3</c:v>
                </c:pt>
                <c:pt idx="7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13B-4D7B-803F-3BE16AE587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tr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Capítulo (millones de $)</a:t>
            </a:r>
            <a:endParaRPr lang="es-CL" sz="14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'[03.xlsx]Información de tendencia'!$AD$13:$AE$15</c:f>
              <c:strCache>
                <c:ptCount val="3"/>
                <c:pt idx="0">
                  <c:v>PODER JUDICIAL</c:v>
                </c:pt>
                <c:pt idx="1">
                  <c:v>CORPORACIÓN ADMINISTRATIVA DEL PODER JUDICIAL</c:v>
                </c:pt>
                <c:pt idx="2">
                  <c:v>ACADEMIA JUDICIAL</c:v>
                </c:pt>
              </c:strCache>
            </c:strRef>
          </c:cat>
          <c:val>
            <c:numRef>
              <c:f>'[03.xlsx]Información de tendencia'!$AF$13:$AF$15</c:f>
              <c:numCache>
                <c:formatCode>#,##0_ ;[Red]\-#,##0\ </c:formatCode>
                <c:ptCount val="3"/>
                <c:pt idx="0">
                  <c:v>413753734000</c:v>
                </c:pt>
                <c:pt idx="1">
                  <c:v>164587069000</c:v>
                </c:pt>
                <c:pt idx="2">
                  <c:v>3801382000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A92-4DA8-88CD-7E68C31A47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3588136"/>
        <c:axId val="303588528"/>
      </c:barChart>
      <c:catAx>
        <c:axId val="303588136"/>
        <c:scaling>
          <c:orientation val="minMax"/>
        </c:scaling>
        <c:delete val="0"/>
        <c:axPos val="b"/>
        <c:numFmt formatCode="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3588528"/>
        <c:crosses val="autoZero"/>
        <c:auto val="1"/>
        <c:lblAlgn val="ctr"/>
        <c:lblOffset val="100"/>
        <c:noMultiLvlLbl val="0"/>
      </c:catAx>
      <c:valAx>
        <c:axId val="3035885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out"/>
        <c:minorTickMark val="none"/>
        <c:tickLblPos val="nextTo"/>
        <c:crossAx val="303588136"/>
        <c:crosses val="autoZero"/>
        <c:crossBetween val="between"/>
        <c:dispUnits>
          <c:builtInUnit val="millions"/>
          <c:dispUnitsLbl>
            <c:spPr>
              <a:noFill/>
              <a:ln w="25400">
                <a:noFill/>
              </a:ln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/>
              <a:t>% Ejecución Mensual 2018-2019-2020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'[03.xlsx]Partida 03'!$C$25</c:f>
              <c:strCache>
                <c:ptCount val="1"/>
                <c:pt idx="0">
                  <c:v>GASTOS 2018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03'!$D$25:$O$25</c:f>
              <c:numCache>
                <c:formatCode>0.0%</c:formatCode>
                <c:ptCount val="12"/>
                <c:pt idx="0">
                  <c:v>6.0554616573480768E-2</c:v>
                </c:pt>
                <c:pt idx="1">
                  <c:v>7.3588809172574723E-2</c:v>
                </c:pt>
                <c:pt idx="2">
                  <c:v>8.6684054837122479E-2</c:v>
                </c:pt>
                <c:pt idx="3">
                  <c:v>6.8834623666751166E-2</c:v>
                </c:pt>
                <c:pt idx="4">
                  <c:v>7.8270870981038188E-2</c:v>
                </c:pt>
                <c:pt idx="5">
                  <c:v>8.5234959212447642E-2</c:v>
                </c:pt>
                <c:pt idx="6">
                  <c:v>7.2784951870229403E-2</c:v>
                </c:pt>
                <c:pt idx="7">
                  <c:v>7.3193078060907621E-2</c:v>
                </c:pt>
                <c:pt idx="8">
                  <c:v>8.8778426274452829E-2</c:v>
                </c:pt>
                <c:pt idx="9">
                  <c:v>7.3764052478150197E-2</c:v>
                </c:pt>
                <c:pt idx="10">
                  <c:v>9.3727044497452991E-2</c:v>
                </c:pt>
                <c:pt idx="11">
                  <c:v>0.13792477299845871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00B-4E11-9FE5-CC39EDB184ED}"/>
            </c:ext>
          </c:extLst>
        </c:ser>
        <c:ser>
          <c:idx val="1"/>
          <c:order val="1"/>
          <c:tx>
            <c:strRef>
              <c:f>'[03.xlsx]Partida 03'!$C$26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03'!$D$26:$O$26</c:f>
              <c:numCache>
                <c:formatCode>0.0%</c:formatCode>
                <c:ptCount val="12"/>
                <c:pt idx="0">
                  <c:v>6.4901867182884085E-2</c:v>
                </c:pt>
                <c:pt idx="1">
                  <c:v>8.5139185567236778E-2</c:v>
                </c:pt>
                <c:pt idx="2">
                  <c:v>8.2748293343990018E-2</c:v>
                </c:pt>
                <c:pt idx="3">
                  <c:v>7.2177930472627286E-2</c:v>
                </c:pt>
                <c:pt idx="4">
                  <c:v>7.4416745104233753E-2</c:v>
                </c:pt>
                <c:pt idx="5">
                  <c:v>8.3385569996517667E-2</c:v>
                </c:pt>
                <c:pt idx="6">
                  <c:v>7.615054045739969E-2</c:v>
                </c:pt>
                <c:pt idx="7">
                  <c:v>6.9300673043399458E-2</c:v>
                </c:pt>
                <c:pt idx="8">
                  <c:v>9.0911832712541732E-2</c:v>
                </c:pt>
                <c:pt idx="9">
                  <c:v>6.9492469257978279E-2</c:v>
                </c:pt>
                <c:pt idx="10">
                  <c:v>7.3240291442534133E-2</c:v>
                </c:pt>
                <c:pt idx="11">
                  <c:v>0.17693593112665268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00B-4E11-9FE5-CC39EDB184ED}"/>
            </c:ext>
          </c:extLst>
        </c:ser>
        <c:ser>
          <c:idx val="2"/>
          <c:order val="2"/>
          <c:tx>
            <c:strRef>
              <c:f>'[03.xlsx]Partida 03'!$C$27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03'!$D$27:$F$27</c:f>
              <c:numCache>
                <c:formatCode>0.0%</c:formatCode>
                <c:ptCount val="3"/>
                <c:pt idx="0">
                  <c:v>6.3273550601731426E-2</c:v>
                </c:pt>
                <c:pt idx="1">
                  <c:v>6.8956036951775948E-2</c:v>
                </c:pt>
                <c:pt idx="2">
                  <c:v>9.5805495302049695E-2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00B-4E11-9FE5-CC39EDB184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5885256"/>
        <c:axId val="465891136"/>
      </c:barChart>
      <c:catAx>
        <c:axId val="465885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5891136"/>
        <c:crosses val="autoZero"/>
        <c:auto val="1"/>
        <c:lblAlgn val="ctr"/>
        <c:lblOffset val="100"/>
        <c:noMultiLvlLbl val="0"/>
      </c:catAx>
      <c:valAx>
        <c:axId val="465891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5885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% Ejecución Acumulada 2018-2019-2020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'[03.xlsx]Partida 03'!$C$19</c:f>
              <c:strCache>
                <c:ptCount val="1"/>
                <c:pt idx="0">
                  <c:v>GASTOS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'[03.xlsx]Partida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03'!$D$19:$O$19</c:f>
              <c:numCache>
                <c:formatCode>0.0%</c:formatCode>
                <c:ptCount val="12"/>
                <c:pt idx="0">
                  <c:v>6.0554616573480768E-2</c:v>
                </c:pt>
                <c:pt idx="1">
                  <c:v>0.13412657610973269</c:v>
                </c:pt>
                <c:pt idx="2">
                  <c:v>0.22081063094685519</c:v>
                </c:pt>
                <c:pt idx="3">
                  <c:v>0.28964525461360635</c:v>
                </c:pt>
                <c:pt idx="4">
                  <c:v>0.36791612559464454</c:v>
                </c:pt>
                <c:pt idx="5">
                  <c:v>0.45310249966593874</c:v>
                </c:pt>
                <c:pt idx="6">
                  <c:v>0.53136902799552654</c:v>
                </c:pt>
                <c:pt idx="7">
                  <c:v>0.59841274836003966</c:v>
                </c:pt>
                <c:pt idx="8">
                  <c:v>0.68719117463449253</c:v>
                </c:pt>
                <c:pt idx="9">
                  <c:v>0.73526988466464605</c:v>
                </c:pt>
                <c:pt idx="10">
                  <c:v>0.82899692916209899</c:v>
                </c:pt>
                <c:pt idx="11">
                  <c:v>0.95072238036325285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3E5-4D04-8E89-E5BD963C7D13}"/>
            </c:ext>
          </c:extLst>
        </c:ser>
        <c:ser>
          <c:idx val="1"/>
          <c:order val="1"/>
          <c:tx>
            <c:strRef>
              <c:f>'[03.xlsx]Partida 03'!$C$20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'[03.xlsx]Partida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03'!$D$20:$O$20</c:f>
              <c:numCache>
                <c:formatCode>0.0%</c:formatCode>
                <c:ptCount val="12"/>
                <c:pt idx="0">
                  <c:v>6.4901867182884085E-2</c:v>
                </c:pt>
                <c:pt idx="1">
                  <c:v>0.15004105275012086</c:v>
                </c:pt>
                <c:pt idx="2">
                  <c:v>0.23133099877771038</c:v>
                </c:pt>
                <c:pt idx="3">
                  <c:v>0.30350892925033768</c:v>
                </c:pt>
                <c:pt idx="4">
                  <c:v>0.37792567435457142</c:v>
                </c:pt>
                <c:pt idx="5">
                  <c:v>0.46131124435108906</c:v>
                </c:pt>
                <c:pt idx="6">
                  <c:v>0.53320309905497776</c:v>
                </c:pt>
                <c:pt idx="7">
                  <c:v>0.58632149028562663</c:v>
                </c:pt>
                <c:pt idx="8">
                  <c:v>0.67723332299816841</c:v>
                </c:pt>
                <c:pt idx="9">
                  <c:v>0.74672579225614666</c:v>
                </c:pt>
                <c:pt idx="10">
                  <c:v>0.81996608369868074</c:v>
                </c:pt>
                <c:pt idx="11">
                  <c:v>0.97228243480396603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3E5-4D04-8E89-E5BD963C7D13}"/>
            </c:ext>
          </c:extLst>
        </c:ser>
        <c:ser>
          <c:idx val="2"/>
          <c:order val="2"/>
          <c:tx>
            <c:strRef>
              <c:f>'[03.xlsx]Partida 03'!$C$21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6"/>
              <c:layout>
                <c:manualLayout>
                  <c:x val="0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3E5-4D04-8E89-E5BD963C7D1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03'!$D$21:$F$21</c:f>
              <c:numCache>
                <c:formatCode>0.0%</c:formatCode>
                <c:ptCount val="3"/>
                <c:pt idx="0">
                  <c:v>6.3273550601731426E-2</c:v>
                </c:pt>
                <c:pt idx="1">
                  <c:v>0.13199186269030733</c:v>
                </c:pt>
                <c:pt idx="2">
                  <c:v>0.22779735799235701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3E5-4D04-8E89-E5BD963C7D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5882120"/>
        <c:axId val="465883688"/>
      </c:lineChart>
      <c:catAx>
        <c:axId val="465882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5883688"/>
        <c:crosses val="autoZero"/>
        <c:auto val="1"/>
        <c:lblAlgn val="ctr"/>
        <c:lblOffset val="100"/>
        <c:noMultiLvlLbl val="0"/>
      </c:catAx>
      <c:valAx>
        <c:axId val="465883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5882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F2EE73-F05C-4A29-A6D7-334E7A571C25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B63D11-5A0B-4AB0-8894-251D595CA34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6367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1888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7203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105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8930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28089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3134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509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547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1091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2860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9153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690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87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8262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MARZO DE 2020</a:t>
            </a:r>
            <a:r>
              <a:rPr lang="es-CL" sz="2000" b="1" dirty="0">
                <a:solidFill>
                  <a:prstClr val="black"/>
                </a:solidFill>
              </a:rPr>
              <a:t/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cap="all" dirty="0">
                <a:latin typeface="+mn-lt"/>
              </a:rPr>
              <a:t>03</a:t>
            </a:r>
            <a:r>
              <a:rPr lang="es-CL" sz="2000" b="1" dirty="0">
                <a:latin typeface="+mn-lt"/>
              </a:rPr>
              <a:t>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PODER JUDICIAL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abril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246" name="Picture 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1874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9227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7" y="132532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03. PROGRAMA 01: CORPORACIÓN ADMINISTRATIVA DEL PODER JUDICIAL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91501"/>
              </p:ext>
            </p:extLst>
          </p:nvPr>
        </p:nvGraphicFramePr>
        <p:xfrm>
          <a:off x="414340" y="1600198"/>
          <a:ext cx="8210796" cy="4756152"/>
        </p:xfrm>
        <a:graphic>
          <a:graphicData uri="http://schemas.openxmlformats.org/drawingml/2006/table">
            <a:tbl>
              <a:tblPr/>
              <a:tblGrid>
                <a:gridCol w="298462"/>
                <a:gridCol w="286025"/>
                <a:gridCol w="289135"/>
                <a:gridCol w="2623973"/>
                <a:gridCol w="746153"/>
                <a:gridCol w="845641"/>
                <a:gridCol w="795896"/>
                <a:gridCol w="808333"/>
                <a:gridCol w="771025"/>
                <a:gridCol w="746153"/>
              </a:tblGrid>
              <a:tr h="1435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97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9% Ejecución Ley 2020 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255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164.587.069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166.782.482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26.959.451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14.765.704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15.162.284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396.580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4.137.424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76.814.627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76.418.047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-396.580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13.953.910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726.795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726.795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6.379.954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6.379.954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6.229.713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6.229.713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6.229.713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6.229.713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I.A.S.A.J.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8.980.712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8.980.712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206.794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4.798.811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4.798.811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111.149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111.149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400.327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400.327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769.877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769.877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6.399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1.795.859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1.795.859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1.104.689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1.104.689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199.207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52.654.663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52.654.663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5.725.035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98.216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98.216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52.654.663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52.556.447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-98.216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5.725.035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13.827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13.827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616.718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2.812.131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605.091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605.091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11.627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11.627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3153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9" y="570046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04. PROGRAMA 01: ACADEMIA JUDICIAL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741883"/>
              </p:ext>
            </p:extLst>
          </p:nvPr>
        </p:nvGraphicFramePr>
        <p:xfrm>
          <a:off x="604136" y="2072708"/>
          <a:ext cx="8001001" cy="2652437"/>
        </p:xfrm>
        <a:graphic>
          <a:graphicData uri="http://schemas.openxmlformats.org/drawingml/2006/table">
            <a:tbl>
              <a:tblPr/>
              <a:tblGrid>
                <a:gridCol w="304679"/>
                <a:gridCol w="291984"/>
                <a:gridCol w="295158"/>
                <a:gridCol w="2538992"/>
                <a:gridCol w="761698"/>
                <a:gridCol w="761698"/>
                <a:gridCol w="761698"/>
                <a:gridCol w="761698"/>
                <a:gridCol w="761698"/>
                <a:gridCol w="761698"/>
              </a:tblGrid>
              <a:tr h="3716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90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9%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74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3.801.382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3.801.382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81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1.103.449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1.103.449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81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453.942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81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2.243.991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2.243.991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81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2.243.991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2.243.991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81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Formación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1.095.195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84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Perfeccionamiento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726.610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726.610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81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Habilitación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64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de Perfeccionamiento Extraordinario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382.567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074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4BE34D68-9777-4C7B-B72E-BFE1DA980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656163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2C2F061-81E3-41E6-BC7C-EF2CA704DC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2596189"/>
              </p:ext>
            </p:extLst>
          </p:nvPr>
        </p:nvGraphicFramePr>
        <p:xfrm>
          <a:off x="755576" y="1776412"/>
          <a:ext cx="7344816" cy="3591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8166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4BE34D68-9777-4C7B-B72E-BFE1DA980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656163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D2235643-F011-426E-83CC-EF886027B3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1071770"/>
              </p:ext>
            </p:extLst>
          </p:nvPr>
        </p:nvGraphicFramePr>
        <p:xfrm>
          <a:off x="539552" y="1628800"/>
          <a:ext cx="8085584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0153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3698" y="5478685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2EB8C96B-BA8E-403A-A4CD-0734535B9A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3562423"/>
              </p:ext>
            </p:extLst>
          </p:nvPr>
        </p:nvGraphicFramePr>
        <p:xfrm>
          <a:off x="413698" y="1636060"/>
          <a:ext cx="8202126" cy="3737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768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9961" y="5944195"/>
            <a:ext cx="8406135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DIPRES.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61F808BE-77FE-40DF-9CC0-6C680C7FEC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6354094"/>
              </p:ext>
            </p:extLst>
          </p:nvPr>
        </p:nvGraphicFramePr>
        <p:xfrm>
          <a:off x="414338" y="1700808"/>
          <a:ext cx="8201486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19961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4845" y="5125905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604394"/>
              </p:ext>
            </p:extLst>
          </p:nvPr>
        </p:nvGraphicFramePr>
        <p:xfrm>
          <a:off x="467547" y="1988840"/>
          <a:ext cx="8176392" cy="3024334"/>
        </p:xfrm>
        <a:graphic>
          <a:graphicData uri="http://schemas.openxmlformats.org/drawingml/2006/table">
            <a:tbl>
              <a:tblPr/>
              <a:tblGrid>
                <a:gridCol w="531116"/>
                <a:gridCol w="2529790"/>
                <a:gridCol w="852581"/>
                <a:gridCol w="852581"/>
                <a:gridCol w="852581"/>
                <a:gridCol w="852581"/>
                <a:gridCol w="852581"/>
                <a:gridCol w="852581"/>
              </a:tblGrid>
              <a:tr h="2724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76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1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582.142.185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584.337.598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133.110.561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429.622.887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430.019.467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110.026.749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77.268.569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76.871.989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-396.580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14.079.252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8.623.945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8.623.945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136.696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8.980.712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8.980.712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52.654.663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52.654.663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5.725.035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616.718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2.812.131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514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89708" y="502824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6150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RESUMEN POR CAPÍTULOS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171741"/>
              </p:ext>
            </p:extLst>
          </p:nvPr>
        </p:nvGraphicFramePr>
        <p:xfrm>
          <a:off x="414338" y="2348879"/>
          <a:ext cx="8272461" cy="1944217"/>
        </p:xfrm>
        <a:graphic>
          <a:graphicData uri="http://schemas.openxmlformats.org/drawingml/2006/table">
            <a:tbl>
              <a:tblPr/>
              <a:tblGrid>
                <a:gridCol w="273901"/>
                <a:gridCol w="352158"/>
                <a:gridCol w="2608580"/>
                <a:gridCol w="890178"/>
                <a:gridCol w="886918"/>
                <a:gridCol w="808660"/>
                <a:gridCol w="886918"/>
                <a:gridCol w="782574"/>
                <a:gridCol w="782574"/>
              </a:tblGrid>
              <a:tr h="729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3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413.753.734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413.753.734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105.630.899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392.785.167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392.785.167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100.407.923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APOYO A TRIBUNALES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20.968.567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20.968.567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5.222.976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164.587.069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166.782.482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26.959.451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JUDICIAL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3.801.382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3.801.382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520.211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2353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494116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01: PODER JUDICIAL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521112"/>
              </p:ext>
            </p:extLst>
          </p:nvPr>
        </p:nvGraphicFramePr>
        <p:xfrm>
          <a:off x="709442" y="2034447"/>
          <a:ext cx="7759698" cy="1538568"/>
        </p:xfrm>
        <a:graphic>
          <a:graphicData uri="http://schemas.openxmlformats.org/drawingml/2006/table">
            <a:tbl>
              <a:tblPr/>
              <a:tblGrid>
                <a:gridCol w="304675"/>
                <a:gridCol w="291981"/>
                <a:gridCol w="295154"/>
                <a:gridCol w="2297760"/>
                <a:gridCol w="761688"/>
                <a:gridCol w="761688"/>
                <a:gridCol w="761688"/>
                <a:gridCol w="761688"/>
                <a:gridCol w="761688"/>
                <a:gridCol w="761688"/>
              </a:tblGrid>
              <a:tr h="2511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692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9%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689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392.785.167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392.785.167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100.407.923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19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392.785.167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392.785.167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100.407.923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339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8074" y="458112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4787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02: UNIDAD DE APOYO A TRIBUNALES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699324"/>
              </p:ext>
            </p:extLst>
          </p:nvPr>
        </p:nvGraphicFramePr>
        <p:xfrm>
          <a:off x="683567" y="2354246"/>
          <a:ext cx="7632849" cy="1722826"/>
        </p:xfrm>
        <a:graphic>
          <a:graphicData uri="http://schemas.openxmlformats.org/drawingml/2006/table">
            <a:tbl>
              <a:tblPr/>
              <a:tblGrid>
                <a:gridCol w="327854"/>
                <a:gridCol w="314193"/>
                <a:gridCol w="317609"/>
                <a:gridCol w="1915896"/>
                <a:gridCol w="819635"/>
                <a:gridCol w="833295"/>
                <a:gridCol w="850372"/>
                <a:gridCol w="833295"/>
                <a:gridCol w="601065"/>
                <a:gridCol w="819635"/>
              </a:tblGrid>
              <a:tr h="3378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8276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9%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713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20.968.567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20.968.567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5.222.976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024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20.968.567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20.968.567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5.222.976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9629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1203</Words>
  <Application>Microsoft Office PowerPoint</Application>
  <PresentationFormat>Presentación en pantalla (4:3)</PresentationFormat>
  <Paragraphs>665</Paragraphs>
  <Slides>11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Verdana</vt:lpstr>
      <vt:lpstr>Tema de Office</vt:lpstr>
      <vt:lpstr>EJECUCIÓN ACUMULADA DE GASTOS PRESUPUESTARIOS AL MES DE MARZO DE 2020 PARTIDA 03: PODER JUDICIAL</vt:lpstr>
      <vt:lpstr>EJECUCIÓN ACUMULADA DE GASTOS A MARZO DE 2020  PARTIDA 03 PODER JUDICIAL</vt:lpstr>
      <vt:lpstr>EJECUCIÓN ACUMULADA DE GASTOS A MARZO DE 2020  PARTIDA 03 PODER JUDICIAL</vt:lpstr>
      <vt:lpstr>COMPORTAMIENTO DE LA EJECUCIÓN ACUMULADA DE GASTOS A MARZO DE 2020  PARTIDA 03 PODER JUDICIAL</vt:lpstr>
      <vt:lpstr>COMPORTAMIENTO DE LA EJECUCIÓN ACUMULADA DE GASTOS A MARZO DE 2020  PARTIDA 03 PODER JUDICIAL</vt:lpstr>
      <vt:lpstr>EJECUCIÓN ACUMULADA DE GASTOS A MARZO DE 2020  PARTIDA 03 PODER JUDICIAL</vt:lpstr>
      <vt:lpstr>Presentación de PowerPoint</vt:lpstr>
      <vt:lpstr>EJECUCIÓN ACUMULADA DE GASTOS A MARZO DE 2020  PARTIDA 03. CAPÍTULO 01. PROGRAMA 01: PODER JUDICIAL</vt:lpstr>
      <vt:lpstr>EJECUCIÓN ACUMULADA DE GASTOS A MARZO DE 2020  PARTIDA 03. CAPÍTULO 01. PROGRAMA 02: UNIDAD DE APOYO A TRIBUNALES</vt:lpstr>
      <vt:lpstr>EJECUCIÓN ACUMULADA DE GASTOS A MARZO DE 2020  PARTIDA 03. CAPÍTULO 03. PROGRAMA 01: CORPORACIÓN ADMINISTRATIVA DEL PODER JUDICIAL</vt:lpstr>
      <vt:lpstr>EJECUCIÓN ACUMULADA DE GASTOS A MARZO DE 2020  PARTIDA 03. CAPÍTULO 04. PROGRAMA 01: ACADEMIA JUDICIAL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9</cp:revision>
  <dcterms:created xsi:type="dcterms:W3CDTF">2020-01-02T13:19:07Z</dcterms:created>
  <dcterms:modified xsi:type="dcterms:W3CDTF">2020-09-16T02:42:31Z</dcterms:modified>
</cp:coreProperties>
</file>