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pradenaso\Desktop\2020\Ejecuci&#243;n%202020\27%20202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Subtítulos de Gasto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B98-473A-84F4-0B9C06F9D7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B98-473A-84F4-0B9C06F9D7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B98-473A-84F4-0B9C06F9D7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B98-473A-84F4-0B9C06F9D700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98-473A-84F4-0B9C06F9D7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NO FINANCIEROS                                           </c:v>
                </c:pt>
              </c:strCache>
            </c:strRef>
          </c:cat>
          <c:val>
            <c:numRef>
              <c:f>'Partida 27'!$D$61:$D$63</c:f>
              <c:numCache>
                <c:formatCode>#,##0</c:formatCode>
                <c:ptCount val="3"/>
                <c:pt idx="0">
                  <c:v>16967207</c:v>
                </c:pt>
                <c:pt idx="1">
                  <c:v>4514919</c:v>
                </c:pt>
                <c:pt idx="2">
                  <c:v>365294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98-473A-84F4-0B9C06F9D7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917873169079663E-2"/>
          <c:y val="0.72326748864257484"/>
          <c:w val="0.95478164422995515"/>
          <c:h val="0.22300950110960774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  <a:endParaRPr lang="es-CL" sz="900">
              <a:effectLst/>
            </a:endParaRPr>
          </a:p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3925438596491228E-2"/>
                  <c:y val="8.5269249512670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62694931773879"/>
                      <c:h val="6.29483430799220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D4F-480A-B6D7-D96777FB16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27'!$K$61:$K$62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27'!$L$61:$L$62</c:f>
              <c:numCache>
                <c:formatCode>#,##0</c:formatCode>
                <c:ptCount val="2"/>
                <c:pt idx="0">
                  <c:v>7289.4960000000001</c:v>
                </c:pt>
                <c:pt idx="1">
                  <c:v>52726.317999999999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F-480A-B6D7-D96777FB169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2018- 2019 - 2020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27'!$D$28:$O$28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0.15888913438594801</c:v>
                </c:pt>
                <c:pt idx="2">
                  <c:v>0.12404580556801138</c:v>
                </c:pt>
                <c:pt idx="3">
                  <c:v>3.4709504314649538E-2</c:v>
                </c:pt>
                <c:pt idx="4">
                  <c:v>2.7963796045611326E-2</c:v>
                </c:pt>
                <c:pt idx="5">
                  <c:v>3.8988517869914557E-2</c:v>
                </c:pt>
                <c:pt idx="6">
                  <c:v>0.20968324254398185</c:v>
                </c:pt>
                <c:pt idx="7">
                  <c:v>4.8419705658904799E-2</c:v>
                </c:pt>
                <c:pt idx="8">
                  <c:v>5.1558391495771377E-2</c:v>
                </c:pt>
                <c:pt idx="9">
                  <c:v>3.687268127749898E-2</c:v>
                </c:pt>
                <c:pt idx="10">
                  <c:v>2.9093170434927072E-2</c:v>
                </c:pt>
                <c:pt idx="11">
                  <c:v>7.3521249536150871E-2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44-4337-8B2D-BFD76C8E6C36}"/>
            </c:ext>
          </c:extLst>
        </c:ser>
        <c:ser>
          <c:idx val="0"/>
          <c:order val="1"/>
          <c:tx>
            <c:strRef>
              <c:f>'Partida 27'!$C$29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27'!$D$29:$O$29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44-4337-8B2D-BFD76C8E6C36}"/>
            </c:ext>
          </c:extLst>
        </c:ser>
        <c:ser>
          <c:idx val="1"/>
          <c:order val="2"/>
          <c:tx>
            <c:strRef>
              <c:f>'Partida 27'!$C$30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44-4337-8B2D-BFD76C8E6C36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44-4337-8B2D-BFD76C8E6C36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44-4337-8B2D-BFD76C8E6C36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44-4337-8B2D-BFD76C8E6C36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44-4337-8B2D-BFD76C8E6C36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44-4337-8B2D-BFD76C8E6C36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44-4337-8B2D-BFD76C8E6C36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44-4337-8B2D-BFD76C8E6C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27'!$D$30:$J$30</c:f>
              <c:numCache>
                <c:formatCode>0.0%</c:formatCode>
                <c:ptCount val="7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244-4337-8B2D-BFD76C8E6C3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2018 - 2019 - 2020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27'!$D$22:$O$22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0.31249509888964683</c:v>
                </c:pt>
                <c:pt idx="2">
                  <c:v>0.43628123790157508</c:v>
                </c:pt>
                <c:pt idx="3">
                  <c:v>0.47099074221622461</c:v>
                </c:pt>
                <c:pt idx="4">
                  <c:v>0.49745571640040975</c:v>
                </c:pt>
                <c:pt idx="5">
                  <c:v>0.53565703216300098</c:v>
                </c:pt>
                <c:pt idx="6">
                  <c:v>0.74714112383594034</c:v>
                </c:pt>
                <c:pt idx="7">
                  <c:v>0.79556082949484508</c:v>
                </c:pt>
                <c:pt idx="8">
                  <c:v>0.8464844237633764</c:v>
                </c:pt>
                <c:pt idx="9">
                  <c:v>0.88335710504087539</c:v>
                </c:pt>
                <c:pt idx="10">
                  <c:v>0.91245027547580249</c:v>
                </c:pt>
                <c:pt idx="11">
                  <c:v>0.98211611162166168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14-4A2E-B651-2C9FCCFAB861}"/>
            </c:ext>
          </c:extLst>
        </c:ser>
        <c:ser>
          <c:idx val="0"/>
          <c:order val="1"/>
          <c:tx>
            <c:strRef>
              <c:f>'Partida 27'!$C$23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27'!$D$23:$O$23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14-4A2E-B651-2C9FCCFAB861}"/>
            </c:ext>
          </c:extLst>
        </c:ser>
        <c:ser>
          <c:idx val="1"/>
          <c:order val="2"/>
          <c:tx>
            <c:strRef>
              <c:f>'Partida 27'!$C$24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CD14-4A2E-B651-2C9FCCFAB861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14-4A2E-B651-2C9FCCFAB861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14-4A2E-B651-2C9FCCFAB861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14-4A2E-B651-2C9FCCFAB861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14-4A2E-B651-2C9FCCFAB861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14-4A2E-B651-2C9FCCFAB861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D14-4A2E-B651-2C9FCCFAB861}"/>
                </c:ext>
              </c:extLst>
            </c:dLbl>
            <c:dLbl>
              <c:idx val="6"/>
              <c:layout>
                <c:manualLayout>
                  <c:x val="-4.3149946062567418E-3"/>
                  <c:y val="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D14-4A2E-B651-2C9FCCFAB8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27'!$D$24:$J$24</c:f>
              <c:numCache>
                <c:formatCode>0.0%</c:formatCode>
                <c:ptCount val="7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D14-4A2E-B651-2C9FCCFAB8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633" y="1536362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0F1D55A-1476-448F-AD33-CBB74A2A1D72}"/>
              </a:ext>
            </a:extLst>
          </p:cNvPr>
          <p:cNvSpPr txBox="1">
            <a:spLocks/>
          </p:cNvSpPr>
          <p:nvPr/>
        </p:nvSpPr>
        <p:spPr>
          <a:xfrm>
            <a:off x="511499" y="4581128"/>
            <a:ext cx="8090869" cy="5220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261A9AB-99C0-4FBF-AE03-3676EA7BB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632" y="2106272"/>
            <a:ext cx="8087647" cy="247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6122006"/>
              </p:ext>
            </p:extLst>
          </p:nvPr>
        </p:nvGraphicFramePr>
        <p:xfrm>
          <a:off x="395993" y="1974712"/>
          <a:ext cx="4104000" cy="2678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898686"/>
              </p:ext>
            </p:extLst>
          </p:nvPr>
        </p:nvGraphicFramePr>
        <p:xfrm>
          <a:off x="4644009" y="1974712"/>
          <a:ext cx="4104000" cy="2678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7133208"/>
              </p:ext>
            </p:extLst>
          </p:nvPr>
        </p:nvGraphicFramePr>
        <p:xfrm>
          <a:off x="611561" y="1628775"/>
          <a:ext cx="8032377" cy="4104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4336925"/>
              </p:ext>
            </p:extLst>
          </p:nvPr>
        </p:nvGraphicFramePr>
        <p:xfrm>
          <a:off x="539552" y="1618508"/>
          <a:ext cx="7992889" cy="4114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CDDF816-1C25-4D78-81C9-0E08A733D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464" y="2276871"/>
            <a:ext cx="8013385" cy="1728193"/>
          </a:xfrm>
          <a:prstGeom prst="rect">
            <a:avLst/>
          </a:prstGeom>
        </p:spPr>
      </p:pic>
      <p:sp>
        <p:nvSpPr>
          <p:cNvPr id="8" name="1 Título">
            <a:extLst>
              <a:ext uri="{FF2B5EF4-FFF2-40B4-BE49-F238E27FC236}">
                <a16:creationId xmlns:a16="http://schemas.microsoft.com/office/drawing/2014/main" id="{ED92E12F-256B-4D86-9E49-56C59146B084}"/>
              </a:ext>
            </a:extLst>
          </p:cNvPr>
          <p:cNvSpPr txBox="1">
            <a:spLocks/>
          </p:cNvSpPr>
          <p:nvPr/>
        </p:nvSpPr>
        <p:spPr>
          <a:xfrm>
            <a:off x="473667" y="4005064"/>
            <a:ext cx="8090869" cy="5220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77919"/>
            <a:ext cx="81209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12776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6192CE98-D8CA-4D7B-9932-12095698EC4D}"/>
              </a:ext>
            </a:extLst>
          </p:cNvPr>
          <p:cNvSpPr txBox="1">
            <a:spLocks/>
          </p:cNvSpPr>
          <p:nvPr/>
        </p:nvSpPr>
        <p:spPr>
          <a:xfrm>
            <a:off x="523560" y="3454736"/>
            <a:ext cx="8090869" cy="5220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50182E3-9629-4A41-9BD0-3122295F4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560" y="2002579"/>
            <a:ext cx="8120951" cy="1447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3690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0151" y="1554480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BB50CA5-6F92-4443-985A-3B33C9744956}"/>
              </a:ext>
            </a:extLst>
          </p:cNvPr>
          <p:cNvSpPr txBox="1">
            <a:spLocks/>
          </p:cNvSpPr>
          <p:nvPr/>
        </p:nvSpPr>
        <p:spPr>
          <a:xfrm>
            <a:off x="532728" y="5303488"/>
            <a:ext cx="8090869" cy="5220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A5FB703-6DA7-4CD4-A8C3-189ED1126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997136"/>
            <a:ext cx="8136904" cy="330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DF9402C-E343-4FAE-9F03-63720B49DA54}"/>
              </a:ext>
            </a:extLst>
          </p:cNvPr>
          <p:cNvSpPr txBox="1">
            <a:spLocks/>
          </p:cNvSpPr>
          <p:nvPr/>
        </p:nvSpPr>
        <p:spPr>
          <a:xfrm>
            <a:off x="584100" y="5847037"/>
            <a:ext cx="8090869" cy="5220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C372538-FAEC-4F2B-BE33-2E57DF3F25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100" y="1996025"/>
            <a:ext cx="8030186" cy="3851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5940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E46378C-6FC7-4ABF-89B9-F86734E3E9C1}"/>
              </a:ext>
            </a:extLst>
          </p:cNvPr>
          <p:cNvSpPr txBox="1">
            <a:spLocks/>
          </p:cNvSpPr>
          <p:nvPr/>
        </p:nvSpPr>
        <p:spPr>
          <a:xfrm>
            <a:off x="539552" y="4121986"/>
            <a:ext cx="8090869" cy="5220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DF9D9E6-DA4A-4CDB-AF05-8A3D4625B5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985686"/>
            <a:ext cx="8090869" cy="215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3273</TotalTime>
  <Words>624</Words>
  <Application>Microsoft Office PowerPoint</Application>
  <PresentationFormat>Presentación en pantalla (4:3)</PresentationFormat>
  <Paragraphs>56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JULIO DE 2020 PARTIDA 27: MINISTERIO DE LA MUJER Y LA EQUIDAD DE GÉNERO</vt:lpstr>
      <vt:lpstr>EJECUCIÓN ACUMULADA DE GASTOS A JULIO DE 2020  PARTIDA 27 MINISTERIO DE LA MUJER Y EQUIDAD DE GÉNERO</vt:lpstr>
      <vt:lpstr>Presentación de PowerPoint</vt:lpstr>
      <vt:lpstr>Presentación de PowerPoint</vt:lpstr>
      <vt:lpstr>EJECUCIÓN ACUMULADA DE GASTOS A JULIO DE 2020  PARTIDA 27 MINISTERIO DE LA MUJER Y EQUIDAD DE GÉNERO</vt:lpstr>
      <vt:lpstr>EJECUCIÓN ACUMULADA DE GASTOS A JULIO DE 2020  PARTIDA 27 RESUMEN POR CAPÍTULOS</vt:lpstr>
      <vt:lpstr>EJECUCIÓN ACUMULADA DE GASTOS A JULIO DE 2020  PARTIDA 27. CAPÍTULO 01. PROGRAMA 01:  SUBSECRETARÍA DE LA MUJER Y LA EQUIDAD DE GÉNERO</vt:lpstr>
      <vt:lpstr>EJECUCIÓN ACUMULADA DE GASTOS A JULIO DE 2020  PARTIDA 27. CAPÍTULO 02. PROGRAMA 01:  SERVICIO NACIONAL DE LA MUJER Y LA EQUIDAD DE GÉNERO</vt:lpstr>
      <vt:lpstr>EJECUCIÓN ACUMULADA DE GASTOS A JULIO DE 2020  PARTIDA 27. CAPÍTULO 02. PROGRAMA 02:  MUJER Y TRABAJO </vt:lpstr>
      <vt:lpstr>EJECUCIÓN ACUMULADA DE GASTOS A JULIO DE 2020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236</cp:revision>
  <cp:lastPrinted>2019-10-06T20:09:36Z</cp:lastPrinted>
  <dcterms:created xsi:type="dcterms:W3CDTF">2016-06-23T13:38:47Z</dcterms:created>
  <dcterms:modified xsi:type="dcterms:W3CDTF">2020-09-14T01:29:56Z</dcterms:modified>
</cp:coreProperties>
</file>