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12"/>
  </p:notesMasterIdLst>
  <p:handoutMasterIdLst>
    <p:handoutMasterId r:id="rId13"/>
  </p:handoutMasterIdLst>
  <p:sldIdLst>
    <p:sldId id="256" r:id="rId2"/>
    <p:sldId id="309" r:id="rId3"/>
    <p:sldId id="300" r:id="rId4"/>
    <p:sldId id="299" r:id="rId5"/>
    <p:sldId id="264" r:id="rId6"/>
    <p:sldId id="263" r:id="rId7"/>
    <p:sldId id="265" r:id="rId8"/>
    <p:sldId id="267" r:id="rId9"/>
    <p:sldId id="268" r:id="rId10"/>
    <p:sldId id="271" r:id="rId11"/>
  </p:sldIdLst>
  <p:sldSz cx="9144000" cy="6858000" type="screen4x3"/>
  <p:notesSz cx="7102475" cy="93884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57" userDrawn="1">
          <p15:clr>
            <a:srgbClr val="A4A3A4"/>
          </p15:clr>
        </p15:guide>
        <p15:guide id="2" pos="223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2" d="100"/>
          <a:sy n="112" d="100"/>
        </p:scale>
        <p:origin x="252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57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cpradenaso\Desktop\2020\Ejecuci&#243;n%202020\27%202020.xlsx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9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900" b="0" i="0" baseline="0">
                <a:effectLst/>
              </a:rPr>
              <a:t>Distribución Presupuesto Inicial por Subtítulos de Gasto</a:t>
            </a:r>
            <a:endParaRPr lang="es-CL" sz="900">
              <a:effectLst/>
            </a:endParaRPr>
          </a:p>
        </c:rich>
      </c:tx>
      <c:overlay val="0"/>
      <c:spPr>
        <a:noFill/>
        <a:ln>
          <a:noFill/>
        </a:ln>
        <a:effectLst/>
      </c:sp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'Partida 27'!$D$60</c:f>
              <c:strCache>
                <c:ptCount val="1"/>
                <c:pt idx="0">
                  <c:v>Presupuesto Inicial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8B98-473A-84F4-0B9C06F9D700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8B98-473A-84F4-0B9C06F9D700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8B98-473A-84F4-0B9C06F9D700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8B98-473A-84F4-0B9C06F9D700}"/>
              </c:ext>
            </c:extLst>
          </c:dPt>
          <c:dLbls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8B98-473A-84F4-0B9C06F9D700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'Partida 27'!$C$61:$C$63</c:f>
              <c:strCache>
                <c:ptCount val="3"/>
                <c:pt idx="0">
                  <c:v>GASTOS EN PERSONAL                                                              </c:v>
                </c:pt>
                <c:pt idx="1">
                  <c:v>BIENES Y SERVICIOS DE CONSUMO                                                   </c:v>
                </c:pt>
                <c:pt idx="2">
                  <c:v>ADQUISICIÓN DE ACTIVOS NO FINANCIEROS                                           </c:v>
                </c:pt>
              </c:strCache>
            </c:strRef>
          </c:cat>
          <c:val>
            <c:numRef>
              <c:f>'Partida 27'!$D$61:$D$63</c:f>
              <c:numCache>
                <c:formatCode>#,##0</c:formatCode>
                <c:ptCount val="3"/>
                <c:pt idx="0">
                  <c:v>16967207</c:v>
                </c:pt>
                <c:pt idx="1">
                  <c:v>4514919</c:v>
                </c:pt>
                <c:pt idx="2">
                  <c:v>365294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8B98-473A-84F4-0B9C06F9D70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1.9917873169079663E-2"/>
          <c:y val="0.72326748864257484"/>
          <c:w val="0.95478164422995515"/>
          <c:h val="0.22300950110960774"/>
        </c:manualLayout>
      </c:layout>
      <c:overlay val="0"/>
      <c:spPr>
        <a:noFill/>
        <a:ln w="12700">
          <a:solidFill>
            <a:srgbClr val="4F81BD"/>
          </a:solidFill>
        </a:ln>
        <a:effectLst/>
      </c:spPr>
      <c:txPr>
        <a:bodyPr rot="0" spcFirstLastPara="1" vertOverflow="ellipsis" vert="horz" wrap="square" anchor="ctr" anchorCtr="1"/>
        <a:lstStyle/>
        <a:p>
          <a:pPr>
            <a:defRPr sz="7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  <c:extLst/>
  </c:chart>
  <c:spPr>
    <a:solidFill>
      <a:schemeClr val="bg1"/>
    </a:solidFill>
    <a:ln w="9525" cap="flat" cmpd="sng" algn="ctr">
      <a:solidFill>
        <a:sysClr val="window" lastClr="FFFFFF">
          <a:lumMod val="85000"/>
        </a:sys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r>
              <a:rPr lang="en-US" sz="900" b="0" i="0" baseline="0">
                <a:effectLst/>
              </a:rPr>
              <a:t>Distribución Presupuesto Inicial por Capítulo</a:t>
            </a:r>
            <a:endParaRPr lang="es-CL" sz="900">
              <a:effectLst/>
            </a:endParaRPr>
          </a:p>
          <a:p>
            <a:pPr>
              <a:defRPr sz="9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r>
              <a:rPr lang="en-US" sz="900" b="0" i="0" baseline="0">
                <a:effectLst/>
              </a:rPr>
              <a:t>(en Millones de $)</a:t>
            </a:r>
            <a:endParaRPr lang="es-CL" sz="900">
              <a:effectLst/>
            </a:endParaRPr>
          </a:p>
        </c:rich>
      </c:tx>
      <c:layout>
        <c:manualLayout>
          <c:xMode val="edge"/>
          <c:yMode val="edge"/>
          <c:x val="0.21709896070908219"/>
          <c:y val="2.1680216802168022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20085419775273633"/>
          <c:y val="0.18573430353726109"/>
          <c:w val="0.65407960517206598"/>
          <c:h val="0.5108174892772550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'Partida 27'!$L$60</c:f>
              <c:strCache>
                <c:ptCount val="1"/>
                <c:pt idx="0">
                  <c:v>Presupuesto Inicial</c:v>
                </c:pt>
              </c:strCache>
            </c:strRef>
          </c:tx>
          <c:spPr>
            <a:gradFill>
              <a:gsLst>
                <a:gs pos="0">
                  <a:schemeClr val="accent1"/>
                </a:gs>
                <a:gs pos="100000">
                  <a:schemeClr val="accent1">
                    <a:lumMod val="84000"/>
                  </a:schemeClr>
                </a:gs>
              </a:gsLst>
              <a:lin ang="5400000" scaled="1"/>
            </a:gra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invertIfNegative val="0"/>
          <c:dLbls>
            <c:dLbl>
              <c:idx val="0"/>
              <c:layout>
                <c:manualLayout>
                  <c:x val="1.3925438596491228E-2"/>
                  <c:y val="8.5269249512670564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CL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2362694931773879"/>
                      <c:h val="6.2948343079922031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DD4F-480A-B6D7-D96777FB169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'Partida 27'!$K$61:$K$62</c:f>
              <c:strCache>
                <c:ptCount val="2"/>
                <c:pt idx="0">
                  <c:v>Subsecretaría de la Mujer y la Equidad de Género</c:v>
                </c:pt>
                <c:pt idx="1">
                  <c:v>Servicio Nacional de la Mujer y la Equidad de Género</c:v>
                </c:pt>
              </c:strCache>
            </c:strRef>
          </c:cat>
          <c:val>
            <c:numRef>
              <c:f>'Partida 27'!$L$61:$L$62</c:f>
              <c:numCache>
                <c:formatCode>#,##0</c:formatCode>
                <c:ptCount val="2"/>
                <c:pt idx="0">
                  <c:v>7289.4960000000001</c:v>
                </c:pt>
                <c:pt idx="1">
                  <c:v>52726.317999999999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D4F-480A-B6D7-D96777FB1691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41"/>
        <c:axId val="203853824"/>
        <c:axId val="203856512"/>
      </c:barChart>
      <c:catAx>
        <c:axId val="2038538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endParaRPr lang="es-CL"/>
          </a:p>
        </c:txPr>
        <c:crossAx val="203856512"/>
        <c:crosses val="autoZero"/>
        <c:auto val="1"/>
        <c:lblAlgn val="ctr"/>
        <c:lblOffset val="100"/>
        <c:noMultiLvlLbl val="0"/>
      </c:catAx>
      <c:valAx>
        <c:axId val="203856512"/>
        <c:scaling>
          <c:orientation val="minMax"/>
        </c:scaling>
        <c:delete val="1"/>
        <c:axPos val="l"/>
        <c:numFmt formatCode="#,##0" sourceLinked="1"/>
        <c:majorTickMark val="none"/>
        <c:minorTickMark val="none"/>
        <c:tickLblPos val="nextTo"/>
        <c:crossAx val="2038538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/>
  </c:chart>
  <c:spPr>
    <a:gradFill flip="none" rotWithShape="1">
      <a:gsLst>
        <a:gs pos="0">
          <a:schemeClr val="lt1"/>
        </a:gs>
        <a:gs pos="68000">
          <a:schemeClr val="lt1">
            <a:lumMod val="85000"/>
          </a:schemeClr>
        </a:gs>
        <a:gs pos="100000">
          <a:schemeClr val="lt1"/>
        </a:gs>
      </a:gsLst>
      <a:lin ang="5400000" scaled="1"/>
      <a:tileRect/>
    </a:gradFill>
    <a:ln w="9525" cap="flat" cmpd="sng" algn="ctr">
      <a:solidFill>
        <a:sysClr val="window" lastClr="FFFFFF">
          <a:lumMod val="85000"/>
        </a:sys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05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050" b="1" i="0" baseline="0">
                <a:effectLst/>
              </a:rPr>
              <a:t>% Ejecución Mensual 2018- 2019 - 2020</a:t>
            </a:r>
            <a:endParaRPr lang="es-CL" sz="1050">
              <a:effectLst/>
            </a:endParaRPr>
          </a:p>
        </c:rich>
      </c:tx>
      <c:layout>
        <c:manualLayout>
          <c:xMode val="edge"/>
          <c:yMode val="edge"/>
          <c:x val="0.32193750000000004"/>
          <c:y val="3.9526448852853786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2"/>
          <c:order val="0"/>
          <c:tx>
            <c:strRef>
              <c:f>'Partida 27'!$C$28</c:f>
              <c:strCache>
                <c:ptCount val="1"/>
                <c:pt idx="0">
                  <c:v>% Ejecución Ppto. Vigente 2018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27'!$D$27:$O$27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27'!$D$28:$O$28</c:f>
              <c:numCache>
                <c:formatCode>0.0%</c:formatCode>
                <c:ptCount val="12"/>
                <c:pt idx="0">
                  <c:v>0.15360596450369882</c:v>
                </c:pt>
                <c:pt idx="1">
                  <c:v>0.15888913438594801</c:v>
                </c:pt>
                <c:pt idx="2">
                  <c:v>0.12404580556801138</c:v>
                </c:pt>
                <c:pt idx="3">
                  <c:v>3.4709504314649538E-2</c:v>
                </c:pt>
                <c:pt idx="4">
                  <c:v>2.7963796045611326E-2</c:v>
                </c:pt>
                <c:pt idx="5">
                  <c:v>3.8988517869914557E-2</c:v>
                </c:pt>
                <c:pt idx="6">
                  <c:v>0.20968324254398185</c:v>
                </c:pt>
                <c:pt idx="7">
                  <c:v>4.8419705658904799E-2</c:v>
                </c:pt>
                <c:pt idx="8">
                  <c:v>5.1558391495771377E-2</c:v>
                </c:pt>
                <c:pt idx="9">
                  <c:v>3.687268127749898E-2</c:v>
                </c:pt>
                <c:pt idx="10">
                  <c:v>2.9093170434927072E-2</c:v>
                </c:pt>
                <c:pt idx="11">
                  <c:v>7.3521249536150871E-2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244-4337-8B2D-BFD76C8E6C36}"/>
            </c:ext>
          </c:extLst>
        </c:ser>
        <c:ser>
          <c:idx val="0"/>
          <c:order val="1"/>
          <c:tx>
            <c:strRef>
              <c:f>'Partida 27'!$C$29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27'!$D$27:$O$27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27'!$D$29:$O$29</c:f>
              <c:numCache>
                <c:formatCode>0.0%</c:formatCode>
                <c:ptCount val="12"/>
                <c:pt idx="0">
                  <c:v>0.12955951644594754</c:v>
                </c:pt>
                <c:pt idx="1">
                  <c:v>0.13910705662052311</c:v>
                </c:pt>
                <c:pt idx="2">
                  <c:v>0.14451880934360486</c:v>
                </c:pt>
                <c:pt idx="3">
                  <c:v>4.8016900545309195E-2</c:v>
                </c:pt>
                <c:pt idx="4">
                  <c:v>3.2973417277518229E-2</c:v>
                </c:pt>
                <c:pt idx="5">
                  <c:v>4.4355073037236174E-2</c:v>
                </c:pt>
                <c:pt idx="6">
                  <c:v>0.21890397524898214</c:v>
                </c:pt>
                <c:pt idx="7">
                  <c:v>3.7707780695883826E-2</c:v>
                </c:pt>
                <c:pt idx="8">
                  <c:v>4.8168830893868447E-2</c:v>
                </c:pt>
                <c:pt idx="9">
                  <c:v>3.3107463511092346E-2</c:v>
                </c:pt>
                <c:pt idx="10">
                  <c:v>3.7837460512755439E-2</c:v>
                </c:pt>
                <c:pt idx="11">
                  <c:v>7.6306340838476178E-2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244-4337-8B2D-BFD76C8E6C36}"/>
            </c:ext>
          </c:extLst>
        </c:ser>
        <c:ser>
          <c:idx val="1"/>
          <c:order val="2"/>
          <c:tx>
            <c:strRef>
              <c:f>'Partida 27'!$C$30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6.4516118107506883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F244-4337-8B2D-BFD76C8E6C36}"/>
                </c:ext>
              </c:extLst>
            </c:dLbl>
            <c:dLbl>
              <c:idx val="1"/>
              <c:layout>
                <c:manualLayout>
                  <c:x val="6.4516118107506883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244-4337-8B2D-BFD76C8E6C36}"/>
                </c:ext>
              </c:extLst>
            </c:dLbl>
            <c:dLbl>
              <c:idx val="2"/>
              <c:layout>
                <c:manualLayout>
                  <c:x val="1.0752686351251147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F244-4337-8B2D-BFD76C8E6C36}"/>
                </c:ext>
              </c:extLst>
            </c:dLbl>
            <c:dLbl>
              <c:idx val="3"/>
              <c:layout>
                <c:manualLayout>
                  <c:x val="6.4516118107506883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F244-4337-8B2D-BFD76C8E6C36}"/>
                </c:ext>
              </c:extLst>
            </c:dLbl>
            <c:dLbl>
              <c:idx val="4"/>
              <c:layout>
                <c:manualLayout>
                  <c:x val="6.4516118107506883E-3"/>
                  <c:y val="-1.2933422673331555E-16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F244-4337-8B2D-BFD76C8E6C36}"/>
                </c:ext>
              </c:extLst>
            </c:dLbl>
            <c:dLbl>
              <c:idx val="5"/>
              <c:layout>
                <c:manualLayout>
                  <c:x val="8.6021490810009177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F244-4337-8B2D-BFD76C8E6C36}"/>
                </c:ext>
              </c:extLst>
            </c:dLbl>
            <c:dLbl>
              <c:idx val="6"/>
              <c:layout>
                <c:manualLayout>
                  <c:x val="1.2903223621501297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F244-4337-8B2D-BFD76C8E6C36}"/>
                </c:ext>
              </c:extLst>
            </c:dLbl>
            <c:dLbl>
              <c:idx val="7"/>
              <c:layout>
                <c:manualLayout>
                  <c:x val="8.6021490810008396E-3"/>
                  <c:y val="-3.5273378403637991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F244-4337-8B2D-BFD76C8E6C3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27'!$D$27:$O$27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27'!$D$30:$J$30</c:f>
              <c:numCache>
                <c:formatCode>0.0%</c:formatCode>
                <c:ptCount val="7"/>
                <c:pt idx="0">
                  <c:v>0.13935926954185776</c:v>
                </c:pt>
                <c:pt idx="1">
                  <c:v>7.5977208273805968E-2</c:v>
                </c:pt>
                <c:pt idx="2">
                  <c:v>0.13107225372299375</c:v>
                </c:pt>
                <c:pt idx="3">
                  <c:v>0.10496860396712053</c:v>
                </c:pt>
                <c:pt idx="4">
                  <c:v>7.2331944942251786E-2</c:v>
                </c:pt>
                <c:pt idx="5">
                  <c:v>6.6202971054020496E-2</c:v>
                </c:pt>
                <c:pt idx="6">
                  <c:v>0.10660461419854986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F244-4337-8B2D-BFD76C8E6C36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4583296"/>
        <c:axId val="14584832"/>
      </c:barChart>
      <c:catAx>
        <c:axId val="145832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160000" spcFirstLastPara="1" vertOverflow="ellipsis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4584832"/>
        <c:crosses val="autoZero"/>
        <c:auto val="1"/>
        <c:lblAlgn val="ctr"/>
        <c:lblOffset val="100"/>
        <c:noMultiLvlLbl val="0"/>
      </c:catAx>
      <c:valAx>
        <c:axId val="14584832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4583296"/>
        <c:crosses val="autoZero"/>
        <c:crossBetween val="between"/>
        <c:majorUnit val="5.000000000000001E-2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05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050" b="1" i="0" baseline="0">
                <a:effectLst/>
              </a:rPr>
              <a:t>% Ejecución Acumulada  2018 - 2019 - 2020</a:t>
            </a:r>
            <a:endParaRPr lang="es-CL" sz="1050">
              <a:effectLst/>
            </a:endParaRPr>
          </a:p>
        </c:rich>
      </c:tx>
      <c:layout>
        <c:manualLayout>
          <c:xMode val="edge"/>
          <c:yMode val="edge"/>
          <c:x val="0.27875141970890005"/>
          <c:y val="4.2424262669655294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lineChart>
        <c:grouping val="standard"/>
        <c:varyColors val="0"/>
        <c:ser>
          <c:idx val="2"/>
          <c:order val="0"/>
          <c:tx>
            <c:strRef>
              <c:f>'Partida 27'!$C$22</c:f>
              <c:strCache>
                <c:ptCount val="1"/>
                <c:pt idx="0">
                  <c:v>% Ejecución Ppto. Vigente 2018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strRef>
              <c:f>'Partida 27'!$D$21:$O$21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27'!$D$22:$O$22</c:f>
              <c:numCache>
                <c:formatCode>0.0%</c:formatCode>
                <c:ptCount val="12"/>
                <c:pt idx="0">
                  <c:v>0.15360596450369882</c:v>
                </c:pt>
                <c:pt idx="1">
                  <c:v>0.31249509888964683</c:v>
                </c:pt>
                <c:pt idx="2">
                  <c:v>0.43628123790157508</c:v>
                </c:pt>
                <c:pt idx="3">
                  <c:v>0.47099074221622461</c:v>
                </c:pt>
                <c:pt idx="4">
                  <c:v>0.49745571640040975</c:v>
                </c:pt>
                <c:pt idx="5">
                  <c:v>0.53565703216300098</c:v>
                </c:pt>
                <c:pt idx="6">
                  <c:v>0.74714112383594034</c:v>
                </c:pt>
                <c:pt idx="7">
                  <c:v>0.79556082949484508</c:v>
                </c:pt>
                <c:pt idx="8">
                  <c:v>0.8464844237633764</c:v>
                </c:pt>
                <c:pt idx="9">
                  <c:v>0.88335710504087539</c:v>
                </c:pt>
                <c:pt idx="10">
                  <c:v>0.91245027547580249</c:v>
                </c:pt>
                <c:pt idx="11">
                  <c:v>0.98211611162166168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CD14-4A2E-B651-2C9FCCFAB861}"/>
            </c:ext>
          </c:extLst>
        </c:ser>
        <c:ser>
          <c:idx val="0"/>
          <c:order val="1"/>
          <c:tx>
            <c:strRef>
              <c:f>'Partida 27'!$C$23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strRef>
              <c:f>'Partida 27'!$D$21:$O$21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27'!$D$23:$O$23</c:f>
              <c:numCache>
                <c:formatCode>0.0%</c:formatCode>
                <c:ptCount val="12"/>
                <c:pt idx="0">
                  <c:v>0.12955951644594754</c:v>
                </c:pt>
                <c:pt idx="1">
                  <c:v>0.26866657306647068</c:v>
                </c:pt>
                <c:pt idx="2">
                  <c:v>0.41318538241007557</c:v>
                </c:pt>
                <c:pt idx="3">
                  <c:v>0.46120228295538473</c:v>
                </c:pt>
                <c:pt idx="4">
                  <c:v>0.49417570023290297</c:v>
                </c:pt>
                <c:pt idx="5">
                  <c:v>0.5385307732701391</c:v>
                </c:pt>
                <c:pt idx="6">
                  <c:v>0.75018648830053092</c:v>
                </c:pt>
                <c:pt idx="7">
                  <c:v>0.78608378001678392</c:v>
                </c:pt>
                <c:pt idx="8">
                  <c:v>0.83257181212536946</c:v>
                </c:pt>
                <c:pt idx="9">
                  <c:v>0.86567927563646185</c:v>
                </c:pt>
                <c:pt idx="10">
                  <c:v>0.90351673614921724</c:v>
                </c:pt>
                <c:pt idx="11">
                  <c:v>0.97930620108109878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CD14-4A2E-B651-2C9FCCFAB861}"/>
            </c:ext>
          </c:extLst>
        </c:ser>
        <c:ser>
          <c:idx val="1"/>
          <c:order val="2"/>
          <c:tx>
            <c:strRef>
              <c:f>'Partida 27'!$C$24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ln w="34925" cap="rnd">
              <a:solidFill>
                <a:schemeClr val="accent2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circle"/>
            <c:size val="5"/>
          </c:marker>
          <c:dPt>
            <c:idx val="0"/>
            <c:marker>
              <c:spPr>
                <a:gradFill rotWithShape="1">
                  <a:gsLst>
                    <a:gs pos="0">
                      <a:schemeClr val="accent2">
                        <a:shade val="51000"/>
                        <a:satMod val="130000"/>
                      </a:schemeClr>
                    </a:gs>
                    <a:gs pos="80000">
                      <a:schemeClr val="accent2">
                        <a:shade val="93000"/>
                        <a:satMod val="130000"/>
                      </a:schemeClr>
                    </a:gs>
                    <a:gs pos="100000">
                      <a:schemeClr val="accent2">
                        <a:shade val="94000"/>
                        <a:satMod val="135000"/>
                      </a:schemeClr>
                    </a:gs>
                  </a:gsLst>
                  <a:lin ang="16200000" scaled="0"/>
                </a:gradFill>
                <a:ln w="9525">
                  <a:solidFill>
                    <a:schemeClr val="accent2"/>
                  </a:solidFill>
                  <a:round/>
                </a:ln>
                <a:effectLst>
                  <a:outerShdw blurRad="40000" dist="23000" dir="5400000" rotWithShape="0">
                    <a:srgbClr val="000000">
                      <a:alpha val="35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threePt" dir="t">
                    <a:rot lat="0" lon="0" rev="1200000"/>
                  </a:lightRig>
                </a:scene3d>
                <a:sp3d>
                  <a:bevelT w="63500" h="25400"/>
                </a:sp3d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2-CD14-4A2E-B651-2C9FCCFAB861}"/>
              </c:ext>
            </c:extLst>
          </c:dPt>
          <c:dLbls>
            <c:dLbl>
              <c:idx val="0"/>
              <c:layout>
                <c:manualLayout>
                  <c:x val="-3.6213507292171002E-2"/>
                  <c:y val="4.31418642004493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CD14-4A2E-B651-2C9FCCFAB861}"/>
                </c:ext>
              </c:extLst>
            </c:dLbl>
            <c:dLbl>
              <c:idx val="1"/>
              <c:layout>
                <c:manualLayout>
                  <c:x val="-2.1574973031283712E-2"/>
                  <c:y val="2.4551337426511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D14-4A2E-B651-2C9FCCFAB861}"/>
                </c:ext>
              </c:extLst>
            </c:dLbl>
            <c:dLbl>
              <c:idx val="2"/>
              <c:layout>
                <c:manualLayout>
                  <c:x val="-3.2362459546925564E-2"/>
                  <c:y val="5.261000877109640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CD14-4A2E-B651-2C9FCCFAB861}"/>
                </c:ext>
              </c:extLst>
            </c:dLbl>
            <c:dLbl>
              <c:idx val="3"/>
              <c:layout>
                <c:manualLayout>
                  <c:x val="-3.2362459546925564E-2"/>
                  <c:y val="4.55953409349502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CD14-4A2E-B651-2C9FCCFAB861}"/>
                </c:ext>
              </c:extLst>
            </c:dLbl>
            <c:dLbl>
              <c:idx val="4"/>
              <c:layout>
                <c:manualLayout>
                  <c:x val="-5.3937432578209279E-2"/>
                  <c:y val="-3.85806730988040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CD14-4A2E-B651-2C9FCCFAB861}"/>
                </c:ext>
              </c:extLst>
            </c:dLbl>
            <c:dLbl>
              <c:idx val="5"/>
              <c:layout>
                <c:manualLayout>
                  <c:x val="-5.3937432578209356E-2"/>
                  <c:y val="-3.50733391807309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CD14-4A2E-B651-2C9FCCFAB861}"/>
                </c:ext>
              </c:extLst>
            </c:dLbl>
            <c:dLbl>
              <c:idx val="6"/>
              <c:layout>
                <c:manualLayout>
                  <c:x val="-4.3149946062567418E-3"/>
                  <c:y val="3.15660052626578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CD14-4A2E-B651-2C9FCCFAB86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'Partida 27'!$D$21:$O$21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27'!$D$24:$J$24</c:f>
              <c:numCache>
                <c:formatCode>0.0%</c:formatCode>
                <c:ptCount val="7"/>
                <c:pt idx="0">
                  <c:v>0.13935926954185776</c:v>
                </c:pt>
                <c:pt idx="1">
                  <c:v>0.21533647781566373</c:v>
                </c:pt>
                <c:pt idx="2">
                  <c:v>0.34640873153865748</c:v>
                </c:pt>
                <c:pt idx="3">
                  <c:v>0.45401585030276698</c:v>
                </c:pt>
                <c:pt idx="4">
                  <c:v>0.53453912953707594</c:v>
                </c:pt>
                <c:pt idx="5">
                  <c:v>0.59421247554726875</c:v>
                </c:pt>
                <c:pt idx="6">
                  <c:v>0.70081708974581858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9-CD14-4A2E-B651-2C9FCCFAB86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50919808"/>
        <c:axId val="150925696"/>
      </c:lineChart>
      <c:catAx>
        <c:axId val="1509198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04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50925696"/>
        <c:crosses val="autoZero"/>
        <c:auto val="1"/>
        <c:lblAlgn val="ctr"/>
        <c:lblOffset val="100"/>
        <c:noMultiLvlLbl val="0"/>
      </c:catAx>
      <c:valAx>
        <c:axId val="150925696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50919808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1.4033075962592047E-2"/>
          <c:y val="0.86584364912962886"/>
          <c:w val="0.96761885346855914"/>
          <c:h val="0.1131123473619325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13-09-2020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13-09-2020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203325" y="703263"/>
            <a:ext cx="4695825" cy="3521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34" tIns="46566" rIns="93134" bIns="46566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vert="horz" lIns="93134" tIns="46566" rIns="93134" bIns="46566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895451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8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698542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659F7929-BB19-4B7A-93AD-59617BD832C1}"/>
              </a:ext>
            </a:extLst>
          </p:cNvPr>
          <p:cNvSpPr/>
          <p:nvPr userDrawn="1"/>
        </p:nvSpPr>
        <p:spPr>
          <a:xfrm>
            <a:off x="457200" y="6356350"/>
            <a:ext cx="540060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</p:spTree>
    <p:extLst>
      <p:ext uri="{BB962C8B-B14F-4D97-AF65-F5344CB8AC3E}">
        <p14:creationId xmlns:p14="http://schemas.microsoft.com/office/powerpoint/2010/main" val="6121373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A67D08-3D11-4B0F-A15F-9F52EB68D63D}" type="datetime1">
              <a:rPr lang="es-CL" smtClean="0"/>
              <a:t>13-09-2020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360137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78813F-3287-4428-A15C-12A23CF4CFA4}" type="datetime1">
              <a:rPr lang="es-CL" smtClean="0"/>
              <a:t>13-09-2020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570931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0E02360-A21A-4CCD-BCB0-8531ABD610AB}" type="datetime1">
              <a:rPr lang="es-CL" smtClean="0"/>
              <a:t>13-09-2020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745D05C1-9B5A-41AE-9625-6C99FDFEE4DC}"/>
              </a:ext>
            </a:extLst>
          </p:cNvPr>
          <p:cNvSpPr/>
          <p:nvPr userDrawn="1"/>
        </p:nvSpPr>
        <p:spPr>
          <a:xfrm>
            <a:off x="457200" y="6356350"/>
            <a:ext cx="540060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</p:spTree>
    <p:extLst>
      <p:ext uri="{BB962C8B-B14F-4D97-AF65-F5344CB8AC3E}">
        <p14:creationId xmlns:p14="http://schemas.microsoft.com/office/powerpoint/2010/main" val="14192141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BC7CA73-43A2-4A16-A5CB-3D4B44330E0D}" type="datetime1">
              <a:rPr lang="es-CL" smtClean="0"/>
              <a:t>13-09-2020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124139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EBAF36A-EDE5-4FA8-84EC-3AA788C97240}" type="datetime1">
              <a:rPr lang="es-CL" smtClean="0"/>
              <a:t>13-09-2020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51708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22D39C1-1D08-4F24-AE34-397A80400841}" type="datetime1">
              <a:rPr lang="es-CL" smtClean="0"/>
              <a:t>13-09-2020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013799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8A55497-5A8F-46E9-977B-DA4B0E8E00C9}" type="datetime1">
              <a:rPr lang="es-CL" smtClean="0"/>
              <a:t>13-09-2020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160708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A9ED8E3-6EAB-4093-9165-930AB8B37E7F}" type="datetime1">
              <a:rPr lang="es-CL" smtClean="0"/>
              <a:t>13-09-2020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558688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0437570-0FE3-4267-B1AE-9E8F529BA4FA}" type="datetime1">
              <a:rPr lang="es-CL" smtClean="0"/>
              <a:t>13-09-2020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975145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659995C-6C5E-4774-930D-FE8EA32FE7EF}" type="datetime1">
              <a:rPr lang="es-CL" smtClean="0"/>
              <a:t>13-09-2020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47761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708C7A60-81BC-40FA-8F4A-BA8BB4E7CF49}"/>
              </a:ext>
            </a:extLst>
          </p:cNvPr>
          <p:cNvPicPr>
            <a:picLocks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504000" y="136800"/>
            <a:ext cx="1951200" cy="57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86799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11560" y="1844824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solidFill>
                  <a:prstClr val="black"/>
                </a:solidFill>
              </a:rPr>
              <a:t>EJECUCIÓN ACUMULADA DE GASTOS PRESUPUESTARIOS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AL MES DE JULIO DE 2020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PARTIDA 27:</a:t>
            </a:r>
            <a:br>
              <a:rPr lang="es-CL" sz="2400" b="1" dirty="0">
                <a:latin typeface="+mn-lt"/>
              </a:rPr>
            </a:br>
            <a:r>
              <a:rPr lang="es-CL" sz="2000" b="1" dirty="0">
                <a:latin typeface="+mn-lt"/>
              </a:rPr>
              <a:t>MINISTERIO DE LA MUJER Y LA EQUIDAD DE GÉNERO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dirty="0"/>
              <a:t>Valparaíso, agosto 2020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|</a:t>
            </a:r>
          </a:p>
        </p:txBody>
      </p:sp>
      <p:sp>
        <p:nvSpPr>
          <p:cNvPr id="9" name="2 Rectángulo">
            <a:extLst>
              <a:ext uri="{FF2B5EF4-FFF2-40B4-BE49-F238E27FC236}">
                <a16:creationId xmlns:a16="http://schemas.microsoft.com/office/drawing/2014/main" id="{06B2F522-69D1-4789-A377-D29A3D006900}"/>
              </a:ext>
            </a:extLst>
          </p:cNvPr>
          <p:cNvSpPr/>
          <p:nvPr/>
        </p:nvSpPr>
        <p:spPr>
          <a:xfrm>
            <a:off x="149338" y="6237312"/>
            <a:ext cx="5790813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41633" y="681243"/>
            <a:ext cx="8087647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27. CAPÍTULO 02. PROGRAMA 03:  PREVENCION Y ATENCION DE VIOLENCIA CONTRA LAS MUJERES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41633" y="1536362"/>
            <a:ext cx="8074190" cy="36512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sp>
        <p:nvSpPr>
          <p:cNvPr id="6" name="1 Título">
            <a:extLst>
              <a:ext uri="{FF2B5EF4-FFF2-40B4-BE49-F238E27FC236}">
                <a16:creationId xmlns:a16="http://schemas.microsoft.com/office/drawing/2014/main" id="{10F1D55A-1476-448F-AD33-CBB74A2A1D72}"/>
              </a:ext>
            </a:extLst>
          </p:cNvPr>
          <p:cNvSpPr txBox="1">
            <a:spLocks/>
          </p:cNvSpPr>
          <p:nvPr/>
        </p:nvSpPr>
        <p:spPr>
          <a:xfrm>
            <a:off x="511499" y="4581128"/>
            <a:ext cx="8090869" cy="52208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L" sz="800" b="1" dirty="0">
                <a:ea typeface="Verdana" pitchFamily="34" charset="0"/>
                <a:cs typeface="Verdana" pitchFamily="34" charset="0"/>
              </a:rPr>
              <a:t>Nota: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Para el cálculo del presupuesto vigente, así como para determinar la ejecución acumulada, no se incluyó: el subtítulo </a:t>
            </a:r>
            <a:r>
              <a:rPr lang="es-CL" sz="800" b="1" dirty="0">
                <a:ea typeface="Verdana" pitchFamily="34" charset="0"/>
                <a:cs typeface="Verdana" pitchFamily="34" charset="0"/>
              </a:rPr>
              <a:t>25.99 “Otros Íntegros al Fisco”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por cuanto corresponden a movimientos contables derivados de una instrucción administrativa aplicada por Dipres a partir del mes de abril.</a:t>
            </a:r>
            <a:endParaRPr lang="es-CL" sz="800" b="1" dirty="0">
              <a:ea typeface="Verdana" pitchFamily="34" charset="0"/>
              <a:cs typeface="Verdana" pitchFamily="34" charset="0"/>
            </a:endParaRP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0261A9AB-99C0-4FBF-AE03-3676EA7BB3B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1632" y="2106272"/>
            <a:ext cx="8087647" cy="24748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11253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06488" y="797929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27 MINISTERIO DE LA MUJER Y EQUIDAD DE GÉNERO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340768"/>
            <a:ext cx="8229600" cy="525658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endParaRPr lang="es-CL" sz="1600" dirty="0"/>
          </a:p>
        </p:txBody>
      </p:sp>
      <p:graphicFrame>
        <p:nvGraphicFramePr>
          <p:cNvPr id="8" name="Gráfico 7">
            <a:extLst>
              <a:ext uri="{FF2B5EF4-FFF2-40B4-BE49-F238E27FC236}">
                <a16:creationId xmlns:a16="http://schemas.microsoft.com/office/drawing/2014/main" id="{27047A9E-6B9D-4C00-ADA1-AF10AF318FF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26122006"/>
              </p:ext>
            </p:extLst>
          </p:nvPr>
        </p:nvGraphicFramePr>
        <p:xfrm>
          <a:off x="395993" y="1974712"/>
          <a:ext cx="4104000" cy="26784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Gráfico 9">
            <a:extLst>
              <a:ext uri="{FF2B5EF4-FFF2-40B4-BE49-F238E27FC236}">
                <a16:creationId xmlns:a16="http://schemas.microsoft.com/office/drawing/2014/main" id="{A6393A1B-BFAB-4F51-B4F6-7247A7EF7B1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95898686"/>
              </p:ext>
            </p:extLst>
          </p:nvPr>
        </p:nvGraphicFramePr>
        <p:xfrm>
          <a:off x="4644009" y="1974712"/>
          <a:ext cx="4104000" cy="26784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3130915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611561" y="789483"/>
            <a:ext cx="8032378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MENSUAL DE GASTOS A JULIO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27 MINISTERIO DE LA MUJER Y EQUIDAD DE GÉNERO</a:t>
            </a:r>
          </a:p>
        </p:txBody>
      </p:sp>
      <p:graphicFrame>
        <p:nvGraphicFramePr>
          <p:cNvPr id="6" name="Gráfico 5">
            <a:extLst>
              <a:ext uri="{FF2B5EF4-FFF2-40B4-BE49-F238E27FC236}">
                <a16:creationId xmlns:a16="http://schemas.microsoft.com/office/drawing/2014/main" id="{3F7E30FD-1ED3-4177-B725-3D90409AD30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07133208"/>
              </p:ext>
            </p:extLst>
          </p:nvPr>
        </p:nvGraphicFramePr>
        <p:xfrm>
          <a:off x="611561" y="1628775"/>
          <a:ext cx="8032377" cy="41044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297600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9552" y="784910"/>
            <a:ext cx="799288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JULIO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27 MINISTERIO DE LA MUJER Y EQUIDAD DE GÉNERO</a:t>
            </a:r>
          </a:p>
        </p:txBody>
      </p:sp>
      <p:graphicFrame>
        <p:nvGraphicFramePr>
          <p:cNvPr id="6" name="Gráfico 5">
            <a:extLst>
              <a:ext uri="{FF2B5EF4-FFF2-40B4-BE49-F238E27FC236}">
                <a16:creationId xmlns:a16="http://schemas.microsoft.com/office/drawing/2014/main" id="{071290F1-B5A3-4227-A4BF-51A0D881670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64336925"/>
              </p:ext>
            </p:extLst>
          </p:nvPr>
        </p:nvGraphicFramePr>
        <p:xfrm>
          <a:off x="539552" y="1618508"/>
          <a:ext cx="7992889" cy="41147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996516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48641" y="755123"/>
            <a:ext cx="804420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27 MINISTERIO DE LA MUJER Y EQUIDAD DE GÉNERO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48640" y="1439858"/>
            <a:ext cx="8090869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8CDDF816-1C25-4D78-81C9-0E08A733DD9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9464" y="2276871"/>
            <a:ext cx="8013385" cy="1728193"/>
          </a:xfrm>
          <a:prstGeom prst="rect">
            <a:avLst/>
          </a:prstGeom>
        </p:spPr>
      </p:pic>
      <p:sp>
        <p:nvSpPr>
          <p:cNvPr id="8" name="1 Título">
            <a:extLst>
              <a:ext uri="{FF2B5EF4-FFF2-40B4-BE49-F238E27FC236}">
                <a16:creationId xmlns:a16="http://schemas.microsoft.com/office/drawing/2014/main" id="{ED92E12F-256B-4D86-9E49-56C59146B084}"/>
              </a:ext>
            </a:extLst>
          </p:cNvPr>
          <p:cNvSpPr txBox="1">
            <a:spLocks/>
          </p:cNvSpPr>
          <p:nvPr/>
        </p:nvSpPr>
        <p:spPr>
          <a:xfrm>
            <a:off x="473667" y="4005064"/>
            <a:ext cx="8090869" cy="52208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L" sz="800" b="1" dirty="0">
                <a:ea typeface="Verdana" pitchFamily="34" charset="0"/>
                <a:cs typeface="Verdana" pitchFamily="34" charset="0"/>
              </a:rPr>
              <a:t>Nota: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Para el cálculo del presupuesto vigente, así como para determinar la ejecución acumulada, no se incluyó: el subtítulo </a:t>
            </a:r>
            <a:r>
              <a:rPr lang="es-CL" sz="800" b="1" dirty="0">
                <a:ea typeface="Verdana" pitchFamily="34" charset="0"/>
                <a:cs typeface="Verdana" pitchFamily="34" charset="0"/>
              </a:rPr>
              <a:t>25.99 “Otros Íntegros al Fisco”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por cuanto corresponden a movimientos contables derivados de una instrucción administrativa aplicada por Dipres a partir del mes de abril.</a:t>
            </a:r>
            <a:endParaRPr lang="es-CL" sz="800" b="1" dirty="0"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39552" y="777919"/>
            <a:ext cx="8120951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27 RESUMEN POR CAPÍTULOS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39552" y="1412776"/>
            <a:ext cx="8120952" cy="32361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sp>
        <p:nvSpPr>
          <p:cNvPr id="8" name="1 Título">
            <a:extLst>
              <a:ext uri="{FF2B5EF4-FFF2-40B4-BE49-F238E27FC236}">
                <a16:creationId xmlns:a16="http://schemas.microsoft.com/office/drawing/2014/main" id="{6192CE98-D8CA-4D7B-9932-12095698EC4D}"/>
              </a:ext>
            </a:extLst>
          </p:cNvPr>
          <p:cNvSpPr txBox="1">
            <a:spLocks/>
          </p:cNvSpPr>
          <p:nvPr/>
        </p:nvSpPr>
        <p:spPr>
          <a:xfrm>
            <a:off x="523560" y="3454736"/>
            <a:ext cx="8090869" cy="52208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L" sz="800" b="1" dirty="0">
                <a:ea typeface="Verdana" pitchFamily="34" charset="0"/>
                <a:cs typeface="Verdana" pitchFamily="34" charset="0"/>
              </a:rPr>
              <a:t>Nota: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Para el cálculo del presupuesto vigente, así como para determinar la ejecución acumulada, no se incluyó: el subtítulo </a:t>
            </a:r>
            <a:r>
              <a:rPr lang="es-CL" sz="800" b="1" dirty="0">
                <a:ea typeface="Verdana" pitchFamily="34" charset="0"/>
                <a:cs typeface="Verdana" pitchFamily="34" charset="0"/>
              </a:rPr>
              <a:t>25.99 “Otros Íntegros al Fisco”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por cuanto corresponden a movimientos contables derivados de una instrucción administrativa aplicada por Dipres a partir del mes de abril.</a:t>
            </a:r>
            <a:endParaRPr lang="es-CL" sz="800" b="1" dirty="0">
              <a:ea typeface="Verdana" pitchFamily="34" charset="0"/>
              <a:cs typeface="Verdana" pitchFamily="34" charset="0"/>
            </a:endParaRP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450182E3-9629-4A41-9BD0-3122295F441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3560" y="2002579"/>
            <a:ext cx="8120951" cy="14470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539552" y="690613"/>
            <a:ext cx="8136904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27. CAPÍTULO 01. PROGRAMA 01:  SUBSECRETARÍA DE LA MUJER Y LA EQUIDAD DE GÉNERO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530151" y="1554480"/>
            <a:ext cx="8155706" cy="33857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id="{7BB50CA5-6F92-4443-985A-3B33C9744956}"/>
              </a:ext>
            </a:extLst>
          </p:cNvPr>
          <p:cNvSpPr txBox="1">
            <a:spLocks/>
          </p:cNvSpPr>
          <p:nvPr/>
        </p:nvSpPr>
        <p:spPr>
          <a:xfrm>
            <a:off x="532728" y="5303488"/>
            <a:ext cx="8090869" cy="52208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L" sz="800" b="1" dirty="0">
                <a:ea typeface="Verdana" pitchFamily="34" charset="0"/>
                <a:cs typeface="Verdana" pitchFamily="34" charset="0"/>
              </a:rPr>
              <a:t>Nota: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Para el cálculo del presupuesto vigente, así como para determinar la ejecución acumulada, no se incluyó: el subtítulo </a:t>
            </a:r>
            <a:r>
              <a:rPr lang="es-CL" sz="800" b="1" dirty="0">
                <a:ea typeface="Verdana" pitchFamily="34" charset="0"/>
                <a:cs typeface="Verdana" pitchFamily="34" charset="0"/>
              </a:rPr>
              <a:t>25.99 “Otros Íntegros al Fisco”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por cuanto corresponden a movimientos contables derivados de una instrucción administrativa aplicada por Dipres a partir del mes de abril.</a:t>
            </a:r>
            <a:endParaRPr lang="es-CL" sz="800" b="1" dirty="0">
              <a:ea typeface="Verdana" pitchFamily="34" charset="0"/>
              <a:cs typeface="Verdana" pitchFamily="34" charset="0"/>
            </a:endParaRP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FA5FB703-6DA7-4CD4-A8C3-189ED1126AB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552" y="1997136"/>
            <a:ext cx="8136904" cy="3306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84100" y="749922"/>
            <a:ext cx="8030186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27. CAPÍTULO 02. PROGRAMA 01:  SERVICIO NACIONAL DE LA MUJER Y LA EQUIDAD DE GÉNERO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84100" y="1628800"/>
            <a:ext cx="7975799" cy="29335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sp>
        <p:nvSpPr>
          <p:cNvPr id="6" name="1 Título">
            <a:extLst>
              <a:ext uri="{FF2B5EF4-FFF2-40B4-BE49-F238E27FC236}">
                <a16:creationId xmlns:a16="http://schemas.microsoft.com/office/drawing/2014/main" id="{1DF9402C-E343-4FAE-9F03-63720B49DA54}"/>
              </a:ext>
            </a:extLst>
          </p:cNvPr>
          <p:cNvSpPr txBox="1">
            <a:spLocks/>
          </p:cNvSpPr>
          <p:nvPr/>
        </p:nvSpPr>
        <p:spPr>
          <a:xfrm>
            <a:off x="584100" y="5847037"/>
            <a:ext cx="8090869" cy="52208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L" sz="800" b="1" dirty="0">
                <a:ea typeface="Verdana" pitchFamily="34" charset="0"/>
                <a:cs typeface="Verdana" pitchFamily="34" charset="0"/>
              </a:rPr>
              <a:t>Nota: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Para el cálculo del presupuesto vigente, así como para determinar la ejecución acumulada, no se incluyó: el subtítulo </a:t>
            </a:r>
            <a:r>
              <a:rPr lang="es-CL" sz="800" b="1" dirty="0">
                <a:ea typeface="Verdana" pitchFamily="34" charset="0"/>
                <a:cs typeface="Verdana" pitchFamily="34" charset="0"/>
              </a:rPr>
              <a:t>25.99 “Otros Íntegros al Fisco”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por cuanto corresponden a movimientos contables derivados de una instrucción administrativa aplicada por Dipres a partir del mes de abril.</a:t>
            </a:r>
            <a:endParaRPr lang="es-CL" sz="800" b="1" dirty="0">
              <a:ea typeface="Verdana" pitchFamily="34" charset="0"/>
              <a:cs typeface="Verdana" pitchFamily="34" charset="0"/>
            </a:endParaRP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5C372538-FAEC-4F2B-BE33-2E57DF3F253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4100" y="1996025"/>
            <a:ext cx="8030186" cy="38510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99009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39552" y="760573"/>
            <a:ext cx="8064897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27. CAPÍTULO 02. PROGRAMA 02:  MUJER Y TRABAJO 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9552" y="1435940"/>
            <a:ext cx="8124440" cy="36512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sp>
        <p:nvSpPr>
          <p:cNvPr id="6" name="1 Título">
            <a:extLst>
              <a:ext uri="{FF2B5EF4-FFF2-40B4-BE49-F238E27FC236}">
                <a16:creationId xmlns:a16="http://schemas.microsoft.com/office/drawing/2014/main" id="{8E46378C-6FC7-4ABF-89B9-F86734E3E9C1}"/>
              </a:ext>
            </a:extLst>
          </p:cNvPr>
          <p:cNvSpPr txBox="1">
            <a:spLocks/>
          </p:cNvSpPr>
          <p:nvPr/>
        </p:nvSpPr>
        <p:spPr>
          <a:xfrm>
            <a:off x="539552" y="4121986"/>
            <a:ext cx="8090869" cy="52208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L" sz="800" b="1" dirty="0">
                <a:ea typeface="Verdana" pitchFamily="34" charset="0"/>
                <a:cs typeface="Verdana" pitchFamily="34" charset="0"/>
              </a:rPr>
              <a:t>Nota: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Para el cálculo del presupuesto vigente, así como para determinar la ejecución acumulada, no se incluyó: el subtítulo </a:t>
            </a:r>
            <a:r>
              <a:rPr lang="es-CL" sz="800" b="1" dirty="0">
                <a:ea typeface="Verdana" pitchFamily="34" charset="0"/>
                <a:cs typeface="Verdana" pitchFamily="34" charset="0"/>
              </a:rPr>
              <a:t>25.99 “Otros Íntegros al Fisco”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por cuanto corresponden a movimientos contables derivados de una instrucción administrativa aplicada por Dipres a partir del mes de abril.</a:t>
            </a:r>
            <a:endParaRPr lang="es-CL" sz="800" b="1" dirty="0">
              <a:ea typeface="Verdana" pitchFamily="34" charset="0"/>
              <a:cs typeface="Verdana" pitchFamily="34" charset="0"/>
            </a:endParaRP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0DF9D9E6-DA4A-4CDB-AF05-8A3D4625B56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552" y="1985686"/>
            <a:ext cx="8090869" cy="21509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8395082"/>
      </p:ext>
    </p:extLst>
  </p:cSld>
  <p:clrMapOvr>
    <a:masterClrMapping/>
  </p:clrMapOvr>
</p:sld>
</file>

<file path=ppt/theme/theme1.xml><?xml version="1.0" encoding="utf-8"?>
<a:theme xmlns:a="http://schemas.openxmlformats.org/drawingml/2006/main" name="2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3273</TotalTime>
  <Words>624</Words>
  <Application>Microsoft Office PowerPoint</Application>
  <PresentationFormat>Presentación en pantalla (4:3)</PresentationFormat>
  <Paragraphs>56</Paragraphs>
  <Slides>10</Slides>
  <Notes>3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3" baseType="lpstr">
      <vt:lpstr>Arial</vt:lpstr>
      <vt:lpstr>Calibri</vt:lpstr>
      <vt:lpstr>2_Tema de Office</vt:lpstr>
      <vt:lpstr>EJECUCIÓN ACUMULADA DE GASTOS PRESUPUESTARIOS AL MES DE JULIO DE 2020 PARTIDA 27: MINISTERIO DE LA MUJER Y LA EQUIDAD DE GÉNERO</vt:lpstr>
      <vt:lpstr>EJECUCIÓN ACUMULADA DE GASTOS A JULIO DE 2020  PARTIDA 27 MINISTERIO DE LA MUJER Y EQUIDAD DE GÉNERO</vt:lpstr>
      <vt:lpstr>Presentación de PowerPoint</vt:lpstr>
      <vt:lpstr>Presentación de PowerPoint</vt:lpstr>
      <vt:lpstr>EJECUCIÓN ACUMULADA DE GASTOS A JULIO DE 2020  PARTIDA 27 MINISTERIO DE LA MUJER Y EQUIDAD DE GÉNERO</vt:lpstr>
      <vt:lpstr>EJECUCIÓN ACUMULADA DE GASTOS A JULIO DE 2020  PARTIDA 27 RESUMEN POR CAPÍTULOS</vt:lpstr>
      <vt:lpstr>EJECUCIÓN ACUMULADA DE GASTOS A JULIO DE 2020  PARTIDA 27. CAPÍTULO 01. PROGRAMA 01:  SUBSECRETARÍA DE LA MUJER Y LA EQUIDAD DE GÉNERO</vt:lpstr>
      <vt:lpstr>EJECUCIÓN ACUMULADA DE GASTOS A JULIO DE 2020  PARTIDA 27. CAPÍTULO 02. PROGRAMA 01:  SERVICIO NACIONAL DE LA MUJER Y LA EQUIDAD DE GÉNERO</vt:lpstr>
      <vt:lpstr>EJECUCIÓN ACUMULADA DE GASTOS A JULIO DE 2020  PARTIDA 27. CAPÍTULO 02. PROGRAMA 02:  MUJER Y TRABAJO </vt:lpstr>
      <vt:lpstr>EJECUCIÓN ACUMULADA DE GASTOS A JULIO DE 2020  PARTIDA 27. CAPÍTULO 02. PROGRAMA 03:  PREVENCION Y ATENCION DE VIOLENCIA CONTRA LAS MUJERES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RCATALAN</cp:lastModifiedBy>
  <cp:revision>236</cp:revision>
  <cp:lastPrinted>2019-10-06T20:09:36Z</cp:lastPrinted>
  <dcterms:created xsi:type="dcterms:W3CDTF">2016-06-23T13:38:47Z</dcterms:created>
  <dcterms:modified xsi:type="dcterms:W3CDTF">2020-09-14T01:29:56Z</dcterms:modified>
</cp:coreProperties>
</file>