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02" y="5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BACC-44F3-A903-01F9DA9FBFB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ACC-44F3-A903-01F9DA9FBFB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ACC-44F3-A903-01F9DA9FBFB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BACC-44F3-A903-01F9DA9FBFB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ACC-44F3-A903-01F9DA9FBFB1}"/>
              </c:ext>
            </c:extLst>
          </c:dPt>
          <c:dLbls>
            <c:dLbl>
              <c:idx val="0"/>
              <c:layout>
                <c:manualLayout>
                  <c:x val="-7.4501436846011043E-2"/>
                  <c:y val="4.80215888936652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ACC-44F3-A903-01F9DA9FBFB1}"/>
                </c:ext>
              </c:extLst>
            </c:dLbl>
            <c:dLbl>
              <c:idx val="1"/>
              <c:layout>
                <c:manualLayout>
                  <c:x val="6.5291079601766958E-2"/>
                  <c:y val="-0.226755081862583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CC-44F3-A903-01F9DA9FBFB1}"/>
                </c:ext>
              </c:extLst>
            </c:dLbl>
            <c:dLbl>
              <c:idx val="2"/>
              <c:layout>
                <c:manualLayout>
                  <c:x val="7.5791560210571401E-2"/>
                  <c:y val="2.14765448679805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CC-44F3-A903-01F9DA9FBFB1}"/>
                </c:ext>
              </c:extLst>
            </c:dLbl>
            <c:dLbl>
              <c:idx val="3"/>
              <c:layout>
                <c:manualLayout>
                  <c:x val="6.274489882313089E-2"/>
                  <c:y val="4.3229640621484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CC-44F3-A903-01F9DA9FBFB1}"/>
                </c:ext>
              </c:extLst>
            </c:dLbl>
            <c:dLbl>
              <c:idx val="4"/>
              <c:layout>
                <c:manualLayout>
                  <c:x val="3.1808035380776645E-2"/>
                  <c:y val="5.585367641433852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CC-44F3-A903-01F9DA9FBF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'[26.xlsx]Partida 26'!$C$66:$C$70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'[26.xlsx]Partida 26'!$D$66:$D$70</c:f>
              <c:numCache>
                <c:formatCode>#,##0</c:formatCode>
                <c:ptCount val="5"/>
                <c:pt idx="0">
                  <c:v>27431055</c:v>
                </c:pt>
                <c:pt idx="1">
                  <c:v>77102795</c:v>
                </c:pt>
                <c:pt idx="2">
                  <c:v>20488146</c:v>
                </c:pt>
                <c:pt idx="3">
                  <c:v>10393772</c:v>
                </c:pt>
                <c:pt idx="4">
                  <c:v>6473838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CC-44F3-A903-01F9DA9FBF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</a:t>
            </a:r>
            <a:r>
              <a:rPr lang="es-CL" sz="1200" b="1" baseline="0"/>
              <a:t> Presupuesto Inicial por Capítulo</a:t>
            </a:r>
          </a:p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baseline="0"/>
              <a:t>(en millones de $) </a:t>
            </a:r>
            <a:endParaRPr lang="es-CL" sz="1200" b="1"/>
          </a:p>
        </c:rich>
      </c:tx>
      <c:layout>
        <c:manualLayout>
          <c:xMode val="edge"/>
          <c:yMode val="edge"/>
          <c:x val="0.2094508262948967"/>
          <c:y val="5.415116765522634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'[26.xlsx]Partida 26'!$H$66:$H$68</c:f>
              <c:strCache>
                <c:ptCount val="3"/>
                <c:pt idx="0">
                  <c:v>Subsecretaría del Deporte</c:v>
                </c:pt>
                <c:pt idx="1">
                  <c:v>Instituto Nacional de Deportes</c:v>
                </c:pt>
                <c:pt idx="2">
                  <c:v>Fondo Nacional para el Fomento del Deporte</c:v>
                </c:pt>
              </c:strCache>
            </c:strRef>
          </c:cat>
          <c:val>
            <c:numRef>
              <c:f>'[26.xlsx]Partida 26'!$I$66:$I$68</c:f>
              <c:numCache>
                <c:formatCode>#,##0</c:formatCode>
                <c:ptCount val="3"/>
                <c:pt idx="0">
                  <c:v>7753</c:v>
                </c:pt>
                <c:pt idx="1">
                  <c:v>119914</c:v>
                </c:pt>
                <c:pt idx="2">
                  <c:v>4615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99469248"/>
        <c:axId val="499472776"/>
      </c:barChart>
      <c:catAx>
        <c:axId val="499469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9472776"/>
        <c:crosses val="autoZero"/>
        <c:auto val="1"/>
        <c:lblAlgn val="ctr"/>
        <c:lblOffset val="100"/>
        <c:noMultiLvlLbl val="0"/>
      </c:catAx>
      <c:valAx>
        <c:axId val="499472776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99469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26'!$C$34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26'!$D$34:$O$34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4.7E-2</c:v>
                </c:pt>
                <c:pt idx="2">
                  <c:v>7.5999999999999998E-2</c:v>
                </c:pt>
                <c:pt idx="3">
                  <c:v>0.10199999999999999</c:v>
                </c:pt>
                <c:pt idx="4">
                  <c:v>9.8000000000000004E-2</c:v>
                </c:pt>
                <c:pt idx="5">
                  <c:v>7.6999999999999999E-2</c:v>
                </c:pt>
                <c:pt idx="6">
                  <c:v>5.1999999999999998E-2</c:v>
                </c:pt>
                <c:pt idx="7">
                  <c:v>7.6999999999999999E-2</c:v>
                </c:pt>
                <c:pt idx="8">
                  <c:v>7.2999999999999995E-2</c:v>
                </c:pt>
                <c:pt idx="9">
                  <c:v>0.10199999999999999</c:v>
                </c:pt>
                <c:pt idx="10">
                  <c:v>9.4E-2</c:v>
                </c:pt>
                <c:pt idx="11">
                  <c:v>0.16300000000000001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FE-4225-988D-C50D90D58229}"/>
            </c:ext>
          </c:extLst>
        </c:ser>
        <c:ser>
          <c:idx val="1"/>
          <c:order val="1"/>
          <c:tx>
            <c:strRef>
              <c:f>'Partida 26'!$C$35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26'!$D$35:$O$35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5.019881405911087E-2</c:v>
                </c:pt>
                <c:pt idx="2">
                  <c:v>9.9076963586917033E-2</c:v>
                </c:pt>
                <c:pt idx="3">
                  <c:v>4.5306290249846601E-2</c:v>
                </c:pt>
                <c:pt idx="4">
                  <c:v>9.7818174140407096E-2</c:v>
                </c:pt>
                <c:pt idx="5">
                  <c:v>0.12291174921344258</c:v>
                </c:pt>
                <c:pt idx="6">
                  <c:v>6.4174750813299639E-2</c:v>
                </c:pt>
                <c:pt idx="7">
                  <c:v>6.8118143758006025E-2</c:v>
                </c:pt>
                <c:pt idx="8">
                  <c:v>6.2306291390803681E-2</c:v>
                </c:pt>
                <c:pt idx="9">
                  <c:v>7.3016845453998031E-2</c:v>
                </c:pt>
                <c:pt idx="10">
                  <c:v>0.1068287104910447</c:v>
                </c:pt>
                <c:pt idx="11">
                  <c:v>0.15105515193504446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FE-4225-988D-C50D90D58229}"/>
            </c:ext>
          </c:extLst>
        </c:ser>
        <c:ser>
          <c:idx val="2"/>
          <c:order val="2"/>
          <c:tx>
            <c:strRef>
              <c:f>'Partida 26'!$C$36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26'!$D$36:$J$36</c:f>
              <c:numCache>
                <c:formatCode>0.0%</c:formatCode>
                <c:ptCount val="7"/>
                <c:pt idx="0">
                  <c:v>3.2446110947325656E-2</c:v>
                </c:pt>
                <c:pt idx="1">
                  <c:v>4.6058237117350943E-2</c:v>
                </c:pt>
                <c:pt idx="2">
                  <c:v>6.6084335786401632E-2</c:v>
                </c:pt>
                <c:pt idx="3">
                  <c:v>6.9603576651734431E-2</c:v>
                </c:pt>
                <c:pt idx="4">
                  <c:v>4.8492397414654997E-2</c:v>
                </c:pt>
                <c:pt idx="5">
                  <c:v>4.5407878742522313E-2</c:v>
                </c:pt>
                <c:pt idx="6">
                  <c:v>7.5736358050994323E-2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FE-4225-988D-C50D90D582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01552832"/>
        <c:axId val="401554400"/>
      </c:barChart>
      <c:catAx>
        <c:axId val="401552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01554400"/>
        <c:crosses val="autoZero"/>
        <c:auto val="0"/>
        <c:lblAlgn val="ctr"/>
        <c:lblOffset val="100"/>
        <c:noMultiLvlLbl val="0"/>
      </c:catAx>
      <c:valAx>
        <c:axId val="40155440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0155283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2018 - 2019 - 2020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26'!$C$30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26'!$D$30:$O$30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7.4999999999999997E-2</c:v>
                </c:pt>
                <c:pt idx="2">
                  <c:v>0.151</c:v>
                </c:pt>
                <c:pt idx="3">
                  <c:v>0.253</c:v>
                </c:pt>
                <c:pt idx="4">
                  <c:v>0.35099999999999998</c:v>
                </c:pt>
                <c:pt idx="5">
                  <c:v>0.42699999999999999</c:v>
                </c:pt>
                <c:pt idx="6">
                  <c:v>0.48199999999999998</c:v>
                </c:pt>
                <c:pt idx="7">
                  <c:v>0.55900000000000005</c:v>
                </c:pt>
                <c:pt idx="8">
                  <c:v>0.63200000000000001</c:v>
                </c:pt>
                <c:pt idx="9">
                  <c:v>0.73399999999999999</c:v>
                </c:pt>
                <c:pt idx="10">
                  <c:v>0.82799999999999996</c:v>
                </c:pt>
                <c:pt idx="11">
                  <c:v>0.97499999999999998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558-4E10-80C5-5CEA9539A3CF}"/>
            </c:ext>
          </c:extLst>
        </c:ser>
        <c:ser>
          <c:idx val="1"/>
          <c:order val="1"/>
          <c:tx>
            <c:strRef>
              <c:f>'Partida 26'!$C$31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26'!$D$31:$O$31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8.0394664312999423E-2</c:v>
                </c:pt>
                <c:pt idx="2">
                  <c:v>0.17947162789991647</c:v>
                </c:pt>
                <c:pt idx="3">
                  <c:v>0.22477791814976306</c:v>
                </c:pt>
                <c:pt idx="4">
                  <c:v>0.32259609229017017</c:v>
                </c:pt>
                <c:pt idx="5">
                  <c:v>0.44829546172845164</c:v>
                </c:pt>
                <c:pt idx="6">
                  <c:v>0.51060864048701649</c:v>
                </c:pt>
                <c:pt idx="7">
                  <c:v>0.57872678424502255</c:v>
                </c:pt>
                <c:pt idx="8">
                  <c:v>0.63931565039358773</c:v>
                </c:pt>
                <c:pt idx="9">
                  <c:v>0.71233249584758573</c:v>
                </c:pt>
                <c:pt idx="10">
                  <c:v>0.81916120633863043</c:v>
                </c:pt>
                <c:pt idx="11">
                  <c:v>0.96706695748148197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58-4E10-80C5-5CEA9539A3CF}"/>
            </c:ext>
          </c:extLst>
        </c:ser>
        <c:ser>
          <c:idx val="2"/>
          <c:order val="2"/>
          <c:tx>
            <c:strRef>
              <c:f>'Partida 26'!$C$32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2642812303829254E-2"/>
                  <c:y val="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558-4E10-80C5-5CEA9539A3CF}"/>
                </c:ext>
              </c:extLst>
            </c:dLbl>
            <c:dLbl>
              <c:idx val="1"/>
              <c:layout>
                <c:manualLayout>
                  <c:x val="-4.7708725674827368E-2"/>
                  <c:y val="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558-4E10-80C5-5CEA9539A3CF}"/>
                </c:ext>
              </c:extLst>
            </c:dLbl>
            <c:dLbl>
              <c:idx val="2"/>
              <c:layout>
                <c:manualLayout>
                  <c:x val="-5.7752667922159447E-2"/>
                  <c:y val="3.8109916138531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558-4E10-80C5-5CEA9539A3CF}"/>
                </c:ext>
              </c:extLst>
            </c:dLbl>
            <c:dLbl>
              <c:idx val="3"/>
              <c:layout>
                <c:manualLayout>
                  <c:x val="-5.7752667922159495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558-4E10-80C5-5CEA9539A3CF}"/>
                </c:ext>
              </c:extLst>
            </c:dLbl>
            <c:dLbl>
              <c:idx val="4"/>
              <c:layout>
                <c:manualLayout>
                  <c:x val="-4.7708725674827417E-2"/>
                  <c:y val="4.9999999999999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558-4E10-80C5-5CEA9539A3CF}"/>
                </c:ext>
              </c:extLst>
            </c:dLbl>
            <c:dLbl>
              <c:idx val="5"/>
              <c:layout>
                <c:manualLayout>
                  <c:x val="-4.519774011299435E-2"/>
                  <c:y val="6.0975609756097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558-4E10-80C5-5CEA9539A3CF}"/>
                </c:ext>
              </c:extLst>
            </c:dLbl>
            <c:dLbl>
              <c:idx val="6"/>
              <c:layout>
                <c:manualLayout>
                  <c:x val="-5.0219711236660386E-2"/>
                  <c:y val="6.0975609756097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558-4E10-80C5-5CEA9539A3CF}"/>
                </c:ext>
              </c:extLst>
            </c:dLbl>
            <c:dLbl>
              <c:idx val="7"/>
              <c:layout>
                <c:manualLayout>
                  <c:x val="-4.2686754551161332E-2"/>
                  <c:y val="4.878048780487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558-4E10-80C5-5CEA9539A3CF}"/>
                </c:ext>
              </c:extLst>
            </c:dLbl>
            <c:dLbl>
              <c:idx val="8"/>
              <c:layout>
                <c:manualLayout>
                  <c:x val="-4.519774011299435E-2"/>
                  <c:y val="4.06504065040649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8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558-4E10-80C5-5CEA9539A3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26'!$D$32:$J$32</c:f>
              <c:numCache>
                <c:formatCode>0.0%</c:formatCode>
                <c:ptCount val="7"/>
                <c:pt idx="0">
                  <c:v>3.2446110947325656E-2</c:v>
                </c:pt>
                <c:pt idx="1">
                  <c:v>7.6763766373401973E-2</c:v>
                </c:pt>
                <c:pt idx="2">
                  <c:v>0.14284810215980362</c:v>
                </c:pt>
                <c:pt idx="3">
                  <c:v>0.21420828941615003</c:v>
                </c:pt>
                <c:pt idx="4">
                  <c:v>0.28732687163416315</c:v>
                </c:pt>
                <c:pt idx="5">
                  <c:v>0.33271759603879386</c:v>
                </c:pt>
                <c:pt idx="6">
                  <c:v>0.40845395408978818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8558-4E10-80C5-5CEA9539A3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1557144"/>
        <c:axId val="401557536"/>
      </c:lineChart>
      <c:catAx>
        <c:axId val="401557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01557536"/>
        <c:crosses val="autoZero"/>
        <c:auto val="1"/>
        <c:lblAlgn val="ctr"/>
        <c:lblOffset val="100"/>
        <c:tickLblSkip val="1"/>
        <c:noMultiLvlLbl val="0"/>
      </c:catAx>
      <c:valAx>
        <c:axId val="40155753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0155714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JULIO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agosto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529916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683765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0097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625FE8B-B9C6-4A43-B198-F633A31C7E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776511"/>
              </p:ext>
            </p:extLst>
          </p:nvPr>
        </p:nvGraphicFramePr>
        <p:xfrm>
          <a:off x="590872" y="2230857"/>
          <a:ext cx="7797553" cy="2832369"/>
        </p:xfrm>
        <a:graphic>
          <a:graphicData uri="http://schemas.openxmlformats.org/drawingml/2006/table">
            <a:tbl>
              <a:tblPr/>
              <a:tblGrid>
                <a:gridCol w="654340">
                  <a:extLst>
                    <a:ext uri="{9D8B030D-6E8A-4147-A177-3AD203B41FA5}">
                      <a16:colId xmlns:a16="http://schemas.microsoft.com/office/drawing/2014/main" val="2814279241"/>
                    </a:ext>
                  </a:extLst>
                </a:gridCol>
                <a:gridCol w="317548">
                  <a:extLst>
                    <a:ext uri="{9D8B030D-6E8A-4147-A177-3AD203B41FA5}">
                      <a16:colId xmlns:a16="http://schemas.microsoft.com/office/drawing/2014/main" val="1960733456"/>
                    </a:ext>
                  </a:extLst>
                </a:gridCol>
                <a:gridCol w="317548">
                  <a:extLst>
                    <a:ext uri="{9D8B030D-6E8A-4147-A177-3AD203B41FA5}">
                      <a16:colId xmlns:a16="http://schemas.microsoft.com/office/drawing/2014/main" val="779036988"/>
                    </a:ext>
                  </a:extLst>
                </a:gridCol>
                <a:gridCol w="2646229">
                  <a:extLst>
                    <a:ext uri="{9D8B030D-6E8A-4147-A177-3AD203B41FA5}">
                      <a16:colId xmlns:a16="http://schemas.microsoft.com/office/drawing/2014/main" val="3341443316"/>
                    </a:ext>
                  </a:extLst>
                </a:gridCol>
                <a:gridCol w="680000">
                  <a:extLst>
                    <a:ext uri="{9D8B030D-6E8A-4147-A177-3AD203B41FA5}">
                      <a16:colId xmlns:a16="http://schemas.microsoft.com/office/drawing/2014/main" val="3230357622"/>
                    </a:ext>
                  </a:extLst>
                </a:gridCol>
                <a:gridCol w="680000">
                  <a:extLst>
                    <a:ext uri="{9D8B030D-6E8A-4147-A177-3AD203B41FA5}">
                      <a16:colId xmlns:a16="http://schemas.microsoft.com/office/drawing/2014/main" val="1613656031"/>
                    </a:ext>
                  </a:extLst>
                </a:gridCol>
                <a:gridCol w="859623">
                  <a:extLst>
                    <a:ext uri="{9D8B030D-6E8A-4147-A177-3AD203B41FA5}">
                      <a16:colId xmlns:a16="http://schemas.microsoft.com/office/drawing/2014/main" val="3597579305"/>
                    </a:ext>
                  </a:extLst>
                </a:gridCol>
                <a:gridCol w="859623">
                  <a:extLst>
                    <a:ext uri="{9D8B030D-6E8A-4147-A177-3AD203B41FA5}">
                      <a16:colId xmlns:a16="http://schemas.microsoft.com/office/drawing/2014/main" val="3421624448"/>
                    </a:ext>
                  </a:extLst>
                </a:gridCol>
                <a:gridCol w="782642">
                  <a:extLst>
                    <a:ext uri="{9D8B030D-6E8A-4147-A177-3AD203B41FA5}">
                      <a16:colId xmlns:a16="http://schemas.microsoft.com/office/drawing/2014/main" val="2853321686"/>
                    </a:ext>
                  </a:extLst>
                </a:gridCol>
              </a:tblGrid>
              <a:tr h="16301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048345"/>
                  </a:ext>
                </a:extLst>
              </a:tr>
              <a:tr h="49923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29383"/>
                  </a:ext>
                </a:extLst>
              </a:tr>
              <a:tr h="2139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-2.878.849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458854"/>
                  </a:ext>
                </a:extLst>
              </a:tr>
              <a:tr h="163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-108.067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307678"/>
                  </a:ext>
                </a:extLst>
              </a:tr>
              <a:tr h="163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4.228.123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-2.770.782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23361"/>
                  </a:ext>
                </a:extLst>
              </a:tr>
              <a:tr h="163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2.959.686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-1.502.345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413571"/>
                  </a:ext>
                </a:extLst>
              </a:tr>
              <a:tr h="163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821.114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439.629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-381.485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267.434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5385822"/>
                  </a:ext>
                </a:extLst>
              </a:tr>
              <a:tr h="163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353.331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-447.211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194.812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342001"/>
                  </a:ext>
                </a:extLst>
              </a:tr>
              <a:tr h="163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1.281.891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634.381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-647.510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374.776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239799"/>
                  </a:ext>
                </a:extLst>
              </a:tr>
              <a:tr h="163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-26.139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239838"/>
                  </a:ext>
                </a:extLst>
              </a:tr>
              <a:tr h="163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-1.268.437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970760"/>
                  </a:ext>
                </a:extLst>
              </a:tr>
              <a:tr h="163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-32.459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708866"/>
                  </a:ext>
                </a:extLst>
              </a:tr>
              <a:tr h="163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385.621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-385.621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495963"/>
                  </a:ext>
                </a:extLst>
              </a:tr>
              <a:tr h="163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-449.196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581936"/>
                  </a:ext>
                </a:extLst>
              </a:tr>
              <a:tr h="163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-401.161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832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C7C99F17-E7A1-4D49-AE6A-DA9E71E7D1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6758502"/>
              </p:ext>
            </p:extLst>
          </p:nvPr>
        </p:nvGraphicFramePr>
        <p:xfrm>
          <a:off x="4572000" y="1844824"/>
          <a:ext cx="402502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7191147"/>
              </p:ext>
            </p:extLst>
          </p:nvPr>
        </p:nvGraphicFramePr>
        <p:xfrm>
          <a:off x="417237" y="1866900"/>
          <a:ext cx="8210798" cy="3506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1808816"/>
              </p:ext>
            </p:extLst>
          </p:nvPr>
        </p:nvGraphicFramePr>
        <p:xfrm>
          <a:off x="466600" y="1866900"/>
          <a:ext cx="8210798" cy="4010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61D5780-48AB-4452-9A27-F32DF9A679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558517"/>
              </p:ext>
            </p:extLst>
          </p:nvPr>
        </p:nvGraphicFramePr>
        <p:xfrm>
          <a:off x="611560" y="2276872"/>
          <a:ext cx="7344814" cy="3010297"/>
        </p:xfrm>
        <a:graphic>
          <a:graphicData uri="http://schemas.openxmlformats.org/drawingml/2006/table">
            <a:tbl>
              <a:tblPr/>
              <a:tblGrid>
                <a:gridCol w="765964">
                  <a:extLst>
                    <a:ext uri="{9D8B030D-6E8A-4147-A177-3AD203B41FA5}">
                      <a16:colId xmlns:a16="http://schemas.microsoft.com/office/drawing/2014/main" val="3678963227"/>
                    </a:ext>
                  </a:extLst>
                </a:gridCol>
                <a:gridCol w="2833418">
                  <a:extLst>
                    <a:ext uri="{9D8B030D-6E8A-4147-A177-3AD203B41FA5}">
                      <a16:colId xmlns:a16="http://schemas.microsoft.com/office/drawing/2014/main" val="326285994"/>
                    </a:ext>
                  </a:extLst>
                </a:gridCol>
                <a:gridCol w="759472">
                  <a:extLst>
                    <a:ext uri="{9D8B030D-6E8A-4147-A177-3AD203B41FA5}">
                      <a16:colId xmlns:a16="http://schemas.microsoft.com/office/drawing/2014/main" val="3267551572"/>
                    </a:ext>
                  </a:extLst>
                </a:gridCol>
                <a:gridCol w="714034">
                  <a:extLst>
                    <a:ext uri="{9D8B030D-6E8A-4147-A177-3AD203B41FA5}">
                      <a16:colId xmlns:a16="http://schemas.microsoft.com/office/drawing/2014/main" val="3514588674"/>
                    </a:ext>
                  </a:extLst>
                </a:gridCol>
                <a:gridCol w="765964">
                  <a:extLst>
                    <a:ext uri="{9D8B030D-6E8A-4147-A177-3AD203B41FA5}">
                      <a16:colId xmlns:a16="http://schemas.microsoft.com/office/drawing/2014/main" val="876846587"/>
                    </a:ext>
                  </a:extLst>
                </a:gridCol>
                <a:gridCol w="765964">
                  <a:extLst>
                    <a:ext uri="{9D8B030D-6E8A-4147-A177-3AD203B41FA5}">
                      <a16:colId xmlns:a16="http://schemas.microsoft.com/office/drawing/2014/main" val="2120498003"/>
                    </a:ext>
                  </a:extLst>
                </a:gridCol>
                <a:gridCol w="739998">
                  <a:extLst>
                    <a:ext uri="{9D8B030D-6E8A-4147-A177-3AD203B41FA5}">
                      <a16:colId xmlns:a16="http://schemas.microsoft.com/office/drawing/2014/main" val="1108965394"/>
                    </a:ext>
                  </a:extLst>
                </a:gridCol>
              </a:tblGrid>
              <a:tr h="22298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305876"/>
                  </a:ext>
                </a:extLst>
              </a:tr>
              <a:tr h="54631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95665"/>
                  </a:ext>
                </a:extLst>
              </a:tr>
              <a:tr h="234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141.702.992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132.672.923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-9.030.069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54.190.780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503334"/>
                  </a:ext>
                </a:extLst>
              </a:tr>
              <a:tr h="222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27.431.055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26.897.278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-533.777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16.662.085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439462"/>
                  </a:ext>
                </a:extLst>
              </a:tr>
              <a:tr h="222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4.916.252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4.472.523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-443.729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720113"/>
                  </a:ext>
                </a:extLst>
              </a:tr>
              <a:tr h="222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562890"/>
                  </a:ext>
                </a:extLst>
              </a:tr>
              <a:tr h="222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77.102.795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63.301.685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-13.801.110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28.609.673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096109"/>
                  </a:ext>
                </a:extLst>
              </a:tr>
              <a:tr h="222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-103.659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057141"/>
                  </a:ext>
                </a:extLst>
              </a:tr>
              <a:tr h="222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424928"/>
                  </a:ext>
                </a:extLst>
              </a:tr>
              <a:tr h="222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20.741.412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253.266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2.133.448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743133"/>
                  </a:ext>
                </a:extLst>
              </a:tr>
              <a:tr h="222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10.393.772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16.086.966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5.693.194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4.481.221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212331"/>
                  </a:ext>
                </a:extLst>
              </a:tr>
              <a:tr h="222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378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8" y="4464098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9" y="198152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77380A54-BC53-4B20-92EA-385491AA2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815584"/>
              </p:ext>
            </p:extLst>
          </p:nvPr>
        </p:nvGraphicFramePr>
        <p:xfrm>
          <a:off x="585598" y="2521928"/>
          <a:ext cx="7509519" cy="1381125"/>
        </p:xfrm>
        <a:graphic>
          <a:graphicData uri="http://schemas.openxmlformats.org/drawingml/2006/table">
            <a:tbl>
              <a:tblPr/>
              <a:tblGrid>
                <a:gridCol w="721017">
                  <a:extLst>
                    <a:ext uri="{9D8B030D-6E8A-4147-A177-3AD203B41FA5}">
                      <a16:colId xmlns:a16="http://schemas.microsoft.com/office/drawing/2014/main" val="1566984320"/>
                    </a:ext>
                  </a:extLst>
                </a:gridCol>
                <a:gridCol w="318664">
                  <a:extLst>
                    <a:ext uri="{9D8B030D-6E8A-4147-A177-3AD203B41FA5}">
                      <a16:colId xmlns:a16="http://schemas.microsoft.com/office/drawing/2014/main" val="2141664015"/>
                    </a:ext>
                  </a:extLst>
                </a:gridCol>
                <a:gridCol w="2587935">
                  <a:extLst>
                    <a:ext uri="{9D8B030D-6E8A-4147-A177-3AD203B41FA5}">
                      <a16:colId xmlns:a16="http://schemas.microsoft.com/office/drawing/2014/main" val="3496953920"/>
                    </a:ext>
                  </a:extLst>
                </a:gridCol>
                <a:gridCol w="714579">
                  <a:extLst>
                    <a:ext uri="{9D8B030D-6E8A-4147-A177-3AD203B41FA5}">
                      <a16:colId xmlns:a16="http://schemas.microsoft.com/office/drawing/2014/main" val="369499415"/>
                    </a:ext>
                  </a:extLst>
                </a:gridCol>
                <a:gridCol w="798269">
                  <a:extLst>
                    <a:ext uri="{9D8B030D-6E8A-4147-A177-3AD203B41FA5}">
                      <a16:colId xmlns:a16="http://schemas.microsoft.com/office/drawing/2014/main" val="4085705510"/>
                    </a:ext>
                  </a:extLst>
                </a:gridCol>
                <a:gridCol w="798269">
                  <a:extLst>
                    <a:ext uri="{9D8B030D-6E8A-4147-A177-3AD203B41FA5}">
                      <a16:colId xmlns:a16="http://schemas.microsoft.com/office/drawing/2014/main" val="2900120900"/>
                    </a:ext>
                  </a:extLst>
                </a:gridCol>
                <a:gridCol w="785393">
                  <a:extLst>
                    <a:ext uri="{9D8B030D-6E8A-4147-A177-3AD203B41FA5}">
                      <a16:colId xmlns:a16="http://schemas.microsoft.com/office/drawing/2014/main" val="2904040106"/>
                    </a:ext>
                  </a:extLst>
                </a:gridCol>
                <a:gridCol w="785393">
                  <a:extLst>
                    <a:ext uri="{9D8B030D-6E8A-4147-A177-3AD203B41FA5}">
                      <a16:colId xmlns:a16="http://schemas.microsoft.com/office/drawing/2014/main" val="1699973519"/>
                    </a:ext>
                  </a:extLst>
                </a:gridCol>
              </a:tblGrid>
              <a:tr h="15240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8648450"/>
                  </a:ext>
                </a:extLst>
              </a:tr>
              <a:tr h="46672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17615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7.797.640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7.240.658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-556.982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3.899.204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26539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133.905.352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125.432.265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-8.473.087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50.291.576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548729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129.464.162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123.869.924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-5.594.238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49.360.552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58473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-2.878.849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351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F00963D-46F1-4A04-B9AF-99D7DAED11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001744"/>
              </p:ext>
            </p:extLst>
          </p:nvPr>
        </p:nvGraphicFramePr>
        <p:xfrm>
          <a:off x="580299" y="2204864"/>
          <a:ext cx="7860248" cy="3329961"/>
        </p:xfrm>
        <a:graphic>
          <a:graphicData uri="http://schemas.openxmlformats.org/drawingml/2006/table">
            <a:tbl>
              <a:tblPr/>
              <a:tblGrid>
                <a:gridCol w="796487">
                  <a:extLst>
                    <a:ext uri="{9D8B030D-6E8A-4147-A177-3AD203B41FA5}">
                      <a16:colId xmlns:a16="http://schemas.microsoft.com/office/drawing/2014/main" val="3832535651"/>
                    </a:ext>
                  </a:extLst>
                </a:gridCol>
                <a:gridCol w="334120">
                  <a:extLst>
                    <a:ext uri="{9D8B030D-6E8A-4147-A177-3AD203B41FA5}">
                      <a16:colId xmlns:a16="http://schemas.microsoft.com/office/drawing/2014/main" val="2725036581"/>
                    </a:ext>
                  </a:extLst>
                </a:gridCol>
                <a:gridCol w="334120">
                  <a:extLst>
                    <a:ext uri="{9D8B030D-6E8A-4147-A177-3AD203B41FA5}">
                      <a16:colId xmlns:a16="http://schemas.microsoft.com/office/drawing/2014/main" val="1558820087"/>
                    </a:ext>
                  </a:extLst>
                </a:gridCol>
                <a:gridCol w="2460335">
                  <a:extLst>
                    <a:ext uri="{9D8B030D-6E8A-4147-A177-3AD203B41FA5}">
                      <a16:colId xmlns:a16="http://schemas.microsoft.com/office/drawing/2014/main" val="3429357375"/>
                    </a:ext>
                  </a:extLst>
                </a:gridCol>
                <a:gridCol w="789737">
                  <a:extLst>
                    <a:ext uri="{9D8B030D-6E8A-4147-A177-3AD203B41FA5}">
                      <a16:colId xmlns:a16="http://schemas.microsoft.com/office/drawing/2014/main" val="1991763704"/>
                    </a:ext>
                  </a:extLst>
                </a:gridCol>
                <a:gridCol w="715489">
                  <a:extLst>
                    <a:ext uri="{9D8B030D-6E8A-4147-A177-3AD203B41FA5}">
                      <a16:colId xmlns:a16="http://schemas.microsoft.com/office/drawing/2014/main" val="462723217"/>
                    </a:ext>
                  </a:extLst>
                </a:gridCol>
                <a:gridCol w="782988">
                  <a:extLst>
                    <a:ext uri="{9D8B030D-6E8A-4147-A177-3AD203B41FA5}">
                      <a16:colId xmlns:a16="http://schemas.microsoft.com/office/drawing/2014/main" val="763494420"/>
                    </a:ext>
                  </a:extLst>
                </a:gridCol>
                <a:gridCol w="823486">
                  <a:extLst>
                    <a:ext uri="{9D8B030D-6E8A-4147-A177-3AD203B41FA5}">
                      <a16:colId xmlns:a16="http://schemas.microsoft.com/office/drawing/2014/main" val="4141409227"/>
                    </a:ext>
                  </a:extLst>
                </a:gridCol>
                <a:gridCol w="823486">
                  <a:extLst>
                    <a:ext uri="{9D8B030D-6E8A-4147-A177-3AD203B41FA5}">
                      <a16:colId xmlns:a16="http://schemas.microsoft.com/office/drawing/2014/main" val="1064309170"/>
                    </a:ext>
                  </a:extLst>
                </a:gridCol>
              </a:tblGrid>
              <a:tr h="1654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5144666"/>
                  </a:ext>
                </a:extLst>
              </a:tr>
              <a:tr h="5067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435401"/>
                  </a:ext>
                </a:extLst>
              </a:tr>
              <a:tr h="1758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7.797.640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7.240.658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-556.982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3.899.204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38065"/>
                  </a:ext>
                </a:extLst>
              </a:tr>
              <a:tr h="1654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4.891.343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4.784.970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-106.373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2.868.861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245054"/>
                  </a:ext>
                </a:extLst>
              </a:tr>
              <a:tr h="1654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1.459.536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1.323.874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20960"/>
                  </a:ext>
                </a:extLst>
              </a:tr>
              <a:tr h="1654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1.315.567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-327.103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405.549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326120"/>
                  </a:ext>
                </a:extLst>
              </a:tr>
              <a:tr h="1654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563942"/>
                  </a:ext>
                </a:extLst>
              </a:tr>
              <a:tr h="1654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Postulación Conjunta Mundial de Fútbol 2030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358023"/>
                  </a:ext>
                </a:extLst>
              </a:tr>
              <a:tr h="1654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1.192.447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-203.983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405.549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729371"/>
                  </a:ext>
                </a:extLst>
              </a:tr>
              <a:tr h="1654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602.667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173.223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164367"/>
                  </a:ext>
                </a:extLst>
              </a:tr>
              <a:tr h="1654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Deportivos Comunales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285.320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842584"/>
                  </a:ext>
                </a:extLst>
              </a:tr>
              <a:tr h="1654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la Actividad Física y Deporte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-93.983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263012"/>
                  </a:ext>
                </a:extLst>
              </a:tr>
              <a:tr h="1654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92.194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849683"/>
                  </a:ext>
                </a:extLst>
              </a:tr>
              <a:tr h="1654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641999"/>
                  </a:ext>
                </a:extLst>
              </a:tr>
              <a:tr h="1654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091489"/>
                  </a:ext>
                </a:extLst>
              </a:tr>
              <a:tr h="1654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725506"/>
                  </a:ext>
                </a:extLst>
              </a:tr>
              <a:tr h="1654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379916"/>
                  </a:ext>
                </a:extLst>
              </a:tr>
              <a:tr h="1654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811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673741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30227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…1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EB622B1-8058-4EE2-BFFB-3AF9D32B03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803004"/>
              </p:ext>
            </p:extLst>
          </p:nvPr>
        </p:nvGraphicFramePr>
        <p:xfrm>
          <a:off x="467544" y="1700808"/>
          <a:ext cx="8047804" cy="4178794"/>
        </p:xfrm>
        <a:graphic>
          <a:graphicData uri="http://schemas.openxmlformats.org/drawingml/2006/table">
            <a:tbl>
              <a:tblPr/>
              <a:tblGrid>
                <a:gridCol w="752813">
                  <a:extLst>
                    <a:ext uri="{9D8B030D-6E8A-4147-A177-3AD203B41FA5}">
                      <a16:colId xmlns:a16="http://schemas.microsoft.com/office/drawing/2014/main" val="1331957286"/>
                    </a:ext>
                  </a:extLst>
                </a:gridCol>
                <a:gridCol w="278092">
                  <a:extLst>
                    <a:ext uri="{9D8B030D-6E8A-4147-A177-3AD203B41FA5}">
                      <a16:colId xmlns:a16="http://schemas.microsoft.com/office/drawing/2014/main" val="1938356651"/>
                    </a:ext>
                  </a:extLst>
                </a:gridCol>
                <a:gridCol w="278092">
                  <a:extLst>
                    <a:ext uri="{9D8B030D-6E8A-4147-A177-3AD203B41FA5}">
                      <a16:colId xmlns:a16="http://schemas.microsoft.com/office/drawing/2014/main" val="4213143034"/>
                    </a:ext>
                  </a:extLst>
                </a:gridCol>
                <a:gridCol w="3168560">
                  <a:extLst>
                    <a:ext uri="{9D8B030D-6E8A-4147-A177-3AD203B41FA5}">
                      <a16:colId xmlns:a16="http://schemas.microsoft.com/office/drawing/2014/main" val="12741586"/>
                    </a:ext>
                  </a:extLst>
                </a:gridCol>
                <a:gridCol w="750005">
                  <a:extLst>
                    <a:ext uri="{9D8B030D-6E8A-4147-A177-3AD203B41FA5}">
                      <a16:colId xmlns:a16="http://schemas.microsoft.com/office/drawing/2014/main" val="1398498693"/>
                    </a:ext>
                  </a:extLst>
                </a:gridCol>
                <a:gridCol w="629218">
                  <a:extLst>
                    <a:ext uri="{9D8B030D-6E8A-4147-A177-3AD203B41FA5}">
                      <a16:colId xmlns:a16="http://schemas.microsoft.com/office/drawing/2014/main" val="2571176846"/>
                    </a:ext>
                  </a:extLst>
                </a:gridCol>
                <a:gridCol w="752813">
                  <a:extLst>
                    <a:ext uri="{9D8B030D-6E8A-4147-A177-3AD203B41FA5}">
                      <a16:colId xmlns:a16="http://schemas.microsoft.com/office/drawing/2014/main" val="2257620760"/>
                    </a:ext>
                  </a:extLst>
                </a:gridCol>
                <a:gridCol w="752813">
                  <a:extLst>
                    <a:ext uri="{9D8B030D-6E8A-4147-A177-3AD203B41FA5}">
                      <a16:colId xmlns:a16="http://schemas.microsoft.com/office/drawing/2014/main" val="2571558978"/>
                    </a:ext>
                  </a:extLst>
                </a:gridCol>
                <a:gridCol w="685398">
                  <a:extLst>
                    <a:ext uri="{9D8B030D-6E8A-4147-A177-3AD203B41FA5}">
                      <a16:colId xmlns:a16="http://schemas.microsoft.com/office/drawing/2014/main" val="3943477479"/>
                    </a:ext>
                  </a:extLst>
                </a:gridCol>
              </a:tblGrid>
              <a:tr h="15926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7035826"/>
                  </a:ext>
                </a:extLst>
              </a:tr>
              <a:tr h="4877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888254"/>
                  </a:ext>
                </a:extLst>
              </a:tr>
              <a:tr h="2090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129.464.162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123.869.924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-5.594.238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49.360.552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318917"/>
                  </a:ext>
                </a:extLst>
              </a:tr>
              <a:tr h="15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22.539.712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22.112.308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-427.404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13.793.224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005078"/>
                  </a:ext>
                </a:extLst>
              </a:tr>
              <a:tr h="15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3.243.649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3.043.649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1.428.931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739094"/>
                  </a:ext>
                </a:extLst>
              </a:tr>
              <a:tr h="15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944916"/>
                  </a:ext>
                </a:extLst>
              </a:tr>
              <a:tr h="15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630947"/>
                  </a:ext>
                </a:extLst>
              </a:tr>
              <a:tr h="15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71.559.105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60.855.880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-10.703.225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27.337.102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202573"/>
                  </a:ext>
                </a:extLst>
              </a:tr>
              <a:tr h="15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54.829.230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49.913.333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-4.915.897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23.427.945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439352"/>
                  </a:ext>
                </a:extLst>
              </a:tr>
              <a:tr h="296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 y Paralímpico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20.484.096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20.484.096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8.335.807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648942"/>
                  </a:ext>
                </a:extLst>
              </a:tr>
              <a:tr h="15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Art.5° Letra e) D.L. 1.298 y Ley 19.135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549632"/>
                  </a:ext>
                </a:extLst>
              </a:tr>
              <a:tr h="15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Art.1° Ley 19.135 C.O.CH.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283.932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283.932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283.932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90057"/>
                  </a:ext>
                </a:extLst>
              </a:tr>
              <a:tr h="15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1.845.561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1.845.561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1.609.887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090324"/>
                  </a:ext>
                </a:extLst>
              </a:tr>
              <a:tr h="15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Único Ley N° 19.909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181.371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181.371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196424"/>
                  </a:ext>
                </a:extLst>
              </a:tr>
              <a:tr h="15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545.247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545.247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544.928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603221"/>
                  </a:ext>
                </a:extLst>
              </a:tr>
              <a:tr h="15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Competencias Deportivas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10.616.529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6.876.103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-3.740.426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799.708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502901"/>
                  </a:ext>
                </a:extLst>
              </a:tr>
              <a:tr h="15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673.061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673.061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199.138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191935"/>
                  </a:ext>
                </a:extLst>
              </a:tr>
              <a:tr h="15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124.153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-124.153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660105"/>
                  </a:ext>
                </a:extLst>
              </a:tr>
              <a:tr h="15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347.728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41.153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-306.575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18.891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166749"/>
                  </a:ext>
                </a:extLst>
              </a:tr>
              <a:tr h="15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Deportivos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8.613.191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8.532.448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-80.743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3.971.545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318228"/>
                  </a:ext>
                </a:extLst>
              </a:tr>
              <a:tr h="15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4.134.640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4.134.640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2.430.955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885167"/>
                  </a:ext>
                </a:extLst>
              </a:tr>
              <a:tr h="15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Paramericanos y Parapanamericanos 2023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6.812.196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6.148.196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-664.000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5.072.072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253754"/>
                  </a:ext>
                </a:extLst>
              </a:tr>
              <a:tr h="15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COPACHI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161.082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161.082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161.082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688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3" y="64537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269854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…2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7C634CE-ABFE-4B1E-A739-196809E5EF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784300"/>
              </p:ext>
            </p:extLst>
          </p:nvPr>
        </p:nvGraphicFramePr>
        <p:xfrm>
          <a:off x="474240" y="1772816"/>
          <a:ext cx="8041111" cy="3811486"/>
        </p:xfrm>
        <a:graphic>
          <a:graphicData uri="http://schemas.openxmlformats.org/drawingml/2006/table">
            <a:tbl>
              <a:tblPr/>
              <a:tblGrid>
                <a:gridCol w="752187">
                  <a:extLst>
                    <a:ext uri="{9D8B030D-6E8A-4147-A177-3AD203B41FA5}">
                      <a16:colId xmlns:a16="http://schemas.microsoft.com/office/drawing/2014/main" val="2101422799"/>
                    </a:ext>
                  </a:extLst>
                </a:gridCol>
                <a:gridCol w="277861">
                  <a:extLst>
                    <a:ext uri="{9D8B030D-6E8A-4147-A177-3AD203B41FA5}">
                      <a16:colId xmlns:a16="http://schemas.microsoft.com/office/drawing/2014/main" val="2460887671"/>
                    </a:ext>
                  </a:extLst>
                </a:gridCol>
                <a:gridCol w="277861">
                  <a:extLst>
                    <a:ext uri="{9D8B030D-6E8A-4147-A177-3AD203B41FA5}">
                      <a16:colId xmlns:a16="http://schemas.microsoft.com/office/drawing/2014/main" val="3225797427"/>
                    </a:ext>
                  </a:extLst>
                </a:gridCol>
                <a:gridCol w="3165924">
                  <a:extLst>
                    <a:ext uri="{9D8B030D-6E8A-4147-A177-3AD203B41FA5}">
                      <a16:colId xmlns:a16="http://schemas.microsoft.com/office/drawing/2014/main" val="2168225987"/>
                    </a:ext>
                  </a:extLst>
                </a:gridCol>
                <a:gridCol w="749381">
                  <a:extLst>
                    <a:ext uri="{9D8B030D-6E8A-4147-A177-3AD203B41FA5}">
                      <a16:colId xmlns:a16="http://schemas.microsoft.com/office/drawing/2014/main" val="3761635365"/>
                    </a:ext>
                  </a:extLst>
                </a:gridCol>
                <a:gridCol w="628695">
                  <a:extLst>
                    <a:ext uri="{9D8B030D-6E8A-4147-A177-3AD203B41FA5}">
                      <a16:colId xmlns:a16="http://schemas.microsoft.com/office/drawing/2014/main" val="1642807615"/>
                    </a:ext>
                  </a:extLst>
                </a:gridCol>
                <a:gridCol w="752187">
                  <a:extLst>
                    <a:ext uri="{9D8B030D-6E8A-4147-A177-3AD203B41FA5}">
                      <a16:colId xmlns:a16="http://schemas.microsoft.com/office/drawing/2014/main" val="1215505731"/>
                    </a:ext>
                  </a:extLst>
                </a:gridCol>
                <a:gridCol w="752187">
                  <a:extLst>
                    <a:ext uri="{9D8B030D-6E8A-4147-A177-3AD203B41FA5}">
                      <a16:colId xmlns:a16="http://schemas.microsoft.com/office/drawing/2014/main" val="3309540464"/>
                    </a:ext>
                  </a:extLst>
                </a:gridCol>
                <a:gridCol w="684828">
                  <a:extLst>
                    <a:ext uri="{9D8B030D-6E8A-4147-A177-3AD203B41FA5}">
                      <a16:colId xmlns:a16="http://schemas.microsoft.com/office/drawing/2014/main" val="3940891924"/>
                    </a:ext>
                  </a:extLst>
                </a:gridCol>
              </a:tblGrid>
              <a:tr h="2154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868110"/>
                  </a:ext>
                </a:extLst>
              </a:tr>
              <a:tr h="32103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313890"/>
                  </a:ext>
                </a:extLst>
              </a:tr>
              <a:tr h="172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219.180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219.180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219.180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989531"/>
                  </a:ext>
                </a:extLst>
              </a:tr>
              <a:tr h="172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7.994.275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5.275.582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-2.718.693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1.718.406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119814"/>
                  </a:ext>
                </a:extLst>
              </a:tr>
              <a:tr h="172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463.214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-103.659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17.203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154324"/>
                  </a:ext>
                </a:extLst>
              </a:tr>
              <a:tr h="172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463.214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-103.659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17.203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261403"/>
                  </a:ext>
                </a:extLst>
              </a:tr>
              <a:tr h="172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628.659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462.446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-166.213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108.620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30120"/>
                  </a:ext>
                </a:extLst>
              </a:tr>
              <a:tr h="172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59.431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-57.431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938375"/>
                  </a:ext>
                </a:extLst>
              </a:tr>
              <a:tr h="172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24.019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931286"/>
                  </a:ext>
                </a:extLst>
              </a:tr>
              <a:tr h="172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14.819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883990"/>
                  </a:ext>
                </a:extLst>
              </a:tr>
              <a:tr h="172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217.563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108.781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-108.782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857913"/>
                  </a:ext>
                </a:extLst>
              </a:tr>
              <a:tr h="172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312.827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312.827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88.108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139949"/>
                  </a:ext>
                </a:extLst>
              </a:tr>
              <a:tr h="172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20.741.412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253.266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2.133.448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748306"/>
                  </a:ext>
                </a:extLst>
              </a:tr>
              <a:tr h="172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20.741.412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253.266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2.133.448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541346"/>
                  </a:ext>
                </a:extLst>
              </a:tr>
              <a:tr h="172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10.393.772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16.086.966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5.693.194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4.481.221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712985"/>
                  </a:ext>
                </a:extLst>
              </a:tr>
              <a:tr h="172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697.890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1.069.430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371.540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9224"/>
                  </a:ext>
                </a:extLst>
              </a:tr>
              <a:tr h="172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al Sector Privado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697.890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1.069.430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371.540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669371"/>
                  </a:ext>
                </a:extLst>
              </a:tr>
              <a:tr h="172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9.695.882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15.017.536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5.321.654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4.481.221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159825"/>
                  </a:ext>
                </a:extLst>
              </a:tr>
              <a:tr h="172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9.695.882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15.017.536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5.321.654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4.481.221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083655"/>
                  </a:ext>
                </a:extLst>
              </a:tr>
              <a:tr h="172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779492"/>
                  </a:ext>
                </a:extLst>
              </a:tr>
              <a:tr h="172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451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3755</TotalTime>
  <Words>1572</Words>
  <Application>Microsoft Office PowerPoint</Application>
  <PresentationFormat>Presentación en pantalla (4:3)</PresentationFormat>
  <Paragraphs>819</Paragraphs>
  <Slides>10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1_Tema de Office</vt:lpstr>
      <vt:lpstr>Tema de Office</vt:lpstr>
      <vt:lpstr>EJECUCIÓN PRESUPUESTARIA DE GASTOS ACUMULADA AL MES DE JULIO DE 2020 PARTIDA 26: MINISTERIO DEL DEPORTE</vt:lpstr>
      <vt:lpstr>EJECUCIÓN ACUMULADA DE GASTOS A JULIO DE 2020  PARTIDA 26 MINISTERIO DEL DEPORTE</vt:lpstr>
      <vt:lpstr>EJECUCIÓN ACUMULADA DE GASTOS A JULIO DE 2020  PARTIDA 26 MINISTERIO DEL DEPORTE</vt:lpstr>
      <vt:lpstr>EJECUCIÓN ACUMULADA DE GASTOS A JULIO DE 2020  PARTIDA 26 MINISTERIO DEL DEPORTE</vt:lpstr>
      <vt:lpstr>EJECUCIÓN ACUMULADA DE GASTOS A JULIO DE 2019  PARTIDA 26 MINISTERIO DEL DEPORTE</vt:lpstr>
      <vt:lpstr>EJECUCIÓN ACUMULADA DE GASTOS A JULIO DE 2020  PARTIDA 26 MINISTERIO DEL DEPORTE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298</cp:revision>
  <cp:lastPrinted>2019-06-03T14:10:49Z</cp:lastPrinted>
  <dcterms:created xsi:type="dcterms:W3CDTF">2016-06-23T13:38:47Z</dcterms:created>
  <dcterms:modified xsi:type="dcterms:W3CDTF">2020-09-14T01:27:41Z</dcterms:modified>
</cp:coreProperties>
</file>