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6" r:id="rId6"/>
    <p:sldId id="264" r:id="rId7"/>
    <p:sldId id="308" r:id="rId8"/>
    <p:sldId id="302" r:id="rId9"/>
    <p:sldId id="309" r:id="rId10"/>
    <p:sldId id="303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B8-4022-8056-C870536F585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DB8-4022-8056-C870536F585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DB8-4022-8056-C870536F585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DB8-4022-8056-C870536F58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'[25.xlsx]Partida 25'!$C$61:$C$64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'[25.xlsx]Partida 25'!$D$61:$D$64</c:f>
              <c:numCache>
                <c:formatCode>#,##0</c:formatCode>
                <c:ptCount val="4"/>
                <c:pt idx="0">
                  <c:v>34243167</c:v>
                </c:pt>
                <c:pt idx="1">
                  <c:v>11479319</c:v>
                </c:pt>
                <c:pt idx="2">
                  <c:v>10170630</c:v>
                </c:pt>
                <c:pt idx="3">
                  <c:v>1600787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C3-4058-B7B9-62AF69E387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 de Presupuesto Inicial por Programas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03105861767279"/>
          <c:y val="0.14087962962962963"/>
          <c:w val="0.82441338582677171"/>
          <c:h val="0.7012186497521143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09-41F4-AB5C-411EDF465447}"/>
                </c:ext>
              </c:extLst>
            </c:dLbl>
            <c:dLbl>
              <c:idx val="1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9-41F4-AB5C-411EDF465447}"/>
                </c:ext>
              </c:extLst>
            </c:dLbl>
            <c:dLbl>
              <c:idx val="2"/>
              <c:layout>
                <c:manualLayout>
                  <c:x val="1.6666666666666666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09-41F4-AB5C-411EDF4654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'[25.xlsx]Resumen Capítulos '!$AI$6:$AI$8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'[25.xlsx]Resumen Capítulos '!$AJ$6:$AJ$8</c:f>
              <c:numCache>
                <c:formatCode>#,##0_ ;[Red]\-#,##0\ </c:formatCode>
                <c:ptCount val="3"/>
                <c:pt idx="0">
                  <c:v>33386262</c:v>
                </c:pt>
                <c:pt idx="1">
                  <c:v>14911922</c:v>
                </c:pt>
                <c:pt idx="2">
                  <c:v>12426611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09-41F4-AB5C-411EDF465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4076944"/>
        <c:axId val="534087136"/>
        <c:axId val="0"/>
      </c:bar3DChart>
      <c:catAx>
        <c:axId val="53407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087136"/>
        <c:crosses val="autoZero"/>
        <c:auto val="1"/>
        <c:lblAlgn val="ctr"/>
        <c:lblOffset val="100"/>
        <c:noMultiLvlLbl val="0"/>
      </c:catAx>
      <c:valAx>
        <c:axId val="53408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3407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25'!$C$35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  <a:ln>
              <a:solidFill>
                <a:srgbClr val="9BBB5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25'!$D$35:$O$35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5.1999999999999998E-2</c:v>
                </c:pt>
                <c:pt idx="2">
                  <c:v>8.7999999999999995E-2</c:v>
                </c:pt>
                <c:pt idx="3">
                  <c:v>7.1999999999999995E-2</c:v>
                </c:pt>
                <c:pt idx="4">
                  <c:v>6.6000000000000003E-2</c:v>
                </c:pt>
                <c:pt idx="5">
                  <c:v>0.08</c:v>
                </c:pt>
                <c:pt idx="6">
                  <c:v>6.4000000000000001E-2</c:v>
                </c:pt>
                <c:pt idx="7">
                  <c:v>7.4999999999999997E-2</c:v>
                </c:pt>
                <c:pt idx="8">
                  <c:v>9.2999999999999999E-2</c:v>
                </c:pt>
                <c:pt idx="9">
                  <c:v>8.1000000000000003E-2</c:v>
                </c:pt>
                <c:pt idx="10">
                  <c:v>8.5000000000000006E-2</c:v>
                </c:pt>
                <c:pt idx="11">
                  <c:v>0.187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D1-4A97-BF4B-FE66786C5907}"/>
            </c:ext>
          </c:extLst>
        </c:ser>
        <c:ser>
          <c:idx val="1"/>
          <c:order val="1"/>
          <c:tx>
            <c:strRef>
              <c:f>'Partida 25'!$C$36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rgbClr val="4F81B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25'!$D$36:$O$36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5.4080495431206098E-2</c:v>
                </c:pt>
                <c:pt idx="2">
                  <c:v>9.1615947666138217E-2</c:v>
                </c:pt>
                <c:pt idx="3">
                  <c:v>6.8362260798616376E-2</c:v>
                </c:pt>
                <c:pt idx="4">
                  <c:v>5.1200474101165148E-2</c:v>
                </c:pt>
                <c:pt idx="5">
                  <c:v>0.23365302265805596</c:v>
                </c:pt>
                <c:pt idx="6">
                  <c:v>4.8591402796027729E-2</c:v>
                </c:pt>
                <c:pt idx="7">
                  <c:v>5.5024224094885582E-2</c:v>
                </c:pt>
                <c:pt idx="8">
                  <c:v>0.10800684057455731</c:v>
                </c:pt>
                <c:pt idx="9">
                  <c:v>0.10757381096961534</c:v>
                </c:pt>
                <c:pt idx="10">
                  <c:v>8.7466814619752795E-2</c:v>
                </c:pt>
                <c:pt idx="11">
                  <c:v>0.1153228921979661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D1-4A97-BF4B-FE66786C5907}"/>
            </c:ext>
          </c:extLst>
        </c:ser>
        <c:ser>
          <c:idx val="2"/>
          <c:order val="2"/>
          <c:tx>
            <c:strRef>
              <c:f>'Partida 25'!$C$37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rgbClr val="C0504D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25'!$D$34:$O$34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25'!$D$37:$J$37</c:f>
              <c:numCache>
                <c:formatCode>0.0%</c:formatCode>
                <c:ptCount val="7"/>
                <c:pt idx="0">
                  <c:v>4.9990601038669626E-2</c:v>
                </c:pt>
                <c:pt idx="1">
                  <c:v>7.0657576245443193E-2</c:v>
                </c:pt>
                <c:pt idx="2">
                  <c:v>0.11940194396616169</c:v>
                </c:pt>
                <c:pt idx="3">
                  <c:v>6.3688735684575434E-2</c:v>
                </c:pt>
                <c:pt idx="4">
                  <c:v>6.744858436359831E-2</c:v>
                </c:pt>
                <c:pt idx="5">
                  <c:v>8.8290127505086205E-2</c:v>
                </c:pt>
                <c:pt idx="6">
                  <c:v>6.4869298467868181E-2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D1-4A97-BF4B-FE66786C5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329302320"/>
        <c:axId val="395739848"/>
      </c:barChart>
      <c:catAx>
        <c:axId val="32930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95739848"/>
        <c:crosses val="autoZero"/>
        <c:auto val="0"/>
        <c:lblAlgn val="ctr"/>
        <c:lblOffset val="100"/>
        <c:noMultiLvlLbl val="0"/>
      </c:catAx>
      <c:valAx>
        <c:axId val="39573984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3293023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58898428656869"/>
          <c:y val="0.13862224668724918"/>
          <c:w val="0.87732313121876715"/>
          <c:h val="0.61578696279986278"/>
        </c:manualLayout>
      </c:layout>
      <c:lineChart>
        <c:grouping val="standard"/>
        <c:varyColors val="0"/>
        <c:ser>
          <c:idx val="0"/>
          <c:order val="0"/>
          <c:tx>
            <c:strRef>
              <c:f>'Partida 25'!$C$31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25'!$D$31:$O$31</c:f>
              <c:numCache>
                <c:formatCode>0.0%</c:formatCode>
                <c:ptCount val="12"/>
                <c:pt idx="0">
                  <c:v>5.3999999999999999E-2</c:v>
                </c:pt>
                <c:pt idx="1">
                  <c:v>0.106</c:v>
                </c:pt>
                <c:pt idx="2">
                  <c:v>0.193</c:v>
                </c:pt>
                <c:pt idx="3">
                  <c:v>0.26500000000000001</c:v>
                </c:pt>
                <c:pt idx="4">
                  <c:v>0.33100000000000002</c:v>
                </c:pt>
                <c:pt idx="5">
                  <c:v>0.41099999999999998</c:v>
                </c:pt>
                <c:pt idx="6">
                  <c:v>0.48799999999999999</c:v>
                </c:pt>
                <c:pt idx="7">
                  <c:v>0.56499999999999995</c:v>
                </c:pt>
                <c:pt idx="8">
                  <c:v>0.65800000000000003</c:v>
                </c:pt>
                <c:pt idx="9">
                  <c:v>0.73799999999999999</c:v>
                </c:pt>
                <c:pt idx="10">
                  <c:v>0.82199999999999995</c:v>
                </c:pt>
                <c:pt idx="11">
                  <c:v>0.98199999999999998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5E-469F-A33D-F256A156E7CA}"/>
            </c:ext>
          </c:extLst>
        </c:ser>
        <c:ser>
          <c:idx val="1"/>
          <c:order val="1"/>
          <c:tx>
            <c:strRef>
              <c:f>'Partida 25'!$C$32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25'!$D$32:$O$32</c:f>
              <c:numCache>
                <c:formatCode>0.0%</c:formatCode>
                <c:ptCount val="12"/>
                <c:pt idx="0">
                  <c:v>5.3696579100964793E-2</c:v>
                </c:pt>
                <c:pt idx="1">
                  <c:v>0.10777707453217089</c:v>
                </c:pt>
                <c:pt idx="2">
                  <c:v>0.19898350215564234</c:v>
                </c:pt>
                <c:pt idx="3">
                  <c:v>0.26648467363945477</c:v>
                </c:pt>
                <c:pt idx="4">
                  <c:v>0.24247706466890712</c:v>
                </c:pt>
                <c:pt idx="5">
                  <c:v>0.47613008732696305</c:v>
                </c:pt>
                <c:pt idx="6">
                  <c:v>0.5116913489043915</c:v>
                </c:pt>
                <c:pt idx="7">
                  <c:v>0.56660274795050858</c:v>
                </c:pt>
                <c:pt idx="8">
                  <c:v>0.67460958852506581</c:v>
                </c:pt>
                <c:pt idx="9">
                  <c:v>0.78218339949468119</c:v>
                </c:pt>
                <c:pt idx="10">
                  <c:v>0.86965021411443399</c:v>
                </c:pt>
                <c:pt idx="11">
                  <c:v>0.99145128569402918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5E-469F-A33D-F256A156E7CA}"/>
            </c:ext>
          </c:extLst>
        </c:ser>
        <c:ser>
          <c:idx val="2"/>
          <c:order val="2"/>
          <c:tx>
            <c:strRef>
              <c:f>'Partida 25'!$C$33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450450450450449E-2"/>
                  <c:y val="-2.026342451874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5E-469F-A33D-F256A156E7CA}"/>
                </c:ext>
              </c:extLst>
            </c:dLbl>
            <c:dLbl>
              <c:idx val="1"/>
              <c:layout>
                <c:manualLayout>
                  <c:x val="-6.966966966966967E-2"/>
                  <c:y val="-2.0263424518743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5E-469F-A33D-F256A156E7CA}"/>
                </c:ext>
              </c:extLst>
            </c:dLbl>
            <c:dLbl>
              <c:idx val="2"/>
              <c:layout>
                <c:manualLayout>
                  <c:x val="-8.408408408408409E-2"/>
                  <c:y val="-8.10536980749754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5E-469F-A33D-F256A156E7CA}"/>
                </c:ext>
              </c:extLst>
            </c:dLbl>
            <c:dLbl>
              <c:idx val="3"/>
              <c:layout>
                <c:manualLayout>
                  <c:x val="-7.4474474474474514E-2"/>
                  <c:y val="-7.42983649343415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5E-469F-A33D-F256A156E7CA}"/>
                </c:ext>
              </c:extLst>
            </c:dLbl>
            <c:dLbl>
              <c:idx val="4"/>
              <c:layout>
                <c:manualLayout>
                  <c:x val="-6.006006006006015E-2"/>
                  <c:y val="-2.4316109422492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5E-469F-A33D-F256A156E7CA}"/>
                </c:ext>
              </c:extLst>
            </c:dLbl>
            <c:dLbl>
              <c:idx val="5"/>
              <c:layout>
                <c:manualLayout>
                  <c:x val="-6.006006006006006E-2"/>
                  <c:y val="-8.10536980749746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5E-469F-A33D-F256A156E7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25'!$D$30:$O$30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25'!$D$33:$I$33</c:f>
              <c:numCache>
                <c:formatCode>0.0%</c:formatCode>
                <c:ptCount val="6"/>
                <c:pt idx="0">
                  <c:v>4.9990601038669626E-2</c:v>
                </c:pt>
                <c:pt idx="1">
                  <c:v>0.11999447678509106</c:v>
                </c:pt>
                <c:pt idx="2">
                  <c:v>0.23931084473083411</c:v>
                </c:pt>
                <c:pt idx="3">
                  <c:v>0.30784959606016887</c:v>
                </c:pt>
                <c:pt idx="4">
                  <c:v>0.3861702990709272</c:v>
                </c:pt>
                <c:pt idx="5">
                  <c:v>0.47446042657601339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C5E-469F-A33D-F256A156E7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2162936"/>
        <c:axId val="152163720"/>
      </c:lineChart>
      <c:catAx>
        <c:axId val="15216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52163720"/>
        <c:crosses val="autoZero"/>
        <c:auto val="1"/>
        <c:lblAlgn val="ctr"/>
        <c:lblOffset val="100"/>
        <c:tickLblSkip val="1"/>
        <c:noMultiLvlLbl val="0"/>
      </c:catAx>
      <c:valAx>
        <c:axId val="1521637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521629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39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EA42A0F-73C0-44E1-A9A0-753DE102D01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134A48-332F-4EEB-B18D-34B72C3DC7B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6529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35" y="6209629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829312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61035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3EAEF6-29CC-4C1F-8C81-4F04AF907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62698"/>
              </p:ext>
            </p:extLst>
          </p:nvPr>
        </p:nvGraphicFramePr>
        <p:xfrm>
          <a:off x="568418" y="2079084"/>
          <a:ext cx="7910044" cy="3798630"/>
        </p:xfrm>
        <a:graphic>
          <a:graphicData uri="http://schemas.openxmlformats.org/drawingml/2006/table">
            <a:tbl>
              <a:tblPr/>
              <a:tblGrid>
                <a:gridCol w="280080">
                  <a:extLst>
                    <a:ext uri="{9D8B030D-6E8A-4147-A177-3AD203B41FA5}">
                      <a16:colId xmlns:a16="http://schemas.microsoft.com/office/drawing/2014/main" val="1640624025"/>
                    </a:ext>
                  </a:extLst>
                </a:gridCol>
                <a:gridCol w="375860">
                  <a:extLst>
                    <a:ext uri="{9D8B030D-6E8A-4147-A177-3AD203B41FA5}">
                      <a16:colId xmlns:a16="http://schemas.microsoft.com/office/drawing/2014/main" val="1364264065"/>
                    </a:ext>
                  </a:extLst>
                </a:gridCol>
                <a:gridCol w="375860">
                  <a:extLst>
                    <a:ext uri="{9D8B030D-6E8A-4147-A177-3AD203B41FA5}">
                      <a16:colId xmlns:a16="http://schemas.microsoft.com/office/drawing/2014/main" val="260791195"/>
                    </a:ext>
                  </a:extLst>
                </a:gridCol>
                <a:gridCol w="2585919">
                  <a:extLst>
                    <a:ext uri="{9D8B030D-6E8A-4147-A177-3AD203B41FA5}">
                      <a16:colId xmlns:a16="http://schemas.microsoft.com/office/drawing/2014/main" val="2653174231"/>
                    </a:ext>
                  </a:extLst>
                </a:gridCol>
                <a:gridCol w="871996">
                  <a:extLst>
                    <a:ext uri="{9D8B030D-6E8A-4147-A177-3AD203B41FA5}">
                      <a16:colId xmlns:a16="http://schemas.microsoft.com/office/drawing/2014/main" val="3625853792"/>
                    </a:ext>
                  </a:extLst>
                </a:gridCol>
                <a:gridCol w="800582">
                  <a:extLst>
                    <a:ext uri="{9D8B030D-6E8A-4147-A177-3AD203B41FA5}">
                      <a16:colId xmlns:a16="http://schemas.microsoft.com/office/drawing/2014/main" val="2920609031"/>
                    </a:ext>
                  </a:extLst>
                </a:gridCol>
                <a:gridCol w="845686">
                  <a:extLst>
                    <a:ext uri="{9D8B030D-6E8A-4147-A177-3AD203B41FA5}">
                      <a16:colId xmlns:a16="http://schemas.microsoft.com/office/drawing/2014/main" val="1676784381"/>
                    </a:ext>
                  </a:extLst>
                </a:gridCol>
                <a:gridCol w="856961">
                  <a:extLst>
                    <a:ext uri="{9D8B030D-6E8A-4147-A177-3AD203B41FA5}">
                      <a16:colId xmlns:a16="http://schemas.microsoft.com/office/drawing/2014/main" val="334175314"/>
                    </a:ext>
                  </a:extLst>
                </a:gridCol>
                <a:gridCol w="917100">
                  <a:extLst>
                    <a:ext uri="{9D8B030D-6E8A-4147-A177-3AD203B41FA5}">
                      <a16:colId xmlns:a16="http://schemas.microsoft.com/office/drawing/2014/main" val="4177842632"/>
                    </a:ext>
                  </a:extLst>
                </a:gridCol>
              </a:tblGrid>
              <a:tr h="1542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652849"/>
                  </a:ext>
                </a:extLst>
              </a:tr>
              <a:tr h="4724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36775"/>
                  </a:ext>
                </a:extLst>
              </a:tr>
              <a:tr h="202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7.829.426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907096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8.947.280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8.554.252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5.312.676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63097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1.915.308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-147.435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990484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190949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1.199.212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873543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870.120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219071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Alta Complejidad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80121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280175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982233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224594"/>
                  </a:ext>
                </a:extLst>
              </a:tr>
              <a:tr h="30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86968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861340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58411"/>
                  </a:ext>
                </a:extLst>
              </a:tr>
              <a:tr h="192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21017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32727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57325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98281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235133"/>
                  </a:ext>
                </a:extLst>
              </a:tr>
              <a:tr h="154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197704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6EAA69E6-39B1-4994-9994-450BF76FB4A2}"/>
              </a:ext>
            </a:extLst>
          </p:cNvPr>
          <p:cNvSpPr txBox="1">
            <a:spLocks/>
          </p:cNvSpPr>
          <p:nvPr/>
        </p:nvSpPr>
        <p:spPr>
          <a:xfrm>
            <a:off x="665539" y="5877714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13510"/>
              </p:ext>
            </p:extLst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61B4730-86F4-40DF-BCD9-BAB48C1FB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227106"/>
              </p:ext>
            </p:extLst>
          </p:nvPr>
        </p:nvGraphicFramePr>
        <p:xfrm>
          <a:off x="4499992" y="1600200"/>
          <a:ext cx="4091463" cy="44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7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043779"/>
              </p:ext>
            </p:extLst>
          </p:nvPr>
        </p:nvGraphicFramePr>
        <p:xfrm>
          <a:off x="414337" y="1862137"/>
          <a:ext cx="8210798" cy="4015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79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79715" y="76865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 MEDIO AMBIENTE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851510"/>
              </p:ext>
            </p:extLst>
          </p:nvPr>
        </p:nvGraphicFramePr>
        <p:xfrm>
          <a:off x="479716" y="1862137"/>
          <a:ext cx="8207084" cy="3799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59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2282" y="676330"/>
            <a:ext cx="72008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2832" y="5603638"/>
            <a:ext cx="6572044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8478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6F79F6-A696-4805-B690-C66D622E0A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75484"/>
              </p:ext>
            </p:extLst>
          </p:nvPr>
        </p:nvGraphicFramePr>
        <p:xfrm>
          <a:off x="792283" y="2132857"/>
          <a:ext cx="7128792" cy="3149548"/>
        </p:xfrm>
        <a:graphic>
          <a:graphicData uri="http://schemas.openxmlformats.org/drawingml/2006/table">
            <a:tbl>
              <a:tblPr/>
              <a:tblGrid>
                <a:gridCol w="372650">
                  <a:extLst>
                    <a:ext uri="{9D8B030D-6E8A-4147-A177-3AD203B41FA5}">
                      <a16:colId xmlns:a16="http://schemas.microsoft.com/office/drawing/2014/main" val="1268764545"/>
                    </a:ext>
                  </a:extLst>
                </a:gridCol>
                <a:gridCol w="2772514">
                  <a:extLst>
                    <a:ext uri="{9D8B030D-6E8A-4147-A177-3AD203B41FA5}">
                      <a16:colId xmlns:a16="http://schemas.microsoft.com/office/drawing/2014/main" val="942867298"/>
                    </a:ext>
                  </a:extLst>
                </a:gridCol>
                <a:gridCol w="819830">
                  <a:extLst>
                    <a:ext uri="{9D8B030D-6E8A-4147-A177-3AD203B41FA5}">
                      <a16:colId xmlns:a16="http://schemas.microsoft.com/office/drawing/2014/main" val="2924716344"/>
                    </a:ext>
                  </a:extLst>
                </a:gridCol>
                <a:gridCol w="838463">
                  <a:extLst>
                    <a:ext uri="{9D8B030D-6E8A-4147-A177-3AD203B41FA5}">
                      <a16:colId xmlns:a16="http://schemas.microsoft.com/office/drawing/2014/main" val="736851374"/>
                    </a:ext>
                  </a:extLst>
                </a:gridCol>
                <a:gridCol w="700582">
                  <a:extLst>
                    <a:ext uri="{9D8B030D-6E8A-4147-A177-3AD203B41FA5}">
                      <a16:colId xmlns:a16="http://schemas.microsoft.com/office/drawing/2014/main" val="2239215531"/>
                    </a:ext>
                  </a:extLst>
                </a:gridCol>
                <a:gridCol w="849642">
                  <a:extLst>
                    <a:ext uri="{9D8B030D-6E8A-4147-A177-3AD203B41FA5}">
                      <a16:colId xmlns:a16="http://schemas.microsoft.com/office/drawing/2014/main" val="4030057837"/>
                    </a:ext>
                  </a:extLst>
                </a:gridCol>
                <a:gridCol w="775111">
                  <a:extLst>
                    <a:ext uri="{9D8B030D-6E8A-4147-A177-3AD203B41FA5}">
                      <a16:colId xmlns:a16="http://schemas.microsoft.com/office/drawing/2014/main" val="260430205"/>
                    </a:ext>
                  </a:extLst>
                </a:gridCol>
              </a:tblGrid>
              <a:tr h="234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769717"/>
                  </a:ext>
                </a:extLst>
              </a:tr>
              <a:tr h="5737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853945"/>
                  </a:ext>
                </a:extLst>
              </a:tr>
              <a:tr h="210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60.724.795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58.345.567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-2.379.228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31.441.873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42174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35.982.681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35.400.773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21.681.043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60998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179839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204548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14.150.992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-1.557.070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79373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058819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94190"/>
                  </a:ext>
                </a:extLst>
              </a:tr>
              <a:tr h="304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274564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64532"/>
                  </a:ext>
                </a:extLst>
              </a:tr>
              <a:tr h="234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577439"/>
                  </a:ext>
                </a:extLst>
              </a:tr>
              <a:tr h="19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8044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742211" y="5326009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880FB2-7839-47EF-BE13-732654BC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8FF750B-B5A9-47F9-9557-73412693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7" y="73828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73469C5-B268-4785-B6D8-BA98857CA98E}"/>
              </a:ext>
            </a:extLst>
          </p:cNvPr>
          <p:cNvSpPr txBox="1">
            <a:spLocks/>
          </p:cNvSpPr>
          <p:nvPr/>
        </p:nvSpPr>
        <p:spPr>
          <a:xfrm>
            <a:off x="414338" y="1578670"/>
            <a:ext cx="7498704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Programas Partida 25 Ministerio Medio Ambiente. en miles de pesos de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A7C9EA1-DA68-4ECE-B4BE-D79D84290E29}"/>
              </a:ext>
            </a:extLst>
          </p:cNvPr>
          <p:cNvSpPr txBox="1">
            <a:spLocks/>
          </p:cNvSpPr>
          <p:nvPr/>
        </p:nvSpPr>
        <p:spPr>
          <a:xfrm>
            <a:off x="414337" y="4267874"/>
            <a:ext cx="78488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900" b="1" dirty="0">
                <a:solidFill>
                  <a:prstClr val="black"/>
                </a:solidFill>
              </a:rPr>
              <a:t>Fuente</a:t>
            </a:r>
            <a:r>
              <a:rPr lang="es-CL" sz="90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5ACED29-C037-4434-A6DC-1496C74EC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60607"/>
              </p:ext>
            </p:extLst>
          </p:nvPr>
        </p:nvGraphicFramePr>
        <p:xfrm>
          <a:off x="414337" y="2133790"/>
          <a:ext cx="8210798" cy="1531648"/>
        </p:xfrm>
        <a:graphic>
          <a:graphicData uri="http://schemas.openxmlformats.org/drawingml/2006/table">
            <a:tbl>
              <a:tblPr/>
              <a:tblGrid>
                <a:gridCol w="418919">
                  <a:extLst>
                    <a:ext uri="{9D8B030D-6E8A-4147-A177-3AD203B41FA5}">
                      <a16:colId xmlns:a16="http://schemas.microsoft.com/office/drawing/2014/main" val="1323120859"/>
                    </a:ext>
                  </a:extLst>
                </a:gridCol>
                <a:gridCol w="418919">
                  <a:extLst>
                    <a:ext uri="{9D8B030D-6E8A-4147-A177-3AD203B41FA5}">
                      <a16:colId xmlns:a16="http://schemas.microsoft.com/office/drawing/2014/main" val="2042274385"/>
                    </a:ext>
                  </a:extLst>
                </a:gridCol>
                <a:gridCol w="2664320">
                  <a:extLst>
                    <a:ext uri="{9D8B030D-6E8A-4147-A177-3AD203B41FA5}">
                      <a16:colId xmlns:a16="http://schemas.microsoft.com/office/drawing/2014/main" val="3465730329"/>
                    </a:ext>
                  </a:extLst>
                </a:gridCol>
                <a:gridCol w="921620">
                  <a:extLst>
                    <a:ext uri="{9D8B030D-6E8A-4147-A177-3AD203B41FA5}">
                      <a16:colId xmlns:a16="http://schemas.microsoft.com/office/drawing/2014/main" val="297322503"/>
                    </a:ext>
                  </a:extLst>
                </a:gridCol>
                <a:gridCol w="904863">
                  <a:extLst>
                    <a:ext uri="{9D8B030D-6E8A-4147-A177-3AD203B41FA5}">
                      <a16:colId xmlns:a16="http://schemas.microsoft.com/office/drawing/2014/main" val="2354607719"/>
                    </a:ext>
                  </a:extLst>
                </a:gridCol>
                <a:gridCol w="871350">
                  <a:extLst>
                    <a:ext uri="{9D8B030D-6E8A-4147-A177-3AD203B41FA5}">
                      <a16:colId xmlns:a16="http://schemas.microsoft.com/office/drawing/2014/main" val="2087826228"/>
                    </a:ext>
                  </a:extLst>
                </a:gridCol>
                <a:gridCol w="988647">
                  <a:extLst>
                    <a:ext uri="{9D8B030D-6E8A-4147-A177-3AD203B41FA5}">
                      <a16:colId xmlns:a16="http://schemas.microsoft.com/office/drawing/2014/main" val="4116210148"/>
                    </a:ext>
                  </a:extLst>
                </a:gridCol>
                <a:gridCol w="1022160">
                  <a:extLst>
                    <a:ext uri="{9D8B030D-6E8A-4147-A177-3AD203B41FA5}">
                      <a16:colId xmlns:a16="http://schemas.microsoft.com/office/drawing/2014/main" val="2707566739"/>
                    </a:ext>
                  </a:extLst>
                </a:gridCol>
              </a:tblGrid>
              <a:tr h="211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807511"/>
                  </a:ext>
                </a:extLst>
              </a:tr>
              <a:tr h="646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035060"/>
                  </a:ext>
                </a:extLst>
              </a:tr>
              <a:tr h="224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31.172.257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-2.214.005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09652"/>
                  </a:ext>
                </a:extLst>
              </a:tr>
              <a:tr h="2112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14.784.171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-127.751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8.712.424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68901"/>
                  </a:ext>
                </a:extLst>
              </a:tr>
              <a:tr h="237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12.426.611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12.389.139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7.829.426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84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5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A89F52-2EAA-40D9-9FAD-43F446933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66123"/>
              </p:ext>
            </p:extLst>
          </p:nvPr>
        </p:nvGraphicFramePr>
        <p:xfrm>
          <a:off x="553475" y="1628800"/>
          <a:ext cx="8089691" cy="4548169"/>
        </p:xfrm>
        <a:graphic>
          <a:graphicData uri="http://schemas.openxmlformats.org/drawingml/2006/table">
            <a:tbl>
              <a:tblPr/>
              <a:tblGrid>
                <a:gridCol w="294814">
                  <a:extLst>
                    <a:ext uri="{9D8B030D-6E8A-4147-A177-3AD203B41FA5}">
                      <a16:colId xmlns:a16="http://schemas.microsoft.com/office/drawing/2014/main" val="1704085539"/>
                    </a:ext>
                  </a:extLst>
                </a:gridCol>
                <a:gridCol w="294814">
                  <a:extLst>
                    <a:ext uri="{9D8B030D-6E8A-4147-A177-3AD203B41FA5}">
                      <a16:colId xmlns:a16="http://schemas.microsoft.com/office/drawing/2014/main" val="1137068238"/>
                    </a:ext>
                  </a:extLst>
                </a:gridCol>
                <a:gridCol w="294814">
                  <a:extLst>
                    <a:ext uri="{9D8B030D-6E8A-4147-A177-3AD203B41FA5}">
                      <a16:colId xmlns:a16="http://schemas.microsoft.com/office/drawing/2014/main" val="2777914649"/>
                    </a:ext>
                  </a:extLst>
                </a:gridCol>
                <a:gridCol w="3325499">
                  <a:extLst>
                    <a:ext uri="{9D8B030D-6E8A-4147-A177-3AD203B41FA5}">
                      <a16:colId xmlns:a16="http://schemas.microsoft.com/office/drawing/2014/main" val="2287715694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4078432132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504320540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2544868301"/>
                    </a:ext>
                  </a:extLst>
                </a:gridCol>
                <a:gridCol w="790101">
                  <a:extLst>
                    <a:ext uri="{9D8B030D-6E8A-4147-A177-3AD203B41FA5}">
                      <a16:colId xmlns:a16="http://schemas.microsoft.com/office/drawing/2014/main" val="816968310"/>
                    </a:ext>
                  </a:extLst>
                </a:gridCol>
                <a:gridCol w="719346">
                  <a:extLst>
                    <a:ext uri="{9D8B030D-6E8A-4147-A177-3AD203B41FA5}">
                      <a16:colId xmlns:a16="http://schemas.microsoft.com/office/drawing/2014/main" val="3608542251"/>
                    </a:ext>
                  </a:extLst>
                </a:gridCol>
              </a:tblGrid>
              <a:tr h="140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00" marR="8400" marT="84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3936"/>
                  </a:ext>
                </a:extLst>
              </a:tr>
              <a:tr h="4302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375997"/>
                  </a:ext>
                </a:extLst>
              </a:tr>
              <a:tr h="1843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33.386.262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31.172.257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-2.214.005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14.900.023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06885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16.453.147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16.247.180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-205.967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9.768.800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464450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3.302.926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2.875.267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-427.659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1.540.142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426612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69211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696331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12.528.913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11.001.491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-1.527.422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1.717.123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103639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306994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168.801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-59.901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76787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12.134.671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10.795.853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-1.338.818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1.703.430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636957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761.423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726.923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109527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181.519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04799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90.981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099385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6.536.581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5.709.406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-827.175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604.456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409733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289.185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333.953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12.371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237140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Recuperación Ambiental y Social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47.075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19634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 Descontaminación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1.295.496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1.256.137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-39.359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425.206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5319"/>
                  </a:ext>
                </a:extLst>
              </a:tr>
              <a:tr h="280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25, Conferencia de las Partes N° 25 de la Convención Marco de las Naciones Unidas sobre Cambio Climático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761.989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191.900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-570.089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117.456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929966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Medioambientales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993.557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907.909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-85.648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301.387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75425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y Humedales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194.940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29.343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356599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225.441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96.738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-128.703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13.693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886923"/>
                  </a:ext>
                </a:extLst>
              </a:tr>
              <a:tr h="1404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Mundial de Información en Biodiversidad (GBIF)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-31.309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309490"/>
                  </a:ext>
                </a:extLst>
              </a:tr>
              <a:tr h="280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8.456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60100"/>
                  </a:ext>
                </a:extLst>
              </a:tr>
              <a:tr h="280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-8.208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138639"/>
                  </a:ext>
                </a:extLst>
              </a:tr>
              <a:tr h="2809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5.260 </a:t>
                      </a:r>
                    </a:p>
                  </a:txBody>
                  <a:tcPr marL="8400" marR="8400" marT="840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5.237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400" marR="8400" marT="840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047776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2F1D480C-4E1A-4104-B7A1-AB92466C81DA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1 de 2</a:t>
            </a:r>
          </a:p>
        </p:txBody>
      </p:sp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321E63-CB79-42D7-9C32-4A55698D8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3E0DB092-FE24-472B-987E-5DC1D73CC7BD}"/>
              </a:ext>
            </a:extLst>
          </p:cNvPr>
          <p:cNvSpPr txBox="1">
            <a:spLocks/>
          </p:cNvSpPr>
          <p:nvPr/>
        </p:nvSpPr>
        <p:spPr>
          <a:xfrm>
            <a:off x="432366" y="6627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2588BB26-BBAD-4212-B749-11DBCAC1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2633" y="6309321"/>
            <a:ext cx="7617760" cy="296468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B112B0A7-6238-4CA4-AB72-711825C8F687}"/>
              </a:ext>
            </a:extLst>
          </p:cNvPr>
          <p:cNvSpPr txBox="1">
            <a:spLocks/>
          </p:cNvSpPr>
          <p:nvPr/>
        </p:nvSpPr>
        <p:spPr>
          <a:xfrm>
            <a:off x="500835" y="1230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39F8613-7524-4FCA-861D-7FBE0C683BA5}"/>
              </a:ext>
            </a:extLst>
          </p:cNvPr>
          <p:cNvSpPr txBox="1"/>
          <p:nvPr/>
        </p:nvSpPr>
        <p:spPr>
          <a:xfrm>
            <a:off x="6228184" y="1253850"/>
            <a:ext cx="2132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2 de 2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E0AF81F-8F87-4392-A769-AD817825A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832034"/>
              </p:ext>
            </p:extLst>
          </p:nvPr>
        </p:nvGraphicFramePr>
        <p:xfrm>
          <a:off x="413562" y="1552702"/>
          <a:ext cx="8229603" cy="4254551"/>
        </p:xfrm>
        <a:graphic>
          <a:graphicData uri="http://schemas.openxmlformats.org/drawingml/2006/table">
            <a:tbl>
              <a:tblPr/>
              <a:tblGrid>
                <a:gridCol w="299913">
                  <a:extLst>
                    <a:ext uri="{9D8B030D-6E8A-4147-A177-3AD203B41FA5}">
                      <a16:colId xmlns:a16="http://schemas.microsoft.com/office/drawing/2014/main" val="4014108976"/>
                    </a:ext>
                  </a:extLst>
                </a:gridCol>
                <a:gridCol w="299913">
                  <a:extLst>
                    <a:ext uri="{9D8B030D-6E8A-4147-A177-3AD203B41FA5}">
                      <a16:colId xmlns:a16="http://schemas.microsoft.com/office/drawing/2014/main" val="2578330964"/>
                    </a:ext>
                  </a:extLst>
                </a:gridCol>
                <a:gridCol w="299913">
                  <a:extLst>
                    <a:ext uri="{9D8B030D-6E8A-4147-A177-3AD203B41FA5}">
                      <a16:colId xmlns:a16="http://schemas.microsoft.com/office/drawing/2014/main" val="1728646256"/>
                    </a:ext>
                  </a:extLst>
                </a:gridCol>
                <a:gridCol w="3383013">
                  <a:extLst>
                    <a:ext uri="{9D8B030D-6E8A-4147-A177-3AD203B41FA5}">
                      <a16:colId xmlns:a16="http://schemas.microsoft.com/office/drawing/2014/main" val="3868464763"/>
                    </a:ext>
                  </a:extLst>
                </a:gridCol>
                <a:gridCol w="803766">
                  <a:extLst>
                    <a:ext uri="{9D8B030D-6E8A-4147-A177-3AD203B41FA5}">
                      <a16:colId xmlns:a16="http://schemas.microsoft.com/office/drawing/2014/main" val="1796661376"/>
                    </a:ext>
                  </a:extLst>
                </a:gridCol>
                <a:gridCol w="803766">
                  <a:extLst>
                    <a:ext uri="{9D8B030D-6E8A-4147-A177-3AD203B41FA5}">
                      <a16:colId xmlns:a16="http://schemas.microsoft.com/office/drawing/2014/main" val="576824491"/>
                    </a:ext>
                  </a:extLst>
                </a:gridCol>
                <a:gridCol w="803766">
                  <a:extLst>
                    <a:ext uri="{9D8B030D-6E8A-4147-A177-3AD203B41FA5}">
                      <a16:colId xmlns:a16="http://schemas.microsoft.com/office/drawing/2014/main" val="533451951"/>
                    </a:ext>
                  </a:extLst>
                </a:gridCol>
                <a:gridCol w="803766">
                  <a:extLst>
                    <a:ext uri="{9D8B030D-6E8A-4147-A177-3AD203B41FA5}">
                      <a16:colId xmlns:a16="http://schemas.microsoft.com/office/drawing/2014/main" val="848515688"/>
                    </a:ext>
                  </a:extLst>
                </a:gridCol>
                <a:gridCol w="731787">
                  <a:extLst>
                    <a:ext uri="{9D8B030D-6E8A-4147-A177-3AD203B41FA5}">
                      <a16:colId xmlns:a16="http://schemas.microsoft.com/office/drawing/2014/main" val="3173963272"/>
                    </a:ext>
                  </a:extLst>
                </a:gridCol>
              </a:tblGrid>
              <a:tr h="143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97" marR="8997" marT="89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570546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98303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Estocolmo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595470"/>
                  </a:ext>
                </a:extLst>
              </a:tr>
              <a:tr h="287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- ONUMA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-13.338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34941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RAMSAR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34881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Montreal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8.367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0197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Investigación del Cambio Global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-5.335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71531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Viena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-2.890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16373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Protocolo Kioto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18.161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235860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Rotterdam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-10.618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118627"/>
                  </a:ext>
                </a:extLst>
              </a:tr>
              <a:tr h="268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-UNFCCC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77.244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70.244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12671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099232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1.714.408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46922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400298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66756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791.174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-129.079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68.352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052533"/>
                  </a:ext>
                </a:extLst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148858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20.469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494861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386.413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4.042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616249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139.444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72.531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-66.913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678956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319.917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271.166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098370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612324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08299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180.023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60911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278330"/>
                  </a:ext>
                </a:extLst>
              </a:tr>
              <a:tr h="143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109.888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88.748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64542"/>
                  </a:ext>
                </a:extLst>
              </a:tr>
            </a:tbl>
          </a:graphicData>
        </a:graphic>
      </p:graphicFrame>
      <p:sp>
        <p:nvSpPr>
          <p:cNvPr id="11" name="1 Título">
            <a:extLst>
              <a:ext uri="{FF2B5EF4-FFF2-40B4-BE49-F238E27FC236}">
                <a16:creationId xmlns:a16="http://schemas.microsoft.com/office/drawing/2014/main" id="{4BFB5BF9-6CFD-4CA1-A341-78CB277A4DB7}"/>
              </a:ext>
            </a:extLst>
          </p:cNvPr>
          <p:cNvSpPr txBox="1">
            <a:spLocks/>
          </p:cNvSpPr>
          <p:nvPr/>
        </p:nvSpPr>
        <p:spPr>
          <a:xfrm>
            <a:off x="336491" y="5893402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8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504" y="6335049"/>
            <a:ext cx="754575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8" y="764704"/>
            <a:ext cx="78602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504" y="165397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765405-593C-4825-BF2A-0EBE5DBD4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016361"/>
              </p:ext>
            </p:extLst>
          </p:nvPr>
        </p:nvGraphicFramePr>
        <p:xfrm>
          <a:off x="580298" y="2154561"/>
          <a:ext cx="7805454" cy="3551715"/>
        </p:xfrm>
        <a:graphic>
          <a:graphicData uri="http://schemas.openxmlformats.org/drawingml/2006/table">
            <a:tbl>
              <a:tblPr/>
              <a:tblGrid>
                <a:gridCol w="354633">
                  <a:extLst>
                    <a:ext uri="{9D8B030D-6E8A-4147-A177-3AD203B41FA5}">
                      <a16:colId xmlns:a16="http://schemas.microsoft.com/office/drawing/2014/main" val="2987990835"/>
                    </a:ext>
                  </a:extLst>
                </a:gridCol>
                <a:gridCol w="354633">
                  <a:extLst>
                    <a:ext uri="{9D8B030D-6E8A-4147-A177-3AD203B41FA5}">
                      <a16:colId xmlns:a16="http://schemas.microsoft.com/office/drawing/2014/main" val="201307768"/>
                    </a:ext>
                  </a:extLst>
                </a:gridCol>
                <a:gridCol w="354633">
                  <a:extLst>
                    <a:ext uri="{9D8B030D-6E8A-4147-A177-3AD203B41FA5}">
                      <a16:colId xmlns:a16="http://schemas.microsoft.com/office/drawing/2014/main" val="484498272"/>
                    </a:ext>
                  </a:extLst>
                </a:gridCol>
                <a:gridCol w="3007280">
                  <a:extLst>
                    <a:ext uri="{9D8B030D-6E8A-4147-A177-3AD203B41FA5}">
                      <a16:colId xmlns:a16="http://schemas.microsoft.com/office/drawing/2014/main" val="3971206654"/>
                    </a:ext>
                  </a:extLst>
                </a:gridCol>
                <a:gridCol w="794376">
                  <a:extLst>
                    <a:ext uri="{9D8B030D-6E8A-4147-A177-3AD203B41FA5}">
                      <a16:colId xmlns:a16="http://schemas.microsoft.com/office/drawing/2014/main" val="60586926"/>
                    </a:ext>
                  </a:extLst>
                </a:gridCol>
                <a:gridCol w="766004">
                  <a:extLst>
                    <a:ext uri="{9D8B030D-6E8A-4147-A177-3AD203B41FA5}">
                      <a16:colId xmlns:a16="http://schemas.microsoft.com/office/drawing/2014/main" val="1704632008"/>
                    </a:ext>
                  </a:extLst>
                </a:gridCol>
                <a:gridCol w="585143">
                  <a:extLst>
                    <a:ext uri="{9D8B030D-6E8A-4147-A177-3AD203B41FA5}">
                      <a16:colId xmlns:a16="http://schemas.microsoft.com/office/drawing/2014/main" val="3566904349"/>
                    </a:ext>
                  </a:extLst>
                </a:gridCol>
                <a:gridCol w="723450">
                  <a:extLst>
                    <a:ext uri="{9D8B030D-6E8A-4147-A177-3AD203B41FA5}">
                      <a16:colId xmlns:a16="http://schemas.microsoft.com/office/drawing/2014/main" val="3332245029"/>
                    </a:ext>
                  </a:extLst>
                </a:gridCol>
                <a:gridCol w="865302">
                  <a:extLst>
                    <a:ext uri="{9D8B030D-6E8A-4147-A177-3AD203B41FA5}">
                      <a16:colId xmlns:a16="http://schemas.microsoft.com/office/drawing/2014/main" val="1670740984"/>
                    </a:ext>
                  </a:extLst>
                </a:gridCol>
              </a:tblGrid>
              <a:tr h="1587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406113"/>
                  </a:ext>
                </a:extLst>
              </a:tr>
              <a:tr h="486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12289"/>
                  </a:ext>
                </a:extLst>
              </a:tr>
              <a:tr h="2083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14.911.922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14.784.171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8.712.424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166851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10.599.341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6.599.567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68823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75299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99922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1.979.937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035599"/>
                  </a:ext>
                </a:extLst>
              </a:tr>
              <a:tr h="317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615649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270.990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933145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924494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100090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99993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902715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12043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986465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83737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51083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196087"/>
                  </a:ext>
                </a:extLst>
              </a:tr>
              <a:tr h="158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308680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1F3D696B-A209-4664-B84C-8BEC51EF2C2C}"/>
              </a:ext>
            </a:extLst>
          </p:cNvPr>
          <p:cNvSpPr txBox="1">
            <a:spLocks/>
          </p:cNvSpPr>
          <p:nvPr/>
        </p:nvSpPr>
        <p:spPr>
          <a:xfrm>
            <a:off x="548874" y="570627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2035</Words>
  <Application>Microsoft Office PowerPoint</Application>
  <PresentationFormat>Presentación en pantalla (4:3)</PresentationFormat>
  <Paragraphs>987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JULIO DE 2020 PARTIDA 25: MINISTERIO DE MEDIO AMBIENTE</vt:lpstr>
      <vt:lpstr>EJECUCIÓN PRESUPUESTARIA DE GASTOS ACUMULADA A JULIO DE 2020 PARTIDA 25 MINISTERIO DEL MEDIO AMBIENTE</vt:lpstr>
      <vt:lpstr>EJECUCIÓN PRESUPUESTARIA DE GASTOS ACUMULADA A JULIO DE 2020 PARTIDA 25 MINISTERIO DEL MEDIO AMBIENTE</vt:lpstr>
      <vt:lpstr>COMPORTAMIENTO DE LA EJECUCIÓN ACUMULADA DE GASTOS A JULIO DE 2020 PARTIDA 25 MINISTERIO DE MEDIO AMBIENTE</vt:lpstr>
      <vt:lpstr>EJECUCIÓN ACUMULADA DE GASTOS A JULIO DE 2020 PARTIDA 25 MINISTERIO DEL MEDIO AMBIENTE</vt:lpstr>
      <vt:lpstr>EJECUCIÓN PRESUPUESTARIA DE GASTOS ACUMULADA A JULIO DE 2020 PARTIDA 25 MINISTERIO DEL MEDIO AMBIENTE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263</cp:revision>
  <cp:lastPrinted>2019-06-06T21:54:24Z</cp:lastPrinted>
  <dcterms:created xsi:type="dcterms:W3CDTF">2016-06-23T13:38:47Z</dcterms:created>
  <dcterms:modified xsi:type="dcterms:W3CDTF">2020-09-14T01:26:13Z</dcterms:modified>
</cp:coreProperties>
</file>