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E2-4957-BB7B-B195013DFACA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7A-42B4-9F21-C82709F0D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3-4505-8AA3-F731914B63E9}"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3-4505-8AA3-F731914B63E9}"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3-4505-8AA3-F731914B63E9}"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3-4505-8AA3-F731914B6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4352152"/>
        <c:axId val="544358424"/>
      </c:barChart>
      <c:catAx>
        <c:axId val="54435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4358424"/>
        <c:crosses val="autoZero"/>
        <c:auto val="1"/>
        <c:lblAlgn val="ctr"/>
        <c:lblOffset val="100"/>
        <c:noMultiLvlLbl val="0"/>
      </c:catAx>
      <c:valAx>
        <c:axId val="5443584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4435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A-4C3E-8988-51B0EF901A33}"/>
            </c:ext>
          </c:extLst>
        </c:ser>
        <c:ser>
          <c:idx val="1"/>
          <c:order val="1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AA-4C3E-8988-51B0EF901A33}"/>
            </c:ext>
          </c:extLst>
        </c:ser>
        <c:ser>
          <c:idx val="2"/>
          <c:order val="2"/>
          <c:tx>
            <c:strRef>
              <c:f>'Partida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AA-4C3E-8988-51B0EF901A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24'!$D$32:$J$32</c:f>
              <c:numCache>
                <c:formatCode>0.0%</c:formatCode>
                <c:ptCount val="7"/>
                <c:pt idx="0">
                  <c:v>3.0553963274093383E-2</c:v>
                </c:pt>
                <c:pt idx="1">
                  <c:v>5.5451988580472525E-2</c:v>
                </c:pt>
                <c:pt idx="2">
                  <c:v>0.1248060936091728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AA-4C3E-8988-51B0EF901A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1982224"/>
        <c:axId val="331982616"/>
      </c:barChart>
      <c:catAx>
        <c:axId val="3319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982616"/>
        <c:crosses val="autoZero"/>
        <c:auto val="1"/>
        <c:lblAlgn val="ctr"/>
        <c:lblOffset val="100"/>
        <c:noMultiLvlLbl val="0"/>
      </c:catAx>
      <c:valAx>
        <c:axId val="331982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9822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A2-4AF5-94D1-854ECB01EA12}"/>
            </c:ext>
          </c:extLst>
        </c:ser>
        <c:ser>
          <c:idx val="1"/>
          <c:order val="1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A2-4AF5-94D1-854ECB01EA12}"/>
            </c:ext>
          </c:extLst>
        </c:ser>
        <c:ser>
          <c:idx val="2"/>
          <c:order val="2"/>
          <c:tx>
            <c:strRef>
              <c:f>'Partida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1.0369857714120804E-2"/>
                  <c:y val="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2-4AF5-94D1-854ECB01EA12}"/>
                </c:ext>
              </c:extLst>
            </c:dLbl>
            <c:dLbl>
              <c:idx val="1"/>
              <c:layout>
                <c:manualLayout>
                  <c:x val="2.9035601599538306E-2"/>
                  <c:y val="3.240323113794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A2-4AF5-94D1-854ECB01EA12}"/>
                </c:ext>
              </c:extLst>
            </c:dLbl>
            <c:dLbl>
              <c:idx val="2"/>
              <c:layout>
                <c:manualLayout>
                  <c:x val="3.7331487770834927E-2"/>
                  <c:y val="9.000897538318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A2-4AF5-94D1-854ECB01EA12}"/>
                </c:ext>
              </c:extLst>
            </c:dLbl>
            <c:dLbl>
              <c:idx val="3"/>
              <c:layout>
                <c:manualLayout>
                  <c:x val="2.9035601599538306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A2-4AF5-94D1-854ECB01EA12}"/>
                </c:ext>
              </c:extLst>
            </c:dLbl>
            <c:dLbl>
              <c:idx val="4"/>
              <c:layout>
                <c:manualLayout>
                  <c:x val="1.6591772342593316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A2-4AF5-94D1-854ECB01EA12}"/>
                </c:ext>
              </c:extLst>
            </c:dLbl>
            <c:dLbl>
              <c:idx val="5"/>
              <c:layout>
                <c:manualLayout>
                  <c:x val="1.0369857714120823E-2"/>
                  <c:y val="3.960394916860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A2-4AF5-94D1-854ECB01EA12}"/>
                </c:ext>
              </c:extLst>
            </c:dLbl>
            <c:dLbl>
              <c:idx val="6"/>
              <c:layout>
                <c:manualLayout>
                  <c:x val="1.2443829256944912E-2"/>
                  <c:y val="1.800179507663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A2-4AF5-94D1-854ECB01E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24'!$D$25:$J$25</c:f>
              <c:numCache>
                <c:formatCode>0.0%</c:formatCode>
                <c:ptCount val="7"/>
                <c:pt idx="0">
                  <c:v>3.0553963274093383E-2</c:v>
                </c:pt>
                <c:pt idx="1">
                  <c:v>8.6005951854565901E-2</c:v>
                </c:pt>
                <c:pt idx="2">
                  <c:v>0.21040423177267473</c:v>
                </c:pt>
                <c:pt idx="3">
                  <c:v>0.23980422720506822</c:v>
                </c:pt>
                <c:pt idx="4">
                  <c:v>0.36224295157806574</c:v>
                </c:pt>
                <c:pt idx="5">
                  <c:v>0.45497799982180243</c:v>
                </c:pt>
                <c:pt idx="6">
                  <c:v>0.48323905705222614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BA2-4AF5-94D1-854ECB01E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979872"/>
        <c:axId val="331980264"/>
      </c:lineChart>
      <c:catAx>
        <c:axId val="33197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980264"/>
        <c:crosses val="autoZero"/>
        <c:auto val="1"/>
        <c:lblAlgn val="ctr"/>
        <c:lblOffset val="100"/>
        <c:noMultiLvlLbl val="0"/>
      </c:catAx>
      <c:valAx>
        <c:axId val="331980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979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308718"/>
              </p:ext>
            </p:extLst>
          </p:nvPr>
        </p:nvGraphicFramePr>
        <p:xfrm>
          <a:off x="497024" y="1916933"/>
          <a:ext cx="8167937" cy="3891185"/>
        </p:xfrm>
        <a:graphic>
          <a:graphicData uri="http://schemas.openxmlformats.org/drawingml/2006/table">
            <a:tbl>
              <a:tblPr/>
              <a:tblGrid>
                <a:gridCol w="79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76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1.440.207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0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4" y="578994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47478"/>
              </p:ext>
            </p:extLst>
          </p:nvPr>
        </p:nvGraphicFramePr>
        <p:xfrm>
          <a:off x="530871" y="1890525"/>
          <a:ext cx="8155928" cy="2906626"/>
        </p:xfrm>
        <a:graphic>
          <a:graphicData uri="http://schemas.openxmlformats.org/drawingml/2006/table">
            <a:tbl>
              <a:tblPr/>
              <a:tblGrid>
                <a:gridCol w="8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1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25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3.153.876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4.935.467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-202.642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2.812.202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280.446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52.378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29.777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96392"/>
              </p:ext>
            </p:extLst>
          </p:nvPr>
        </p:nvGraphicFramePr>
        <p:xfrm>
          <a:off x="518860" y="1855115"/>
          <a:ext cx="8167942" cy="4166181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3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12.098.825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605.067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6.726.838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7.229.976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-285.596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4.247.813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888.968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44.866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633.867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633.867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4416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62195"/>
              </p:ext>
            </p:extLst>
          </p:nvPr>
        </p:nvGraphicFramePr>
        <p:xfrm>
          <a:off x="518863" y="2078909"/>
          <a:ext cx="8167935" cy="3187989"/>
        </p:xfrm>
        <a:graphic>
          <a:graphicData uri="http://schemas.openxmlformats.org/drawingml/2006/table">
            <a:tbl>
              <a:tblPr/>
              <a:tblGrid>
                <a:gridCol w="80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2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37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13.775.334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-719.479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8.323.006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11.233.221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-310.628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6.972.702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996.542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70.026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57.682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5246425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213333"/>
              </p:ext>
            </p:extLst>
          </p:nvPr>
        </p:nvGraphicFramePr>
        <p:xfrm>
          <a:off x="417237" y="1660524"/>
          <a:ext cx="8210798" cy="392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32724"/>
              </p:ext>
            </p:extLst>
          </p:nvPr>
        </p:nvGraphicFramePr>
        <p:xfrm>
          <a:off x="466600" y="1665286"/>
          <a:ext cx="8210797" cy="399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09747"/>
              </p:ext>
            </p:extLst>
          </p:nvPr>
        </p:nvGraphicFramePr>
        <p:xfrm>
          <a:off x="606314" y="2060853"/>
          <a:ext cx="7638096" cy="3024335"/>
        </p:xfrm>
        <a:graphic>
          <a:graphicData uri="http://schemas.openxmlformats.org/drawingml/2006/table">
            <a:tbl>
              <a:tblPr/>
              <a:tblGrid>
                <a:gridCol w="80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99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6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126.331.705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-5.519.635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61.048.414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1390125,0%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30.841.036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2" y="509740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99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45083"/>
              </p:ext>
            </p:extLst>
          </p:nvPr>
        </p:nvGraphicFramePr>
        <p:xfrm>
          <a:off x="598539" y="2016430"/>
          <a:ext cx="7886697" cy="2852729"/>
        </p:xfrm>
        <a:graphic>
          <a:graphicData uri="http://schemas.openxmlformats.org/drawingml/2006/table">
            <a:tbl>
              <a:tblPr/>
              <a:tblGrid>
                <a:gridCol w="276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94.115.226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-3.868.103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42.844.694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76.578.456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-1.384.396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39.827.341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3.509.219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-235.316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1.061.425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4.842.457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-1.215.807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515.721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1.440.207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3.153.876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12.098.825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6.726.838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13.775.334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-719.479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8.323.006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78464"/>
              </p:ext>
            </p:extLst>
          </p:nvPr>
        </p:nvGraphicFramePr>
        <p:xfrm>
          <a:off x="557666" y="1933878"/>
          <a:ext cx="7957685" cy="4182234"/>
        </p:xfrm>
        <a:graphic>
          <a:graphicData uri="http://schemas.openxmlformats.org/drawingml/2006/table">
            <a:tbl>
              <a:tblPr/>
              <a:tblGrid>
                <a:gridCol w="710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7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7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1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4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2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76.578.456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-1.384.396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39.827.341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11.350.083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-543.041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6.459.327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-867.794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967.162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58.926.384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113.754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700.205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7200" y="6114185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35878"/>
              </p:ext>
            </p:extLst>
          </p:nvPr>
        </p:nvGraphicFramePr>
        <p:xfrm>
          <a:off x="561321" y="2060848"/>
          <a:ext cx="8003231" cy="3600403"/>
        </p:xfrm>
        <a:graphic>
          <a:graphicData uri="http://schemas.openxmlformats.org/drawingml/2006/table">
            <a:tbl>
              <a:tblPr/>
              <a:tblGrid>
                <a:gridCol w="722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2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3.509.219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-235.316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1.061.425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-16.860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321.105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514.880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514.880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514.880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566617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48768"/>
              </p:ext>
            </p:extLst>
          </p:nvPr>
        </p:nvGraphicFramePr>
        <p:xfrm>
          <a:off x="474239" y="2058440"/>
          <a:ext cx="8212560" cy="3386783"/>
        </p:xfrm>
        <a:graphic>
          <a:graphicData uri="http://schemas.openxmlformats.org/drawingml/2006/table">
            <a:tbl>
              <a:tblPr/>
              <a:tblGrid>
                <a:gridCol w="76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1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08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36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4.842.457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-1.215.807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515.721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4268" y="547404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2868</Words>
  <Application>Microsoft Office PowerPoint</Application>
  <PresentationFormat>Presentación en pantalla (4:3)</PresentationFormat>
  <Paragraphs>1406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JULIO DE 2020 PARTIDA 24: MINISTERIO DE ENERGÍA</vt:lpstr>
      <vt:lpstr>EJECUCIÓN ACUMULADA DE GASTOS A JULIO DE 2020  PARTIDA 24 MINISTERIO DE ENERGÍA</vt:lpstr>
      <vt:lpstr>EJECUCIÓN ACUMULADA DE GASTOS A JULIO DE 2020  PARTIDA 24 MINISTERIO DE ENERGÍA</vt:lpstr>
      <vt:lpstr>EJECUCIÓN ACUMULADA DE GASTOS A JULIO DE 2020  PARTIDA 24 MINISTERIO DE ENERGÍA</vt:lpstr>
      <vt:lpstr>EJECUCIÓN ACUMULADA DE GASTOS A JULIO DE 2020 PARTIDA 24 MINISTERIO DE ENERGÍA</vt:lpstr>
      <vt:lpstr>EJECUCIÓN ACUMULADA DE GASTOS A JULIO DE 2020  PARTIDA 24 MINISTERIO DE ENERGÍA RESUMEN POR CAPÍTULOS</vt:lpstr>
      <vt:lpstr>EJECUCIÓN ACUMULADA DE GASTOS A JULIO DE 2020  PARTIDA 24. CAPÍTULO 01. PROGRAMA 01:  SUBSECRETARÍA DE ENERGÍA</vt:lpstr>
      <vt:lpstr>EJECUCIÓN ACUMULADA DE GASTOS A JULIO DE 2020  PARTIDA 24. CAPÍTULO 01. PROGRAMA 03:  APOYO AL DESARROLLO DE ENERGÍAS RENOVABLES NO CONVENCIONALES</vt:lpstr>
      <vt:lpstr>EJECUCIÓN ACUMULADA DE GASTOS A JULIO DE 2020  PARTIDA 24. CAPÍTULO 01. PROGRAMA 04:  PROGRAMA ENERGIZACIÓN RURAL Y SOCIAL</vt:lpstr>
      <vt:lpstr>EJECUCIÓN ACUMULADA DE GASTOS A JULIO DE 2020  PARTIDA 24. CAPÍTULO 01. PROGRAMA 05:  PLAN DE ACCIÓN DE EFICIENCIA ENERGÉTICA</vt:lpstr>
      <vt:lpstr>EJECUCIÓN ACUMULADA DE GASTOS A JULIO DE 2020  PARTIDA 24. CAPÍTULO 02. PROGRAMA 01:  COMISIÓN NACIONAL DE ENERGÍA</vt:lpstr>
      <vt:lpstr>EJECUCIÓN ACUMULADA DE GASTOS A JULIO DE 2020  PARTIDA 24. CAPÍTULO 03. PROGRAMA 01:  COMISIÓN CHILENA DE ENERGÍA NUCLEAR</vt:lpstr>
      <vt:lpstr>EJECUCIÓN ACUMULADA DE GASTOS A JULIO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316</cp:revision>
  <cp:lastPrinted>2019-06-03T14:10:49Z</cp:lastPrinted>
  <dcterms:created xsi:type="dcterms:W3CDTF">2016-06-23T13:38:47Z</dcterms:created>
  <dcterms:modified xsi:type="dcterms:W3CDTF">2020-09-14T01:23:02Z</dcterms:modified>
</cp:coreProperties>
</file>