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25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492467608048336E-2"/>
          <c:y val="0.21867479598284509"/>
          <c:w val="0.78930073148107305"/>
          <c:h val="0.41757051531977252"/>
        </c:manualLayout>
      </c:layout>
      <c:pie3DChart>
        <c:varyColors val="1"/>
        <c:ser>
          <c:idx val="0"/>
          <c:order val="0"/>
          <c:tx>
            <c:strRef>
              <c:f>'[24.xlsx]Partida 24'!$D$63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17A-42B4-9F21-C82709F0DE94}"/>
              </c:ext>
            </c:extLst>
          </c:dPt>
          <c:dLbls>
            <c:dLbl>
              <c:idx val="0"/>
              <c:layout>
                <c:manualLayout>
                  <c:x val="-0.16383395940769274"/>
                  <c:y val="4.863872567618272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E2-4957-BB7B-B195013DFACA}"/>
                </c:ext>
              </c:extLst>
            </c:dLbl>
            <c:dLbl>
              <c:idx val="1"/>
              <c:layout>
                <c:manualLayout>
                  <c:x val="-0.13342097621419399"/>
                  <c:y val="-0.1297523545601851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E2-4957-BB7B-B195013DFACA}"/>
                </c:ext>
              </c:extLst>
            </c:dLbl>
            <c:dLbl>
              <c:idx val="2"/>
              <c:layout>
                <c:manualLayout>
                  <c:x val="0.20311162344883771"/>
                  <c:y val="-0.144921790660576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5E2-4957-BB7B-B195013DFACA}"/>
                </c:ext>
              </c:extLst>
            </c:dLbl>
            <c:dLbl>
              <c:idx val="3"/>
              <c:layout>
                <c:manualLayout>
                  <c:x val="6.078104062618981E-2"/>
                  <c:y val="6.44582467776116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5E2-4957-BB7B-B195013DFACA}"/>
                </c:ext>
              </c:extLst>
            </c:dLbl>
            <c:dLbl>
              <c:idx val="4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017A-42B4-9F21-C82709F0DE94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'[24.xlsx]Partida 24'!$C$64:$C$68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'[24.xlsx]Partida 24'!$D$64:$D$68</c:f>
              <c:numCache>
                <c:formatCode>#,##0</c:formatCode>
                <c:ptCount val="5"/>
                <c:pt idx="0">
                  <c:v>38444939</c:v>
                </c:pt>
                <c:pt idx="1">
                  <c:v>15064161</c:v>
                </c:pt>
                <c:pt idx="2">
                  <c:v>65167561</c:v>
                </c:pt>
                <c:pt idx="3">
                  <c:v>10458327</c:v>
                </c:pt>
                <c:pt idx="4">
                  <c:v>2716352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061403329749771E-2"/>
          <c:y val="0.68197327498509941"/>
          <c:w val="0.63921050128364698"/>
          <c:h val="0.300366805142890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Capítulo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1501558398950132"/>
          <c:y val="4.92783613248499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'[24.xlsx]Partida 24'!$L$63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3.7956773390370165E-17"/>
                  <c:y val="1.7685281326147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EE3-4505-8AA3-F731914B63E9}"/>
                </c:ext>
              </c:extLst>
            </c:dLbl>
            <c:dLbl>
              <c:idx val="1"/>
              <c:layout>
                <c:manualLayout>
                  <c:x val="-7.5913546780740329E-17"/>
                  <c:y val="1.612374724601406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EE3-4505-8AA3-F731914B63E9}"/>
                </c:ext>
              </c:extLst>
            </c:dLbl>
            <c:dLbl>
              <c:idx val="2"/>
              <c:layout>
                <c:manualLayout>
                  <c:x val="0"/>
                  <c:y val="-7.405414752111353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EE3-4505-8AA3-F731914B63E9}"/>
                </c:ext>
              </c:extLst>
            </c:dLbl>
            <c:dLbl>
              <c:idx val="3"/>
              <c:layout>
                <c:manualLayout>
                  <c:x val="-1.5182709356148066E-16"/>
                  <c:y val="-5.70392922758827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E3-4505-8AA3-F731914B63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'[24.xlsx]Partida 24'!$K$64:$K$67</c:f>
              <c:strCache>
                <c:ptCount val="4"/>
                <c:pt idx="0">
                  <c:v>SUB.DE ENERGÍA</c:v>
                </c:pt>
                <c:pt idx="1">
                  <c:v>CNE</c:v>
                </c:pt>
                <c:pt idx="2">
                  <c:v>CCHEN</c:v>
                </c:pt>
                <c:pt idx="3">
                  <c:v>SEC</c:v>
                </c:pt>
              </c:strCache>
            </c:strRef>
          </c:cat>
          <c:val>
            <c:numRef>
              <c:f>'[24.xlsx]Partida 24'!$L$64:$L$67</c:f>
              <c:numCache>
                <c:formatCode>#,##0</c:formatCode>
                <c:ptCount val="4"/>
                <c:pt idx="0">
                  <c:v>97983329</c:v>
                </c:pt>
                <c:pt idx="1">
                  <c:v>7879440</c:v>
                </c:pt>
                <c:pt idx="2">
                  <c:v>11493758</c:v>
                </c:pt>
                <c:pt idx="3">
                  <c:v>14494813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544352152"/>
        <c:axId val="544358424"/>
      </c:barChart>
      <c:catAx>
        <c:axId val="544352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544358424"/>
        <c:crosses val="autoZero"/>
        <c:auto val="1"/>
        <c:lblAlgn val="ctr"/>
        <c:lblOffset val="100"/>
        <c:noMultiLvlLbl val="0"/>
      </c:catAx>
      <c:valAx>
        <c:axId val="54435842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544352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2018 - 2019 - 2020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24'!$C$30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24'!$D$29:$O$29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24'!$D$30:$O$30</c:f>
              <c:numCache>
                <c:formatCode>0.0%</c:formatCode>
                <c:ptCount val="12"/>
                <c:pt idx="0">
                  <c:v>0.13358897202290518</c:v>
                </c:pt>
                <c:pt idx="1">
                  <c:v>4.4185991048746383E-2</c:v>
                </c:pt>
                <c:pt idx="2">
                  <c:v>7.6715616051498958E-2</c:v>
                </c:pt>
                <c:pt idx="3">
                  <c:v>8.4475860511934661E-2</c:v>
                </c:pt>
                <c:pt idx="4">
                  <c:v>6.5127871892063011E-2</c:v>
                </c:pt>
                <c:pt idx="5">
                  <c:v>0.15585403210467766</c:v>
                </c:pt>
                <c:pt idx="6">
                  <c:v>2.940958627796714E-2</c:v>
                </c:pt>
                <c:pt idx="7">
                  <c:v>0.11749397126291769</c:v>
                </c:pt>
                <c:pt idx="8">
                  <c:v>3.5724283054241704E-2</c:v>
                </c:pt>
                <c:pt idx="9">
                  <c:v>7.4643709041696552E-2</c:v>
                </c:pt>
                <c:pt idx="10">
                  <c:v>7.3622543082942887E-2</c:v>
                </c:pt>
                <c:pt idx="11">
                  <c:v>0.18965646108979958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AA-4C3E-8988-51B0EF901A33}"/>
            </c:ext>
          </c:extLst>
        </c:ser>
        <c:ser>
          <c:idx val="1"/>
          <c:order val="1"/>
          <c:tx>
            <c:strRef>
              <c:f>'Partida 24'!$C$31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24'!$D$29:$O$29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24'!$D$31:$O$31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2.4712899588940636E-2</c:v>
                </c:pt>
                <c:pt idx="2">
                  <c:v>5.0004615215432285E-2</c:v>
                </c:pt>
                <c:pt idx="3">
                  <c:v>2.5889508134970297E-2</c:v>
                </c:pt>
                <c:pt idx="4">
                  <c:v>0.21273257855693783</c:v>
                </c:pt>
                <c:pt idx="5">
                  <c:v>9.3630555543766494E-2</c:v>
                </c:pt>
                <c:pt idx="6">
                  <c:v>2.8491377456921027E-2</c:v>
                </c:pt>
                <c:pt idx="7">
                  <c:v>0.13016288312325397</c:v>
                </c:pt>
                <c:pt idx="8">
                  <c:v>0.12944066839762591</c:v>
                </c:pt>
                <c:pt idx="9">
                  <c:v>6.5777962332592865E-2</c:v>
                </c:pt>
                <c:pt idx="10">
                  <c:v>7.4843215659944215E-2</c:v>
                </c:pt>
                <c:pt idx="11">
                  <c:v>0.10126071254335593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AA-4C3E-8988-51B0EF901A33}"/>
            </c:ext>
          </c:extLst>
        </c:ser>
        <c:ser>
          <c:idx val="2"/>
          <c:order val="2"/>
          <c:tx>
            <c:strRef>
              <c:f>'Partida 24'!$C$32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1.2413793777561433E-2"/>
                  <c:y val="2.15439795462249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8AA-4C3E-8988-51B0EF901A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24'!$D$29:$O$29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24'!$D$32:$J$32</c:f>
              <c:numCache>
                <c:formatCode>0.0%</c:formatCode>
                <c:ptCount val="7"/>
                <c:pt idx="0">
                  <c:v>3.0553963274093383E-2</c:v>
                </c:pt>
                <c:pt idx="1">
                  <c:v>5.5451988580472525E-2</c:v>
                </c:pt>
                <c:pt idx="2">
                  <c:v>0.1248060936091728</c:v>
                </c:pt>
                <c:pt idx="3">
                  <c:v>2.5947355010044294E-2</c:v>
                </c:pt>
                <c:pt idx="4">
                  <c:v>0.11371305204375026</c:v>
                </c:pt>
                <c:pt idx="5">
                  <c:v>9.4361348913650375E-2</c:v>
                </c:pt>
                <c:pt idx="6">
                  <c:v>2.826106083187906E-2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8AA-4C3E-8988-51B0EF901A3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31982224"/>
        <c:axId val="331982616"/>
      </c:barChart>
      <c:catAx>
        <c:axId val="331982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1982616"/>
        <c:crosses val="autoZero"/>
        <c:auto val="1"/>
        <c:lblAlgn val="ctr"/>
        <c:lblOffset val="100"/>
        <c:noMultiLvlLbl val="0"/>
      </c:catAx>
      <c:valAx>
        <c:axId val="33198261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19822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9.6998016009427257E-2"/>
          <c:y val="0.13035113989634364"/>
          <c:w val="0.89055815473362776"/>
          <c:h val="0.6394767742824371"/>
        </c:manualLayout>
      </c:layout>
      <c:lineChart>
        <c:grouping val="standard"/>
        <c:varyColors val="0"/>
        <c:ser>
          <c:idx val="0"/>
          <c:order val="0"/>
          <c:tx>
            <c:strRef>
              <c:f>'Partida 24'!$C$23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24'!$D$22:$O$22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24'!$D$23:$O$23</c:f>
              <c:numCache>
                <c:formatCode>0.0%</c:formatCode>
                <c:ptCount val="12"/>
                <c:pt idx="0">
                  <c:v>0.13358897202290518</c:v>
                </c:pt>
                <c:pt idx="1">
                  <c:v>0.17775483774971609</c:v>
                </c:pt>
                <c:pt idx="2">
                  <c:v>0.25447045380121508</c:v>
                </c:pt>
                <c:pt idx="3">
                  <c:v>0.3389463143131497</c:v>
                </c:pt>
                <c:pt idx="4">
                  <c:v>0.40381408567322236</c:v>
                </c:pt>
                <c:pt idx="5">
                  <c:v>0.55782014529575974</c:v>
                </c:pt>
                <c:pt idx="6">
                  <c:v>0.58661018438823764</c:v>
                </c:pt>
                <c:pt idx="7">
                  <c:v>0.70355215876654731</c:v>
                </c:pt>
                <c:pt idx="8">
                  <c:v>0.71242812771316577</c:v>
                </c:pt>
                <c:pt idx="9">
                  <c:v>0.78707183675486236</c:v>
                </c:pt>
                <c:pt idx="10">
                  <c:v>0.84891990104604731</c:v>
                </c:pt>
                <c:pt idx="11">
                  <c:v>0.96780355177090882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BA2-4AF5-94D1-854ECB01EA12}"/>
            </c:ext>
          </c:extLst>
        </c:ser>
        <c:ser>
          <c:idx val="1"/>
          <c:order val="1"/>
          <c:tx>
            <c:strRef>
              <c:f>'Partida 24'!$C$24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24'!$D$22:$O$22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24'!$D$24:$O$24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5.4202414554571213E-2</c:v>
                </c:pt>
                <c:pt idx="2">
                  <c:v>0.10419221258901394</c:v>
                </c:pt>
                <c:pt idx="3">
                  <c:v>0.13008172072398425</c:v>
                </c:pt>
                <c:pt idx="4">
                  <c:v>0.34281429928092205</c:v>
                </c:pt>
                <c:pt idx="5">
                  <c:v>0.43635897156786557</c:v>
                </c:pt>
                <c:pt idx="6">
                  <c:v>0.4614760143190037</c:v>
                </c:pt>
                <c:pt idx="7">
                  <c:v>0.59286048481124587</c:v>
                </c:pt>
                <c:pt idx="8">
                  <c:v>0.72230115320887178</c:v>
                </c:pt>
                <c:pt idx="9">
                  <c:v>0.7880791155414647</c:v>
                </c:pt>
                <c:pt idx="10">
                  <c:v>0.86283188139909017</c:v>
                </c:pt>
                <c:pt idx="11">
                  <c:v>0.97224769985894033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BA2-4AF5-94D1-854ECB01EA12}"/>
            </c:ext>
          </c:extLst>
        </c:ser>
        <c:ser>
          <c:idx val="2"/>
          <c:order val="2"/>
          <c:tx>
            <c:strRef>
              <c:f>'Partida 24'!$C$25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rgbClr val="C00000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1.0369857714120804E-2"/>
                  <c:y val="3.2403231137945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BA2-4AF5-94D1-854ECB01EA12}"/>
                </c:ext>
              </c:extLst>
            </c:dLbl>
            <c:dLbl>
              <c:idx val="1"/>
              <c:layout>
                <c:manualLayout>
                  <c:x val="2.9035601599538306E-2"/>
                  <c:y val="3.2403231137945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A2-4AF5-94D1-854ECB01EA12}"/>
                </c:ext>
              </c:extLst>
            </c:dLbl>
            <c:dLbl>
              <c:idx val="2"/>
              <c:layout>
                <c:manualLayout>
                  <c:x val="3.7331487770834927E-2"/>
                  <c:y val="9.00089753831829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BA2-4AF5-94D1-854ECB01EA12}"/>
                </c:ext>
              </c:extLst>
            </c:dLbl>
            <c:dLbl>
              <c:idx val="3"/>
              <c:layout>
                <c:manualLayout>
                  <c:x val="2.9035601599538306E-2"/>
                  <c:y val="3.6003590153273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BA2-4AF5-94D1-854ECB01EA12}"/>
                </c:ext>
              </c:extLst>
            </c:dLbl>
            <c:dLbl>
              <c:idx val="4"/>
              <c:layout>
                <c:manualLayout>
                  <c:x val="1.6591772342593316E-2"/>
                  <c:y val="2.8802872122618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BA2-4AF5-94D1-854ECB01EA12}"/>
                </c:ext>
              </c:extLst>
            </c:dLbl>
            <c:dLbl>
              <c:idx val="5"/>
              <c:layout>
                <c:manualLayout>
                  <c:x val="1.0369857714120823E-2"/>
                  <c:y val="3.9603949168600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BA2-4AF5-94D1-854ECB01EA12}"/>
                </c:ext>
              </c:extLst>
            </c:dLbl>
            <c:dLbl>
              <c:idx val="6"/>
              <c:layout>
                <c:manualLayout>
                  <c:x val="1.2443829256944912E-2"/>
                  <c:y val="1.8001795076636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BA2-4AF5-94D1-854ECB01EA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24'!$D$22:$O$22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24'!$D$25:$J$25</c:f>
              <c:numCache>
                <c:formatCode>0.0%</c:formatCode>
                <c:ptCount val="7"/>
                <c:pt idx="0">
                  <c:v>3.0553963274093383E-2</c:v>
                </c:pt>
                <c:pt idx="1">
                  <c:v>8.6005951854565901E-2</c:v>
                </c:pt>
                <c:pt idx="2">
                  <c:v>0.21040423177267473</c:v>
                </c:pt>
                <c:pt idx="3">
                  <c:v>0.23980422720506822</c:v>
                </c:pt>
                <c:pt idx="4">
                  <c:v>0.36224295157806574</c:v>
                </c:pt>
                <c:pt idx="5">
                  <c:v>0.45497799982180243</c:v>
                </c:pt>
                <c:pt idx="6">
                  <c:v>0.48323905705222614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7BA2-4AF5-94D1-854ECB01EA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979872"/>
        <c:axId val="331980264"/>
      </c:lineChart>
      <c:catAx>
        <c:axId val="331979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1980264"/>
        <c:crosses val="autoZero"/>
        <c:auto val="1"/>
        <c:lblAlgn val="ctr"/>
        <c:lblOffset val="100"/>
        <c:noMultiLvlLbl val="0"/>
      </c:catAx>
      <c:valAx>
        <c:axId val="33198026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197987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JULIO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ENERGÍA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agosto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7023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308718"/>
              </p:ext>
            </p:extLst>
          </p:nvPr>
        </p:nvGraphicFramePr>
        <p:xfrm>
          <a:off x="497024" y="1916933"/>
          <a:ext cx="8167937" cy="3891185"/>
        </p:xfrm>
        <a:graphic>
          <a:graphicData uri="http://schemas.openxmlformats.org/drawingml/2006/table">
            <a:tbl>
              <a:tblPr/>
              <a:tblGrid>
                <a:gridCol w="790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9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56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2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2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94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76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642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6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10.217.678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9.185.094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-1.032.584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1.440.207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1.545.462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1.393.853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-151.609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751.933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445.585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331.442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-114.143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14.699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2.286.091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2.156.758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-129.333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271.027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141.694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-129.333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271.027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141.694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-129.333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507.184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6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507.184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6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5.940.540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5.204.040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-736.500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6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5.904.630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5.168.130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-736.500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6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5.904.630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5.168.130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-736.500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6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0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6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98.981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5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98.981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18864" y="5789943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870" y="536038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0870" y="722168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647478"/>
              </p:ext>
            </p:extLst>
          </p:nvPr>
        </p:nvGraphicFramePr>
        <p:xfrm>
          <a:off x="530871" y="1890525"/>
          <a:ext cx="8155928" cy="2906626"/>
        </p:xfrm>
        <a:graphic>
          <a:graphicData uri="http://schemas.openxmlformats.org/drawingml/2006/table">
            <a:tbl>
              <a:tblPr/>
              <a:tblGrid>
                <a:gridCol w="804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84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41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41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41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41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17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1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256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035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7.879.440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6.342.320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-1.537.120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3.153.876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5.138.109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4.935.467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-202.642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2.812.202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2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2.476.520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1.243.374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-1.233.146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280.446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264.811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154.629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-110.182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52.378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45.144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22.601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-22.543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22.601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214.537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128.437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-86.100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29.777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25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2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619353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2" y="804437"/>
            <a:ext cx="81679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796392"/>
              </p:ext>
            </p:extLst>
          </p:nvPr>
        </p:nvGraphicFramePr>
        <p:xfrm>
          <a:off x="518860" y="1855115"/>
          <a:ext cx="8167942" cy="4166181"/>
        </p:xfrm>
        <a:graphic>
          <a:graphicData uri="http://schemas.openxmlformats.org/drawingml/2006/table">
            <a:tbl>
              <a:tblPr/>
              <a:tblGrid>
                <a:gridCol w="785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9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57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57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57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571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53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362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38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9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5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11.493.758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12.098.825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605.067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6.726.838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7.515.572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7.229.976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-285.596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4.247.813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3.192.211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2.871.469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-320.742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888.968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308.182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308.172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278.025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2780250,0%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308.182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308.172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278.025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2780250,0%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Energía Atómica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282.817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138.381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-144.436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44.866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-35.910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-1.539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161.133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93.339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-67.794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24.194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15.544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-9.663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4.057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2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65.100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35.570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-29.530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13.793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917.105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428.341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633.867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129,7%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917.105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428.341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633.867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129,7%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2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3" y="554416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090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3" y="683473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862195"/>
              </p:ext>
            </p:extLst>
          </p:nvPr>
        </p:nvGraphicFramePr>
        <p:xfrm>
          <a:off x="518863" y="2078909"/>
          <a:ext cx="8167935" cy="3187989"/>
        </p:xfrm>
        <a:graphic>
          <a:graphicData uri="http://schemas.openxmlformats.org/drawingml/2006/table">
            <a:tbl>
              <a:tblPr/>
              <a:tblGrid>
                <a:gridCol w="805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5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1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53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53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53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53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32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123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37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0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0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14.494.813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13.775.334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-719.479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8.323.006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11.543.849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11.233.221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-310.628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6.972.702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2.254.658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2.136.956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-117.702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996.542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157.074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157.074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2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696.296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278.485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-417.811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70.026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72.717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23.980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-48.737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89.262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30.483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-58.779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3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534.317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224.022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-310.295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57.682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3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4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78381" y="5246425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F5A9BC23-2D27-4636-8105-11CA1CE50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3092533"/>
              </p:ext>
            </p:extLst>
          </p:nvPr>
        </p:nvGraphicFramePr>
        <p:xfrm>
          <a:off x="467543" y="1844824"/>
          <a:ext cx="3984351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B1D6CABC-2701-463D-8BB1-882D6AA341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0991548"/>
              </p:ext>
            </p:extLst>
          </p:nvPr>
        </p:nvGraphicFramePr>
        <p:xfrm>
          <a:off x="4619107" y="1916832"/>
          <a:ext cx="407193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5213333"/>
              </p:ext>
            </p:extLst>
          </p:nvPr>
        </p:nvGraphicFramePr>
        <p:xfrm>
          <a:off x="417237" y="1660524"/>
          <a:ext cx="8210798" cy="3928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332724"/>
              </p:ext>
            </p:extLst>
          </p:nvPr>
        </p:nvGraphicFramePr>
        <p:xfrm>
          <a:off x="466600" y="1665286"/>
          <a:ext cx="8210797" cy="3995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4" y="5486427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909747"/>
              </p:ext>
            </p:extLst>
          </p:nvPr>
        </p:nvGraphicFramePr>
        <p:xfrm>
          <a:off x="606314" y="2060853"/>
          <a:ext cx="7638096" cy="3024335"/>
        </p:xfrm>
        <a:graphic>
          <a:graphicData uri="http://schemas.openxmlformats.org/drawingml/2006/table">
            <a:tbl>
              <a:tblPr/>
              <a:tblGrid>
                <a:gridCol w="804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97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46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46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46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46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25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25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995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36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131.851.340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126.331.705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-5.519.635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61.048.414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38.444.939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36.896.996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-1.547.943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21.691.273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12.280.104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-2.784.057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1390125,0%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65.167.561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64.756.648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-410.913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30.841.036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9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2.523.471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12617355,0%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12617355,0%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9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927.765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-919.482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9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917.105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633.867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9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10.458.327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8.669.226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-1.789.101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9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1.195.347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1.567.975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9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8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39552" y="5097408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795481"/>
            <a:ext cx="78996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9" y="5138971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545083"/>
              </p:ext>
            </p:extLst>
          </p:nvPr>
        </p:nvGraphicFramePr>
        <p:xfrm>
          <a:off x="598539" y="2016430"/>
          <a:ext cx="7886697" cy="2852729"/>
        </p:xfrm>
        <a:graphic>
          <a:graphicData uri="http://schemas.openxmlformats.org/drawingml/2006/table">
            <a:tbl>
              <a:tblPr/>
              <a:tblGrid>
                <a:gridCol w="276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07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1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1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1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11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47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36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19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85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97.983.329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94.115.226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-3.868.103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42.844.694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77.962.852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76.578.456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-1.384.396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39.827.341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3.744.535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3.509.219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-235.316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1.061.425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Energización Rural y Social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6.058.264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4.842.457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-1.215.807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515.721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Acción de Eficiencia Energética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10.217.678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9.185.094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-1.032.584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1.440.207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7.879.440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6.342.320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-1.537.120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3.153.876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11.493.758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12.098.825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605.067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6.726.838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ELECTRICIDAD Y COMBUSTIBLES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14.494.813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13.775.334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-719.479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8.323.006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7608" y="6418793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4" y="1597512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7668" y="802179"/>
            <a:ext cx="800323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078464"/>
              </p:ext>
            </p:extLst>
          </p:nvPr>
        </p:nvGraphicFramePr>
        <p:xfrm>
          <a:off x="557666" y="1933878"/>
          <a:ext cx="7957685" cy="4182234"/>
        </p:xfrm>
        <a:graphic>
          <a:graphicData uri="http://schemas.openxmlformats.org/drawingml/2006/table">
            <a:tbl>
              <a:tblPr/>
              <a:tblGrid>
                <a:gridCol w="710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4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77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04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04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04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04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67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61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400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2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77.962.852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76.578.456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-1.384.396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39.827.341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11.893.124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11.350.083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-543.041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6.459.327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4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6.208.512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5.340.718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-867.794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967.162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4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59.107.964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58.926.384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-181.580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30.187.052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4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500.955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319.375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-181.580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4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Prospectiva y Política Energética y Desarrollo Sustentable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500.955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319.375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-181.580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4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30.187.052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4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del Petróleo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30.187.052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4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4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4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1.408.282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4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1.408.282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4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372.951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261.066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-111.885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113.754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4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-2.462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3.989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4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-3.324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4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4.309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-1.293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4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349.353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244.547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-104.806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4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380.301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700.205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319.904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691.764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4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4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4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319.904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319.904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311.463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57200" y="6114185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6404" y="6025348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1321" y="740436"/>
            <a:ext cx="800323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135878"/>
              </p:ext>
            </p:extLst>
          </p:nvPr>
        </p:nvGraphicFramePr>
        <p:xfrm>
          <a:off x="561321" y="2060848"/>
          <a:ext cx="8003231" cy="3600403"/>
        </p:xfrm>
        <a:graphic>
          <a:graphicData uri="http://schemas.openxmlformats.org/drawingml/2006/table">
            <a:tbl>
              <a:tblPr/>
              <a:tblGrid>
                <a:gridCol w="722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90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29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29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29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9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81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737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52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26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1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3.744.535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3.509.219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-235.316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1.061.425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577.835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560.975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-16.860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321.105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439.166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336.145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-103.021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11.899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2.497.162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2.497.162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514.880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514.880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514.880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5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230.372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95.204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-135.168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30.826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5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230.372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95.204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-135.168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30.826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5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6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11527" y="5666178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594001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9257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4239" y="798989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748768"/>
              </p:ext>
            </p:extLst>
          </p:nvPr>
        </p:nvGraphicFramePr>
        <p:xfrm>
          <a:off x="474239" y="2058440"/>
          <a:ext cx="8212560" cy="3386783"/>
        </p:xfrm>
        <a:graphic>
          <a:graphicData uri="http://schemas.openxmlformats.org/drawingml/2006/table">
            <a:tbl>
              <a:tblPr/>
              <a:tblGrid>
                <a:gridCol w="760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8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02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02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02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02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21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083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36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55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0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6.058.264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4.842.457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-1.215.807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515.721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230.988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193.421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-37.567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126.191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3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47.509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-27.509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3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1.161.980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93.632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3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1.161.980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93.632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3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Programa Energización Rural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1.161.980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93.632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3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287.949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3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287.949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3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3.465.186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-1.052.601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3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3.465.186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-1.052.601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7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05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3.465.186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-1.052.601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3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5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44268" y="5474041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3978</TotalTime>
  <Words>2868</Words>
  <Application>Microsoft Office PowerPoint</Application>
  <PresentationFormat>Presentación en pantalla (4:3)</PresentationFormat>
  <Paragraphs>1406</Paragraphs>
  <Slides>13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1_Tema de Office</vt:lpstr>
      <vt:lpstr>Tema de Office</vt:lpstr>
      <vt:lpstr>EJECUCIÓN PRESUPUESTARIA DE GASTOS ACUMULADA AL MES DE JULIO DE 2020 PARTIDA 24: MINISTERIO DE ENERGÍA</vt:lpstr>
      <vt:lpstr>EJECUCIÓN ACUMULADA DE GASTOS A JULIO DE 2020  PARTIDA 24 MINISTERIO DE ENERGÍA</vt:lpstr>
      <vt:lpstr>EJECUCIÓN ACUMULADA DE GASTOS A JULIO DE 2020  PARTIDA 24 MINISTERIO DE ENERGÍA</vt:lpstr>
      <vt:lpstr>EJECUCIÓN ACUMULADA DE GASTOS A JULIO DE 2020  PARTIDA 24 MINISTERIO DE ENERGÍA</vt:lpstr>
      <vt:lpstr>EJECUCIÓN ACUMULADA DE GASTOS A JULIO DE 2020 PARTIDA 24 MINISTERIO DE ENERGÍA</vt:lpstr>
      <vt:lpstr>EJECUCIÓN ACUMULADA DE GASTOS A JULIO DE 2020  PARTIDA 24 MINISTERIO DE ENERGÍA RESUMEN POR CAPÍTULOS</vt:lpstr>
      <vt:lpstr>EJECUCIÓN ACUMULADA DE GASTOS A JULIO DE 2020  PARTIDA 24. CAPÍTULO 01. PROGRAMA 01:  SUBSECRETARÍA DE ENERGÍA</vt:lpstr>
      <vt:lpstr>EJECUCIÓN ACUMULADA DE GASTOS A JULIO DE 2020  PARTIDA 24. CAPÍTULO 01. PROGRAMA 03:  APOYO AL DESARROLLO DE ENERGÍAS RENOVABLES NO CONVENCIONALES</vt:lpstr>
      <vt:lpstr>EJECUCIÓN ACUMULADA DE GASTOS A JULIO DE 2020  PARTIDA 24. CAPÍTULO 01. PROGRAMA 04:  PROGRAMA ENERGIZACIÓN RURAL Y SOCIAL</vt:lpstr>
      <vt:lpstr>EJECUCIÓN ACUMULADA DE GASTOS A JULIO DE 2020  PARTIDA 24. CAPÍTULO 01. PROGRAMA 05:  PLAN DE ACCIÓN DE EFICIENCIA ENERGÉTICA</vt:lpstr>
      <vt:lpstr>EJECUCIÓN ACUMULADA DE GASTOS A JULIO DE 2020  PARTIDA 24. CAPÍTULO 02. PROGRAMA 01:  COMISIÓN NACIONAL DE ENERGÍA</vt:lpstr>
      <vt:lpstr>EJECUCIÓN ACUMULADA DE GASTOS A JULIO DE 2020  PARTIDA 24. CAPÍTULO 03. PROGRAMA 01:  COMISIÓN CHILENA DE ENERGÍA NUCLEAR</vt:lpstr>
      <vt:lpstr>EJECUCIÓN ACUMULADA DE GASTOS A JULIO DE 2020  PARTIDA 24. CAPÍTULO 04. PROGRAMA 01:  SUPERINTENDENCIA DE ELECTRICIDAD Y COMBUSTIBLES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316</cp:revision>
  <cp:lastPrinted>2019-06-03T14:10:49Z</cp:lastPrinted>
  <dcterms:created xsi:type="dcterms:W3CDTF">2016-06-23T13:38:47Z</dcterms:created>
  <dcterms:modified xsi:type="dcterms:W3CDTF">2020-09-14T01:23:02Z</dcterms:modified>
</cp:coreProperties>
</file>