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B528-419F-905D-54F121D7F2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528-419F-905D-54F121D7F2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528-419F-905D-54F121D7F2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528-419F-905D-54F121D7F2F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528-419F-905D-54F121D7F2F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528-419F-905D-54F121D7F2F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528-419F-905D-54F121D7F2F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'[23.xlsx]P. 23 Ministerio Público (1)'!$E$69:$E$75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'[23.xlsx]P. 23 Ministerio Público (1)'!$F$69:$F$75</c:f>
              <c:numCache>
                <c:formatCode>0.0%</c:formatCode>
                <c:ptCount val="7"/>
                <c:pt idx="0">
                  <c:v>0.75247764044461363</c:v>
                </c:pt>
                <c:pt idx="1">
                  <c:v>0.18928743415124985</c:v>
                </c:pt>
                <c:pt idx="2">
                  <c:v>2.2224453791295411E-3</c:v>
                </c:pt>
                <c:pt idx="3">
                  <c:v>4.4288266301805617E-3</c:v>
                </c:pt>
                <c:pt idx="4">
                  <c:v>7.5594548161758901E-3</c:v>
                </c:pt>
                <c:pt idx="5">
                  <c:v>4.4024198578650503E-2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528-419F-905D-54F121D7F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753199090622366"/>
          <c:y val="0.15438227148475867"/>
          <c:w val="0.26163672742752592"/>
          <c:h val="0.7877397462599509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2018 - 2019 - 2020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(1)'!$E$44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(1)'!$F$41:$Q$41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(1)'!$F$44:$Q$44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6.7364727434768359E-2</c:v>
                </c:pt>
                <c:pt idx="2">
                  <c:v>0.14902196026552617</c:v>
                </c:pt>
                <c:pt idx="3">
                  <c:v>7.1526200076358085E-2</c:v>
                </c:pt>
                <c:pt idx="4">
                  <c:v>7.3452690734784859E-2</c:v>
                </c:pt>
                <c:pt idx="5">
                  <c:v>6.8181497811347178E-2</c:v>
                </c:pt>
                <c:pt idx="6">
                  <c:v>6.7491604533494426E-2</c:v>
                </c:pt>
                <c:pt idx="7">
                  <c:v>6.9758225042677105E-2</c:v>
                </c:pt>
                <c:pt idx="8">
                  <c:v>7.026763413392495E-2</c:v>
                </c:pt>
                <c:pt idx="9">
                  <c:v>7.2931900330579627E-2</c:v>
                </c:pt>
                <c:pt idx="10">
                  <c:v>7.7466464243997404E-2</c:v>
                </c:pt>
                <c:pt idx="11">
                  <c:v>0.1114600743198903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66-445D-A66C-0D9A14F012A5}"/>
            </c:ext>
          </c:extLst>
        </c:ser>
        <c:ser>
          <c:idx val="1"/>
          <c:order val="1"/>
          <c:tx>
            <c:strRef>
              <c:f>'P. 23 Ministerio Público (1)'!$E$43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(1)'!$F$41:$Q$41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(1)'!$F$43:$Q$43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66-445D-A66C-0D9A14F012A5}"/>
            </c:ext>
          </c:extLst>
        </c:ser>
        <c:ser>
          <c:idx val="2"/>
          <c:order val="2"/>
          <c:tx>
            <c:strRef>
              <c:f>'P. 23 Ministerio Público (1)'!$E$42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(1)'!$F$41:$Q$41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(1)'!$F$42:$L$42</c:f>
              <c:numCache>
                <c:formatCode>0.0%</c:formatCode>
                <c:ptCount val="7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7.9018198695138209E-2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66-445D-A66C-0D9A14F012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128512"/>
        <c:axId val="128066112"/>
      </c:barChart>
      <c:catAx>
        <c:axId val="12812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8066112"/>
        <c:crosses val="autoZero"/>
        <c:auto val="1"/>
        <c:lblAlgn val="ctr"/>
        <c:lblOffset val="100"/>
        <c:noMultiLvlLbl val="0"/>
      </c:catAx>
      <c:valAx>
        <c:axId val="12806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81285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Acumulada 2018 - 2019 - 2020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'P. 23 Ministerio Público (1)'!$E$36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166666666666666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817-4A6D-8CA5-3A48C9C615E2}"/>
                </c:ext>
              </c:extLst>
            </c:dLbl>
            <c:dLbl>
              <c:idx val="1"/>
              <c:layout>
                <c:manualLayout>
                  <c:x val="-7.2222222222222215E-2"/>
                  <c:y val="-5.5555555555555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17-4A6D-8CA5-3A48C9C615E2}"/>
                </c:ext>
              </c:extLst>
            </c:dLbl>
            <c:dLbl>
              <c:idx val="2"/>
              <c:layout>
                <c:manualLayout>
                  <c:x val="-8.0555555555555602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817-4A6D-8CA5-3A48C9C615E2}"/>
                </c:ext>
              </c:extLst>
            </c:dLbl>
            <c:dLbl>
              <c:idx val="3"/>
              <c:layout>
                <c:manualLayout>
                  <c:x val="-9.1666666666666716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17-4A6D-8CA5-3A48C9C615E2}"/>
                </c:ext>
              </c:extLst>
            </c:dLbl>
            <c:dLbl>
              <c:idx val="4"/>
              <c:layout>
                <c:manualLayout>
                  <c:x val="-9.1666666666666716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817-4A6D-8CA5-3A48C9C615E2}"/>
                </c:ext>
              </c:extLst>
            </c:dLbl>
            <c:dLbl>
              <c:idx val="5"/>
              <c:layout>
                <c:manualLayout>
                  <c:x val="-8.333333333333344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17-4A6D-8CA5-3A48C9C615E2}"/>
                </c:ext>
              </c:extLst>
            </c:dLbl>
            <c:dLbl>
              <c:idx val="6"/>
              <c:layout>
                <c:manualLayout>
                  <c:x val="-0.1000000000000001"/>
                  <c:y val="-2.77777777777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17-4A6D-8CA5-3A48C9C615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(1)'!$F$35:$Q$35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(1)'!$F$36:$L$36</c:f>
              <c:numCache>
                <c:formatCode>0.0%</c:formatCode>
                <c:ptCount val="7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0.62130202684659652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817-4A6D-8CA5-3A48C9C615E2}"/>
            </c:ext>
          </c:extLst>
        </c:ser>
        <c:ser>
          <c:idx val="1"/>
          <c:order val="1"/>
          <c:tx>
            <c:strRef>
              <c:f>'P. 23 Ministerio Público (1)'!$E$37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(1)'!$F$35:$Q$35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(1)'!$F$37:$Q$37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817-4A6D-8CA5-3A48C9C615E2}"/>
            </c:ext>
          </c:extLst>
        </c:ser>
        <c:ser>
          <c:idx val="2"/>
          <c:order val="2"/>
          <c:tx>
            <c:strRef>
              <c:f>'P. 23 Ministerio Público (1)'!$E$38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(1)'!$F$35:$Q$35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(1)'!$F$38:$Q$38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0.13496328407830949</c:v>
                </c:pt>
                <c:pt idx="2">
                  <c:v>0.28318890146025893</c:v>
                </c:pt>
                <c:pt idx="3">
                  <c:v>0.35471510153661701</c:v>
                </c:pt>
                <c:pt idx="4">
                  <c:v>0.42816779227140184</c:v>
                </c:pt>
                <c:pt idx="5">
                  <c:v>0.47129598144860579</c:v>
                </c:pt>
                <c:pt idx="6">
                  <c:v>0.54700765940741247</c:v>
                </c:pt>
                <c:pt idx="7">
                  <c:v>0.61632958399784377</c:v>
                </c:pt>
                <c:pt idx="8">
                  <c:v>0.68659721813176866</c:v>
                </c:pt>
                <c:pt idx="9">
                  <c:v>0.75952911846234827</c:v>
                </c:pt>
                <c:pt idx="10">
                  <c:v>0.83699558270634578</c:v>
                </c:pt>
                <c:pt idx="11">
                  <c:v>0.9729885187327989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817-4A6D-8CA5-3A48C9C61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1648512"/>
        <c:axId val="93075648"/>
      </c:lineChart>
      <c:catAx>
        <c:axId val="13164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93075648"/>
        <c:crosses val="autoZero"/>
        <c:auto val="1"/>
        <c:lblAlgn val="ctr"/>
        <c:lblOffset val="100"/>
        <c:noMultiLvlLbl val="0"/>
      </c:catAx>
      <c:valAx>
        <c:axId val="93075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16485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latin typeface="Calibri" panose="020F0502020204030204" pitchFamily="34" charset="0"/>
                <a:cs typeface="Calibri" panose="020F0502020204030204" pitchFamily="34" charset="0"/>
              </a:rPr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693762"/>
              </p:ext>
            </p:extLst>
          </p:nvPr>
        </p:nvGraphicFramePr>
        <p:xfrm>
          <a:off x="755576" y="1947862"/>
          <a:ext cx="7615758" cy="4001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20451"/>
              </p:ext>
            </p:extLst>
          </p:nvPr>
        </p:nvGraphicFramePr>
        <p:xfrm>
          <a:off x="539552" y="2057400"/>
          <a:ext cx="7992888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9882718"/>
              </p:ext>
            </p:extLst>
          </p:nvPr>
        </p:nvGraphicFramePr>
        <p:xfrm>
          <a:off x="611560" y="2057400"/>
          <a:ext cx="7848872" cy="31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824224" y="723269"/>
            <a:ext cx="771186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824224" y="1376762"/>
            <a:ext cx="7711866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A068E4A-A4FA-4DB9-8A9C-FF66397B2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647564"/>
              </p:ext>
            </p:extLst>
          </p:nvPr>
        </p:nvGraphicFramePr>
        <p:xfrm>
          <a:off x="824224" y="1825621"/>
          <a:ext cx="7711866" cy="4351346"/>
        </p:xfrm>
        <a:graphic>
          <a:graphicData uri="http://schemas.openxmlformats.org/drawingml/2006/table">
            <a:tbl>
              <a:tblPr/>
              <a:tblGrid>
                <a:gridCol w="724119">
                  <a:extLst>
                    <a:ext uri="{9D8B030D-6E8A-4147-A177-3AD203B41FA5}">
                      <a16:colId xmlns:a16="http://schemas.microsoft.com/office/drawing/2014/main" val="3213062020"/>
                    </a:ext>
                  </a:extLst>
                </a:gridCol>
                <a:gridCol w="301716">
                  <a:extLst>
                    <a:ext uri="{9D8B030D-6E8A-4147-A177-3AD203B41FA5}">
                      <a16:colId xmlns:a16="http://schemas.microsoft.com/office/drawing/2014/main" val="44879274"/>
                    </a:ext>
                  </a:extLst>
                </a:gridCol>
                <a:gridCol w="301716">
                  <a:extLst>
                    <a:ext uri="{9D8B030D-6E8A-4147-A177-3AD203B41FA5}">
                      <a16:colId xmlns:a16="http://schemas.microsoft.com/office/drawing/2014/main" val="1216676111"/>
                    </a:ext>
                  </a:extLst>
                </a:gridCol>
                <a:gridCol w="2244768">
                  <a:extLst>
                    <a:ext uri="{9D8B030D-6E8A-4147-A177-3AD203B41FA5}">
                      <a16:colId xmlns:a16="http://schemas.microsoft.com/office/drawing/2014/main" val="4227324745"/>
                    </a:ext>
                  </a:extLst>
                </a:gridCol>
                <a:gridCol w="724119">
                  <a:extLst>
                    <a:ext uri="{9D8B030D-6E8A-4147-A177-3AD203B41FA5}">
                      <a16:colId xmlns:a16="http://schemas.microsoft.com/office/drawing/2014/main" val="2013905156"/>
                    </a:ext>
                  </a:extLst>
                </a:gridCol>
                <a:gridCol w="663776">
                  <a:extLst>
                    <a:ext uri="{9D8B030D-6E8A-4147-A177-3AD203B41FA5}">
                      <a16:colId xmlns:a16="http://schemas.microsoft.com/office/drawing/2014/main" val="1940807021"/>
                    </a:ext>
                  </a:extLst>
                </a:gridCol>
                <a:gridCol w="663776">
                  <a:extLst>
                    <a:ext uri="{9D8B030D-6E8A-4147-A177-3AD203B41FA5}">
                      <a16:colId xmlns:a16="http://schemas.microsoft.com/office/drawing/2014/main" val="2811464348"/>
                    </a:ext>
                  </a:extLst>
                </a:gridCol>
                <a:gridCol w="639638">
                  <a:extLst>
                    <a:ext uri="{9D8B030D-6E8A-4147-A177-3AD203B41FA5}">
                      <a16:colId xmlns:a16="http://schemas.microsoft.com/office/drawing/2014/main" val="3049808859"/>
                    </a:ext>
                  </a:extLst>
                </a:gridCol>
                <a:gridCol w="724119">
                  <a:extLst>
                    <a:ext uri="{9D8B030D-6E8A-4147-A177-3AD203B41FA5}">
                      <a16:colId xmlns:a16="http://schemas.microsoft.com/office/drawing/2014/main" val="3720440971"/>
                    </a:ext>
                  </a:extLst>
                </a:gridCol>
                <a:gridCol w="724119">
                  <a:extLst>
                    <a:ext uri="{9D8B030D-6E8A-4147-A177-3AD203B41FA5}">
                      <a16:colId xmlns:a16="http://schemas.microsoft.com/office/drawing/2014/main" val="2158653545"/>
                    </a:ext>
                  </a:extLst>
                </a:gridCol>
              </a:tblGrid>
              <a:tr h="2370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80" marR="9480" marT="9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80" marR="9480" marT="9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358911"/>
                  </a:ext>
                </a:extLst>
              </a:tr>
              <a:tr h="4645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807895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199.919.718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-2.020.903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124.210.526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827433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151.095.802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-860.000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102.565.090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39838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36.515.394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-1.709.428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16.651.409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535721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67.346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79239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67.346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088701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821407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755457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139964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165982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041178"/>
                  </a:ext>
                </a:extLst>
              </a:tr>
              <a:tr h="303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023349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208752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798896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1.181.529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-345.032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338.980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156938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67.064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10734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110.932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-62.507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45.851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85590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161.774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-266.915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84.269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785615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116.804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-15.610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91.350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370743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50.446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212448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3.279.570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666997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3.279.570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75497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379403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877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463</Words>
  <Application>Microsoft Office PowerPoint</Application>
  <PresentationFormat>Presentación en pantalla (4:3)</PresentationFormat>
  <Paragraphs>260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JULIO DE 2020 PARTIDA 23: MINISTERIO PÚBLICO</vt:lpstr>
      <vt:lpstr>EJECUCIÓN PRESUPUESTARIA DE GASTOS ACUMULADA AL MES DE JULIO DE 2020  MINISTERIO PÚBLICO</vt:lpstr>
      <vt:lpstr>Presentación de PowerPoint</vt:lpstr>
      <vt:lpstr>Presentación de PowerPoint</vt:lpstr>
      <vt:lpstr>EJECUCIÓN PRESUPUESTARIA DE GASTOS ACUMULADA AL MES DE JULIO DE 2020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RCATALAN</cp:lastModifiedBy>
  <cp:revision>16</cp:revision>
  <dcterms:created xsi:type="dcterms:W3CDTF">2020-01-06T13:12:56Z</dcterms:created>
  <dcterms:modified xsi:type="dcterms:W3CDTF">2020-09-14T01:19:56Z</dcterms:modified>
</cp:coreProperties>
</file>