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5F2-4409-B984-85D830F8A1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B87-4A16-93F4-24FFD2F302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B87-4A16-93F4-24FFD2F302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B87-4A16-93F4-24FFD2F302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B59-4FBF-8A49-93020848967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E69-4CB5-91B0-85C012FCC9A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0576-4DBC-A836-77FED932FF2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'[22.xlsx]Partida 22'!$C$7:$C$13</c:f>
              <c:strCache>
                <c:ptCount val="7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INTEGROS AL FISCO                                                               </c:v>
                </c:pt>
                <c:pt idx="4">
                  <c:v>OTROS GASTOS CORRIENTES                                                         </c:v>
                </c:pt>
                <c:pt idx="5">
                  <c:v>ADQUISICIÓN DE ACTIVOS NO FINANCIEROS                                           </c:v>
                </c:pt>
                <c:pt idx="6">
                  <c:v>SERVICIO DE LA DEUDA                                                            </c:v>
                </c:pt>
              </c:strCache>
            </c:strRef>
          </c:cat>
          <c:val>
            <c:numRef>
              <c:f>'[22.xlsx]Partida 22'!$D$7:$D$13</c:f>
              <c:numCache>
                <c:formatCode>#,##0</c:formatCode>
                <c:ptCount val="7"/>
                <c:pt idx="0">
                  <c:v>10558953</c:v>
                </c:pt>
                <c:pt idx="1">
                  <c:v>2176126</c:v>
                </c:pt>
                <c:pt idx="2">
                  <c:v>234500</c:v>
                </c:pt>
                <c:pt idx="5">
                  <c:v>338046</c:v>
                </c:pt>
                <c:pt idx="6">
                  <c:v>1040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F2-4409-B984-85D830F8A1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Presupuesto Inicial por Programas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5806451612903226E-2"/>
                  <c:y val="-2.7655081373201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EE-4507-818C-EB95DC6B4A5F}"/>
                </c:ext>
              </c:extLst>
            </c:dLbl>
            <c:dLbl>
              <c:idx val="1"/>
              <c:layout>
                <c:manualLayout>
                  <c:x val="3.7275985663082441E-2"/>
                  <c:y val="-3.6873441830935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EE-4507-818C-EB95DC6B4A5F}"/>
                </c:ext>
              </c:extLst>
            </c:dLbl>
            <c:dLbl>
              <c:idx val="2"/>
              <c:layout>
                <c:manualLayout>
                  <c:x val="3.440860215053753E-2"/>
                  <c:y val="-3.072786819244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BEE-4507-818C-EB95DC6B4A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'[22.xlsx]Resumen Capítulos '!$AI$7:$AI$9</c:f>
              <c:strCache>
                <c:ptCount val="3"/>
                <c:pt idx="0">
                  <c:v>Secretaría General de la Presidencia de la República</c:v>
                </c:pt>
                <c:pt idx="1">
                  <c:v>Gobierno Digital</c:v>
                </c:pt>
                <c:pt idx="2">
                  <c:v>Consejo de Auditoría Interna General de Gobierno</c:v>
                </c:pt>
              </c:strCache>
            </c:strRef>
          </c:cat>
          <c:val>
            <c:numRef>
              <c:f>'[22.xlsx]Resumen Capítulos '!$AJ$7:$AJ$9</c:f>
              <c:numCache>
                <c:formatCode>#,##0_ ;[Red]\-#,##0\ </c:formatCode>
                <c:ptCount val="3"/>
                <c:pt idx="0">
                  <c:v>9349884</c:v>
                </c:pt>
                <c:pt idx="1">
                  <c:v>2579853</c:v>
                </c:pt>
                <c:pt idx="2">
                  <c:v>1378928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C3-4083-9752-07625D223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85400424"/>
        <c:axId val="485398464"/>
        <c:axId val="0"/>
      </c:bar3DChart>
      <c:catAx>
        <c:axId val="485400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5398464"/>
        <c:crosses val="autoZero"/>
        <c:auto val="1"/>
        <c:lblAlgn val="ctr"/>
        <c:lblOffset val="100"/>
        <c:noMultiLvlLbl val="0"/>
      </c:catAx>
      <c:valAx>
        <c:axId val="485398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5400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22'!$C$34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22'!$D$34:$O$34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7.0999999999999994E-2</c:v>
                </c:pt>
                <c:pt idx="2">
                  <c:v>0.09</c:v>
                </c:pt>
                <c:pt idx="3">
                  <c:v>6.2E-2</c:v>
                </c:pt>
                <c:pt idx="4">
                  <c:v>5.6000000000000001E-2</c:v>
                </c:pt>
                <c:pt idx="5">
                  <c:v>7.9000000000000001E-2</c:v>
                </c:pt>
                <c:pt idx="6">
                  <c:v>5.8000000000000003E-2</c:v>
                </c:pt>
                <c:pt idx="7">
                  <c:v>6.4000000000000001E-2</c:v>
                </c:pt>
                <c:pt idx="8">
                  <c:v>7.3999999999999996E-2</c:v>
                </c:pt>
                <c:pt idx="9">
                  <c:v>7.1999999999999995E-2</c:v>
                </c:pt>
                <c:pt idx="10">
                  <c:v>7.8E-2</c:v>
                </c:pt>
                <c:pt idx="11">
                  <c:v>0.13900000000000001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5A-42AD-9AAD-AC2FF0A47DE0}"/>
            </c:ext>
          </c:extLst>
        </c:ser>
        <c:ser>
          <c:idx val="1"/>
          <c:order val="1"/>
          <c:tx>
            <c:strRef>
              <c:f>'Partida 22'!$C$35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22'!$D$35:$O$35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5A-42AD-9AAD-AC2FF0A47DE0}"/>
            </c:ext>
          </c:extLst>
        </c:ser>
        <c:ser>
          <c:idx val="2"/>
          <c:order val="2"/>
          <c:tx>
            <c:strRef>
              <c:f>'Partida 22'!$C$36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22'!$D$36:$J$36</c:f>
              <c:numCache>
                <c:formatCode>0.0%</c:formatCode>
                <c:ptCount val="7"/>
                <c:pt idx="0">
                  <c:v>5.1245710971010237E-2</c:v>
                </c:pt>
                <c:pt idx="1">
                  <c:v>7.6302225169117582E-2</c:v>
                </c:pt>
                <c:pt idx="2">
                  <c:v>8.0856397351659462E-2</c:v>
                </c:pt>
                <c:pt idx="3">
                  <c:v>6.5930604734010037E-2</c:v>
                </c:pt>
                <c:pt idx="4">
                  <c:v>7.7902313588928365E-2</c:v>
                </c:pt>
                <c:pt idx="5">
                  <c:v>8.8935436504528148E-2</c:v>
                </c:pt>
                <c:pt idx="6">
                  <c:v>6.4070539505987942E-2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5A-42AD-9AAD-AC2FF0A47D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70739464"/>
        <c:axId val="470737504"/>
      </c:barChart>
      <c:catAx>
        <c:axId val="470739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0737504"/>
        <c:crosses val="autoZero"/>
        <c:auto val="0"/>
        <c:lblAlgn val="ctr"/>
        <c:lblOffset val="100"/>
        <c:noMultiLvlLbl val="0"/>
      </c:catAx>
      <c:valAx>
        <c:axId val="47073750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7073946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8391326815142274E-2"/>
          <c:y val="0.12704157542437372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'Partida 22'!$C$30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22'!$D$30:$O$30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0.13500000000000001</c:v>
                </c:pt>
                <c:pt idx="2">
                  <c:v>0.22500000000000001</c:v>
                </c:pt>
                <c:pt idx="3">
                  <c:v>0.28699999999999998</c:v>
                </c:pt>
                <c:pt idx="4">
                  <c:v>0.34300000000000003</c:v>
                </c:pt>
                <c:pt idx="5">
                  <c:v>0.42199999999999999</c:v>
                </c:pt>
                <c:pt idx="6">
                  <c:v>0.499</c:v>
                </c:pt>
                <c:pt idx="7">
                  <c:v>0.55100000000000005</c:v>
                </c:pt>
                <c:pt idx="8">
                  <c:v>0.63400000000000001</c:v>
                </c:pt>
                <c:pt idx="9">
                  <c:v>0.70599999999999996</c:v>
                </c:pt>
                <c:pt idx="10">
                  <c:v>0.78400000000000003</c:v>
                </c:pt>
                <c:pt idx="11">
                  <c:v>0.91200000000000003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2AA-49AE-B84D-DC2E2CBB95F1}"/>
            </c:ext>
          </c:extLst>
        </c:ser>
        <c:ser>
          <c:idx val="1"/>
          <c:order val="1"/>
          <c:tx>
            <c:strRef>
              <c:f>'Partida 22'!$C$31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22'!$D$31:$O$31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2AA-49AE-B84D-DC2E2CBB95F1}"/>
            </c:ext>
          </c:extLst>
        </c:ser>
        <c:ser>
          <c:idx val="2"/>
          <c:order val="2"/>
          <c:tx>
            <c:strRef>
              <c:f>'Partida 22'!$C$32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253308979652411E-2"/>
                  <c:y val="-2.9495410706797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AA-49AE-B84D-DC2E2CBB95F1}"/>
                </c:ext>
              </c:extLst>
            </c:dLbl>
            <c:dLbl>
              <c:idx val="1"/>
              <c:layout>
                <c:manualLayout>
                  <c:x val="-6.770855397461284E-2"/>
                  <c:y val="-2.5887651617512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AA-49AE-B84D-DC2E2CBB95F1}"/>
                </c:ext>
              </c:extLst>
            </c:dLbl>
            <c:dLbl>
              <c:idx val="2"/>
              <c:layout>
                <c:manualLayout>
                  <c:x val="-6.9867026855561232E-2"/>
                  <c:y val="-1.7776017642765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2AA-49AE-B84D-DC2E2CBB95F1}"/>
                </c:ext>
              </c:extLst>
            </c:dLbl>
            <c:dLbl>
              <c:idx val="3"/>
              <c:layout>
                <c:manualLayout>
                  <c:x val="-6.995523220416161E-2"/>
                  <c:y val="-1.4053332090885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AA-49AE-B84D-DC2E2CBB95F1}"/>
                </c:ext>
              </c:extLst>
            </c:dLbl>
            <c:dLbl>
              <c:idx val="4"/>
              <c:layout>
                <c:manualLayout>
                  <c:x val="-6.9602820115321845E-2"/>
                  <c:y val="-5.49814409293520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2AA-49AE-B84D-DC2E2CBB95F1}"/>
                </c:ext>
              </c:extLst>
            </c:dLbl>
            <c:dLbl>
              <c:idx val="5"/>
              <c:layout>
                <c:manualLayout>
                  <c:x val="-8.31708901884340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2AA-49AE-B84D-DC2E2CBB95F1}"/>
                </c:ext>
              </c:extLst>
            </c:dLbl>
            <c:dLbl>
              <c:idx val="6"/>
              <c:layout>
                <c:manualLayout>
                  <c:x val="-8.057179987004548E-2"/>
                  <c:y val="-3.1558185404339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2AA-49AE-B84D-DC2E2CBB9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22'!$D$32:$J$32</c:f>
              <c:numCache>
                <c:formatCode>0.0%</c:formatCode>
                <c:ptCount val="7"/>
                <c:pt idx="0">
                  <c:v>5.1245710971010237E-2</c:v>
                </c:pt>
                <c:pt idx="1">
                  <c:v>0.12708940516152498</c:v>
                </c:pt>
                <c:pt idx="2">
                  <c:v>0.20782047240017504</c:v>
                </c:pt>
                <c:pt idx="3">
                  <c:v>0.27897630890105263</c:v>
                </c:pt>
                <c:pt idx="4">
                  <c:v>0.3669475985331101</c:v>
                </c:pt>
                <c:pt idx="5">
                  <c:v>0.45588303503763822</c:v>
                </c:pt>
                <c:pt idx="6">
                  <c:v>0.52003586406271551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2AA-49AE-B84D-DC2E2CBB9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4816072"/>
        <c:axId val="334817248"/>
      </c:lineChart>
      <c:catAx>
        <c:axId val="334816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4817248"/>
        <c:crosses val="autoZero"/>
        <c:auto val="1"/>
        <c:lblAlgn val="ctr"/>
        <c:lblOffset val="100"/>
        <c:tickLblSkip val="1"/>
        <c:noMultiLvlLbl val="0"/>
      </c:catAx>
      <c:valAx>
        <c:axId val="33481724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481607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EBBF33B-57D4-403B-9F13-05DB1A99114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agosto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1" y="69756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848023"/>
              </p:ext>
            </p:extLst>
          </p:nvPr>
        </p:nvGraphicFramePr>
        <p:xfrm>
          <a:off x="457200" y="1600200"/>
          <a:ext cx="3754760" cy="4277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CDC9624D-E01D-4D08-BF65-69FE2A8C3B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062687"/>
              </p:ext>
            </p:extLst>
          </p:nvPr>
        </p:nvGraphicFramePr>
        <p:xfrm>
          <a:off x="4232506" y="1600200"/>
          <a:ext cx="4429125" cy="41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3945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2137432"/>
              </p:ext>
            </p:extLst>
          </p:nvPr>
        </p:nvGraphicFramePr>
        <p:xfrm>
          <a:off x="457200" y="1905000"/>
          <a:ext cx="8229599" cy="3612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7611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6903668"/>
              </p:ext>
            </p:extLst>
          </p:nvPr>
        </p:nvGraphicFramePr>
        <p:xfrm>
          <a:off x="467544" y="1819274"/>
          <a:ext cx="8219255" cy="3985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5183086"/>
            <a:ext cx="7848872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2130246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FE78FB07-C63E-4FED-B6E0-7C409D834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056979"/>
              </p:ext>
            </p:extLst>
          </p:nvPr>
        </p:nvGraphicFramePr>
        <p:xfrm>
          <a:off x="480010" y="2564904"/>
          <a:ext cx="7848871" cy="2222199"/>
        </p:xfrm>
        <a:graphic>
          <a:graphicData uri="http://schemas.openxmlformats.org/drawingml/2006/table">
            <a:tbl>
              <a:tblPr/>
              <a:tblGrid>
                <a:gridCol w="900084">
                  <a:extLst>
                    <a:ext uri="{9D8B030D-6E8A-4147-A177-3AD203B41FA5}">
                      <a16:colId xmlns:a16="http://schemas.microsoft.com/office/drawing/2014/main" val="865092620"/>
                    </a:ext>
                  </a:extLst>
                </a:gridCol>
                <a:gridCol w="2528970">
                  <a:extLst>
                    <a:ext uri="{9D8B030D-6E8A-4147-A177-3AD203B41FA5}">
                      <a16:colId xmlns:a16="http://schemas.microsoft.com/office/drawing/2014/main" val="1348943736"/>
                    </a:ext>
                  </a:extLst>
                </a:gridCol>
                <a:gridCol w="900084">
                  <a:extLst>
                    <a:ext uri="{9D8B030D-6E8A-4147-A177-3AD203B41FA5}">
                      <a16:colId xmlns:a16="http://schemas.microsoft.com/office/drawing/2014/main" val="326547286"/>
                    </a:ext>
                  </a:extLst>
                </a:gridCol>
                <a:gridCol w="900084">
                  <a:extLst>
                    <a:ext uri="{9D8B030D-6E8A-4147-A177-3AD203B41FA5}">
                      <a16:colId xmlns:a16="http://schemas.microsoft.com/office/drawing/2014/main" val="4255895550"/>
                    </a:ext>
                  </a:extLst>
                </a:gridCol>
                <a:gridCol w="900084">
                  <a:extLst>
                    <a:ext uri="{9D8B030D-6E8A-4147-A177-3AD203B41FA5}">
                      <a16:colId xmlns:a16="http://schemas.microsoft.com/office/drawing/2014/main" val="3003420975"/>
                    </a:ext>
                  </a:extLst>
                </a:gridCol>
                <a:gridCol w="900084">
                  <a:extLst>
                    <a:ext uri="{9D8B030D-6E8A-4147-A177-3AD203B41FA5}">
                      <a16:colId xmlns:a16="http://schemas.microsoft.com/office/drawing/2014/main" val="2245543634"/>
                    </a:ext>
                  </a:extLst>
                </a:gridCol>
                <a:gridCol w="819481">
                  <a:extLst>
                    <a:ext uri="{9D8B030D-6E8A-4147-A177-3AD203B41FA5}">
                      <a16:colId xmlns:a16="http://schemas.microsoft.com/office/drawing/2014/main" val="1151723851"/>
                    </a:ext>
                  </a:extLst>
                </a:gridCol>
              </a:tblGrid>
              <a:tr h="18327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290385"/>
                  </a:ext>
                </a:extLst>
              </a:tr>
              <a:tr h="56127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526565"/>
                  </a:ext>
                </a:extLst>
              </a:tr>
              <a:tr h="194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12.653.335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-655.330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6.580.188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410658"/>
                  </a:ext>
                </a:extLst>
              </a:tr>
              <a:tr h="183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-607.825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5.482.268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504341"/>
                  </a:ext>
                </a:extLst>
              </a:tr>
              <a:tr h="183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2.175.759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200134"/>
                  </a:ext>
                </a:extLst>
              </a:tr>
              <a:tr h="183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454666"/>
                  </a:ext>
                </a:extLst>
              </a:tr>
              <a:tr h="183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330230"/>
                  </a:ext>
                </a:extLst>
              </a:tr>
              <a:tr h="183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950070"/>
                  </a:ext>
                </a:extLst>
              </a:tr>
              <a:tr h="183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697593"/>
                  </a:ext>
                </a:extLst>
              </a:tr>
              <a:tr h="183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80178"/>
                  </a:ext>
                </a:extLst>
              </a:tr>
            </a:tbl>
          </a:graphicData>
        </a:graphic>
      </p:graphicFrame>
      <p:sp>
        <p:nvSpPr>
          <p:cNvPr id="8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99320" y="4787103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864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80928" y="4538728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988E79F-CF14-426C-831E-5CD2B8329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407735"/>
              </p:ext>
            </p:extLst>
          </p:nvPr>
        </p:nvGraphicFramePr>
        <p:xfrm>
          <a:off x="753553" y="2618120"/>
          <a:ext cx="7505700" cy="1514475"/>
        </p:xfrm>
        <a:graphic>
          <a:graphicData uri="http://schemas.openxmlformats.org/drawingml/2006/table">
            <a:tbl>
              <a:tblPr/>
              <a:tblGrid>
                <a:gridCol w="794756">
                  <a:extLst>
                    <a:ext uri="{9D8B030D-6E8A-4147-A177-3AD203B41FA5}">
                      <a16:colId xmlns:a16="http://schemas.microsoft.com/office/drawing/2014/main" val="2662444047"/>
                    </a:ext>
                  </a:extLst>
                </a:gridCol>
                <a:gridCol w="293585">
                  <a:extLst>
                    <a:ext uri="{9D8B030D-6E8A-4147-A177-3AD203B41FA5}">
                      <a16:colId xmlns:a16="http://schemas.microsoft.com/office/drawing/2014/main" val="1071127155"/>
                    </a:ext>
                  </a:extLst>
                </a:gridCol>
                <a:gridCol w="2526613">
                  <a:extLst>
                    <a:ext uri="{9D8B030D-6E8A-4147-A177-3AD203B41FA5}">
                      <a16:colId xmlns:a16="http://schemas.microsoft.com/office/drawing/2014/main" val="2065611277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1343216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1442321484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1351338328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2855412518"/>
                    </a:ext>
                  </a:extLst>
                </a:gridCol>
                <a:gridCol w="711722">
                  <a:extLst>
                    <a:ext uri="{9D8B030D-6E8A-4147-A177-3AD203B41FA5}">
                      <a16:colId xmlns:a16="http://schemas.microsoft.com/office/drawing/2014/main" val="3809131435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757000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38089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12.653.335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-655.330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6.580.188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531258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8.637.169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-712.715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4.540.975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07464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2.655.703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1.308.961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451378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675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173787"/>
            <a:ext cx="7833675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9611" y="191683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678F349-50EB-4C13-A4DE-54B31AB9B1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67763"/>
              </p:ext>
            </p:extLst>
          </p:nvPr>
        </p:nvGraphicFramePr>
        <p:xfrm>
          <a:off x="457199" y="2259665"/>
          <a:ext cx="8229602" cy="3207032"/>
        </p:xfrm>
        <a:graphic>
          <a:graphicData uri="http://schemas.openxmlformats.org/drawingml/2006/table">
            <a:tbl>
              <a:tblPr/>
              <a:tblGrid>
                <a:gridCol w="754803">
                  <a:extLst>
                    <a:ext uri="{9D8B030D-6E8A-4147-A177-3AD203B41FA5}">
                      <a16:colId xmlns:a16="http://schemas.microsoft.com/office/drawing/2014/main" val="1585345794"/>
                    </a:ext>
                  </a:extLst>
                </a:gridCol>
                <a:gridCol w="278826">
                  <a:extLst>
                    <a:ext uri="{9D8B030D-6E8A-4147-A177-3AD203B41FA5}">
                      <a16:colId xmlns:a16="http://schemas.microsoft.com/office/drawing/2014/main" val="1690006248"/>
                    </a:ext>
                  </a:extLst>
                </a:gridCol>
                <a:gridCol w="416876">
                  <a:extLst>
                    <a:ext uri="{9D8B030D-6E8A-4147-A177-3AD203B41FA5}">
                      <a16:colId xmlns:a16="http://schemas.microsoft.com/office/drawing/2014/main" val="3526027715"/>
                    </a:ext>
                  </a:extLst>
                </a:gridCol>
                <a:gridCol w="3083943">
                  <a:extLst>
                    <a:ext uri="{9D8B030D-6E8A-4147-A177-3AD203B41FA5}">
                      <a16:colId xmlns:a16="http://schemas.microsoft.com/office/drawing/2014/main" val="622079054"/>
                    </a:ext>
                  </a:extLst>
                </a:gridCol>
                <a:gridCol w="754803">
                  <a:extLst>
                    <a:ext uri="{9D8B030D-6E8A-4147-A177-3AD203B41FA5}">
                      <a16:colId xmlns:a16="http://schemas.microsoft.com/office/drawing/2014/main" val="3835645823"/>
                    </a:ext>
                  </a:extLst>
                </a:gridCol>
                <a:gridCol w="754803">
                  <a:extLst>
                    <a:ext uri="{9D8B030D-6E8A-4147-A177-3AD203B41FA5}">
                      <a16:colId xmlns:a16="http://schemas.microsoft.com/office/drawing/2014/main" val="1070924602"/>
                    </a:ext>
                  </a:extLst>
                </a:gridCol>
                <a:gridCol w="754803">
                  <a:extLst>
                    <a:ext uri="{9D8B030D-6E8A-4147-A177-3AD203B41FA5}">
                      <a16:colId xmlns:a16="http://schemas.microsoft.com/office/drawing/2014/main" val="2285101330"/>
                    </a:ext>
                  </a:extLst>
                </a:gridCol>
                <a:gridCol w="754803">
                  <a:extLst>
                    <a:ext uri="{9D8B030D-6E8A-4147-A177-3AD203B41FA5}">
                      <a16:colId xmlns:a16="http://schemas.microsoft.com/office/drawing/2014/main" val="1224688005"/>
                    </a:ext>
                  </a:extLst>
                </a:gridCol>
                <a:gridCol w="675942">
                  <a:extLst>
                    <a:ext uri="{9D8B030D-6E8A-4147-A177-3AD203B41FA5}">
                      <a16:colId xmlns:a16="http://schemas.microsoft.com/office/drawing/2014/main" val="2365781052"/>
                    </a:ext>
                  </a:extLst>
                </a:gridCol>
              </a:tblGrid>
              <a:tr h="1433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167674"/>
                  </a:ext>
                </a:extLst>
              </a:tr>
              <a:tr h="4389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041550"/>
                  </a:ext>
                </a:extLst>
              </a:tr>
              <a:tr h="188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8.637.169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-712.715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4.540.975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409972"/>
                  </a:ext>
                </a:extLst>
              </a:tr>
              <a:tr h="143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7.969.134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7.427.417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-541.717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4.094.136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760681"/>
                  </a:ext>
                </a:extLst>
              </a:tr>
              <a:tr h="143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1.237.659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1.097.292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-140.367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389.537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877277"/>
                  </a:ext>
                </a:extLst>
              </a:tr>
              <a:tr h="143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8260"/>
                  </a:ext>
                </a:extLst>
              </a:tr>
              <a:tr h="143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186262"/>
                  </a:ext>
                </a:extLst>
              </a:tr>
              <a:tr h="143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167974"/>
                  </a:ext>
                </a:extLst>
              </a:tr>
              <a:tr h="143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078760"/>
                  </a:ext>
                </a:extLst>
              </a:tr>
              <a:tr h="286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76293"/>
                  </a:ext>
                </a:extLst>
              </a:tr>
              <a:tr h="143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029620"/>
                  </a:ext>
                </a:extLst>
              </a:tr>
              <a:tr h="143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623139"/>
                  </a:ext>
                </a:extLst>
              </a:tr>
              <a:tr h="143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048323"/>
                  </a:ext>
                </a:extLst>
              </a:tr>
              <a:tr h="143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96.845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55.485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-41.360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21.944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704423"/>
                  </a:ext>
                </a:extLst>
              </a:tr>
              <a:tr h="143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20.664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-10.258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918199"/>
                  </a:ext>
                </a:extLst>
              </a:tr>
              <a:tr h="143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28.215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21.360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-6.855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688228"/>
                  </a:ext>
                </a:extLst>
              </a:tr>
              <a:tr h="143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-24.247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601483"/>
                  </a:ext>
                </a:extLst>
              </a:tr>
              <a:tr h="143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510630"/>
                  </a:ext>
                </a:extLst>
              </a:tr>
              <a:tr h="143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961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348" y="5834869"/>
            <a:ext cx="7964776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8261" y="1714103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950AEBC-00A9-4FE3-94F3-67EA1706B3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965453"/>
              </p:ext>
            </p:extLst>
          </p:nvPr>
        </p:nvGraphicFramePr>
        <p:xfrm>
          <a:off x="632272" y="2288433"/>
          <a:ext cx="7743377" cy="2974930"/>
        </p:xfrm>
        <a:graphic>
          <a:graphicData uri="http://schemas.openxmlformats.org/drawingml/2006/table">
            <a:tbl>
              <a:tblPr/>
              <a:tblGrid>
                <a:gridCol w="810002">
                  <a:extLst>
                    <a:ext uri="{9D8B030D-6E8A-4147-A177-3AD203B41FA5}">
                      <a16:colId xmlns:a16="http://schemas.microsoft.com/office/drawing/2014/main" val="3731036434"/>
                    </a:ext>
                  </a:extLst>
                </a:gridCol>
                <a:gridCol w="299217">
                  <a:extLst>
                    <a:ext uri="{9D8B030D-6E8A-4147-A177-3AD203B41FA5}">
                      <a16:colId xmlns:a16="http://schemas.microsoft.com/office/drawing/2014/main" val="365486382"/>
                    </a:ext>
                  </a:extLst>
                </a:gridCol>
                <a:gridCol w="299217">
                  <a:extLst>
                    <a:ext uri="{9D8B030D-6E8A-4147-A177-3AD203B41FA5}">
                      <a16:colId xmlns:a16="http://schemas.microsoft.com/office/drawing/2014/main" val="1942545744"/>
                    </a:ext>
                  </a:extLst>
                </a:gridCol>
                <a:gridCol w="2369558">
                  <a:extLst>
                    <a:ext uri="{9D8B030D-6E8A-4147-A177-3AD203B41FA5}">
                      <a16:colId xmlns:a16="http://schemas.microsoft.com/office/drawing/2014/main" val="1380799484"/>
                    </a:ext>
                  </a:extLst>
                </a:gridCol>
                <a:gridCol w="810002">
                  <a:extLst>
                    <a:ext uri="{9D8B030D-6E8A-4147-A177-3AD203B41FA5}">
                      <a16:colId xmlns:a16="http://schemas.microsoft.com/office/drawing/2014/main" val="4153615672"/>
                    </a:ext>
                  </a:extLst>
                </a:gridCol>
                <a:gridCol w="810002">
                  <a:extLst>
                    <a:ext uri="{9D8B030D-6E8A-4147-A177-3AD203B41FA5}">
                      <a16:colId xmlns:a16="http://schemas.microsoft.com/office/drawing/2014/main" val="1578955407"/>
                    </a:ext>
                  </a:extLst>
                </a:gridCol>
                <a:gridCol w="810002">
                  <a:extLst>
                    <a:ext uri="{9D8B030D-6E8A-4147-A177-3AD203B41FA5}">
                      <a16:colId xmlns:a16="http://schemas.microsoft.com/office/drawing/2014/main" val="274658303"/>
                    </a:ext>
                  </a:extLst>
                </a:gridCol>
                <a:gridCol w="810002">
                  <a:extLst>
                    <a:ext uri="{9D8B030D-6E8A-4147-A177-3AD203B41FA5}">
                      <a16:colId xmlns:a16="http://schemas.microsoft.com/office/drawing/2014/main" val="2843590679"/>
                    </a:ext>
                  </a:extLst>
                </a:gridCol>
                <a:gridCol w="725375">
                  <a:extLst>
                    <a:ext uri="{9D8B030D-6E8A-4147-A177-3AD203B41FA5}">
                      <a16:colId xmlns:a16="http://schemas.microsoft.com/office/drawing/2014/main" val="1217229593"/>
                    </a:ext>
                  </a:extLst>
                </a:gridCol>
              </a:tblGrid>
              <a:tr h="1619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874154"/>
                  </a:ext>
                </a:extLst>
              </a:tr>
              <a:tr h="4958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46811"/>
                  </a:ext>
                </a:extLst>
              </a:tr>
              <a:tr h="212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2.655.703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1.308.961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865190"/>
                  </a:ext>
                </a:extLst>
              </a:tr>
              <a:tr h="16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694.992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708207"/>
                  </a:ext>
                </a:extLst>
              </a:tr>
              <a:tr h="16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294.997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196529"/>
                  </a:ext>
                </a:extLst>
              </a:tr>
              <a:tr h="16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196139"/>
                  </a:ext>
                </a:extLst>
              </a:tr>
              <a:tr h="16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141928"/>
                  </a:ext>
                </a:extLst>
              </a:tr>
              <a:tr h="16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442069"/>
                  </a:ext>
                </a:extLst>
              </a:tr>
              <a:tr h="16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81818"/>
                  </a:ext>
                </a:extLst>
              </a:tr>
              <a:tr h="16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357785"/>
                  </a:ext>
                </a:extLst>
              </a:tr>
              <a:tr h="16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674750"/>
                  </a:ext>
                </a:extLst>
              </a:tr>
              <a:tr h="16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285044"/>
                  </a:ext>
                </a:extLst>
              </a:tr>
              <a:tr h="16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803059"/>
                  </a:ext>
                </a:extLst>
              </a:tr>
              <a:tr h="16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107700"/>
                  </a:ext>
                </a:extLst>
              </a:tr>
              <a:tr h="16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662956"/>
                  </a:ext>
                </a:extLst>
              </a:tr>
              <a:tr h="161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020726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63069" y="5387897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1406" y="4514578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916015E-DBB6-4385-BD26-E6400C711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301163"/>
              </p:ext>
            </p:extLst>
          </p:nvPr>
        </p:nvGraphicFramePr>
        <p:xfrm>
          <a:off x="619656" y="2554981"/>
          <a:ext cx="7404100" cy="1428750"/>
        </p:xfrm>
        <a:graphic>
          <a:graphicData uri="http://schemas.openxmlformats.org/drawingml/2006/table">
            <a:tbl>
              <a:tblPr/>
              <a:tblGrid>
                <a:gridCol w="794355">
                  <a:extLst>
                    <a:ext uri="{9D8B030D-6E8A-4147-A177-3AD203B41FA5}">
                      <a16:colId xmlns:a16="http://schemas.microsoft.com/office/drawing/2014/main" val="270839688"/>
                    </a:ext>
                  </a:extLst>
                </a:gridCol>
                <a:gridCol w="293437">
                  <a:extLst>
                    <a:ext uri="{9D8B030D-6E8A-4147-A177-3AD203B41FA5}">
                      <a16:colId xmlns:a16="http://schemas.microsoft.com/office/drawing/2014/main" val="716362254"/>
                    </a:ext>
                  </a:extLst>
                </a:gridCol>
                <a:gridCol w="293437">
                  <a:extLst>
                    <a:ext uri="{9D8B030D-6E8A-4147-A177-3AD203B41FA5}">
                      <a16:colId xmlns:a16="http://schemas.microsoft.com/office/drawing/2014/main" val="1368674166"/>
                    </a:ext>
                  </a:extLst>
                </a:gridCol>
                <a:gridCol w="2134088">
                  <a:extLst>
                    <a:ext uri="{9D8B030D-6E8A-4147-A177-3AD203B41FA5}">
                      <a16:colId xmlns:a16="http://schemas.microsoft.com/office/drawing/2014/main" val="1670421578"/>
                    </a:ext>
                  </a:extLst>
                </a:gridCol>
                <a:gridCol w="794355">
                  <a:extLst>
                    <a:ext uri="{9D8B030D-6E8A-4147-A177-3AD203B41FA5}">
                      <a16:colId xmlns:a16="http://schemas.microsoft.com/office/drawing/2014/main" val="1487783878"/>
                    </a:ext>
                  </a:extLst>
                </a:gridCol>
                <a:gridCol w="794355">
                  <a:extLst>
                    <a:ext uri="{9D8B030D-6E8A-4147-A177-3AD203B41FA5}">
                      <a16:colId xmlns:a16="http://schemas.microsoft.com/office/drawing/2014/main" val="3391704591"/>
                    </a:ext>
                  </a:extLst>
                </a:gridCol>
                <a:gridCol w="794355">
                  <a:extLst>
                    <a:ext uri="{9D8B030D-6E8A-4147-A177-3AD203B41FA5}">
                      <a16:colId xmlns:a16="http://schemas.microsoft.com/office/drawing/2014/main" val="437255211"/>
                    </a:ext>
                  </a:extLst>
                </a:gridCol>
                <a:gridCol w="794355">
                  <a:extLst>
                    <a:ext uri="{9D8B030D-6E8A-4147-A177-3AD203B41FA5}">
                      <a16:colId xmlns:a16="http://schemas.microsoft.com/office/drawing/2014/main" val="3392274908"/>
                    </a:ext>
                  </a:extLst>
                </a:gridCol>
                <a:gridCol w="711363">
                  <a:extLst>
                    <a:ext uri="{9D8B030D-6E8A-4147-A177-3AD203B41FA5}">
                      <a16:colId xmlns:a16="http://schemas.microsoft.com/office/drawing/2014/main" val="1244823475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90555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7926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404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1.250.143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14435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2767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5476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365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1154</Words>
  <Application>Microsoft Office PowerPoint</Application>
  <PresentationFormat>Presentación en pantalla (4:3)</PresentationFormat>
  <Paragraphs>499</Paragraphs>
  <Slides>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de Office</vt:lpstr>
      <vt:lpstr>EJECUCIÓN ACUMULADA DE GASTOS PRESUPUESTARIOS AL MES DE JULIO DE 2020 PARTIDA 22: MINISTERIO SECRETARÍA DE LA PRESIDENCIA</vt:lpstr>
      <vt:lpstr>EJECUCIÓN ACUMULADA DE GASTOS A JULIO DE 2020  PARTIDA 22 MINISTERIO SECRETARÍA GENERAL DE LA PRESIDENCIA</vt:lpstr>
      <vt:lpstr>EJECUCIÓN ACUMULADA DE GASTOS A JULIO DE 2020  PARTIDA 22 MINISTERIO SECRETARÍA GENERAL DE LA PRESIDENCIA</vt:lpstr>
      <vt:lpstr>COMPORTAMIENTO DE LA EJECUCIÓN ACUMULADA DE GASTOS A JULIO DE 2020  PARTIDA 22 MINISTERIO SECRETARÍA GENERAL DE LA PRESIDENCIA</vt:lpstr>
      <vt:lpstr>EJECUCIÓN ACUMULADA DE GASTOS A JULIO DE 2020  PARTIDA 22 MINISTERIO SECRETARÍA GENERAL DE LA PRESIDENCIA</vt:lpstr>
      <vt:lpstr>EJECUCIÓN ACUMULADA DE GASTOS A JULIO DE 2020  PARTIDA 22, RESUMEN POR CAPÍTULOS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RCATALAN</cp:lastModifiedBy>
  <cp:revision>9</cp:revision>
  <dcterms:created xsi:type="dcterms:W3CDTF">2019-11-13T19:07:15Z</dcterms:created>
  <dcterms:modified xsi:type="dcterms:W3CDTF">2020-09-14T01:07:28Z</dcterms:modified>
</cp:coreProperties>
</file>