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3.xml" ContentType="application/vnd.openxmlformats-officedocument.themeOverride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5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9"/>
  </p:notesMasterIdLst>
  <p:handoutMasterIdLst>
    <p:handoutMasterId r:id="rId20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16" r:id="rId10"/>
    <p:sldId id="317" r:id="rId11"/>
    <p:sldId id="299" r:id="rId12"/>
    <p:sldId id="318" r:id="rId13"/>
    <p:sldId id="320" r:id="rId14"/>
    <p:sldId id="321" r:id="rId15"/>
    <p:sldId id="322" r:id="rId16"/>
    <p:sldId id="323" r:id="rId17"/>
    <p:sldId id="324" r:id="rId18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25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3.bin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/>
              <a:t>Distribución Presupuesto</a:t>
            </a:r>
            <a:r>
              <a:rPr lang="es-CL" baseline="0"/>
              <a:t> Incial por Subtítulo de Gasto </a:t>
            </a:r>
            <a:endParaRPr lang="es-CL"/>
          </a:p>
        </c:rich>
      </c:tx>
      <c:layout>
        <c:manualLayout>
          <c:xMode val="edge"/>
          <c:yMode val="edge"/>
          <c:x val="0.10471853257432005"/>
          <c:y val="6.097562927329533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0269466316710411"/>
          <c:w val="1"/>
          <c:h val="0.4615526250708023"/>
        </c:manualLayout>
      </c:layout>
      <c:pie3DChart>
        <c:varyColors val="1"/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523709536307964"/>
          <c:y val="0.70893744664895608"/>
          <c:w val="0.41174803149606293"/>
          <c:h val="0.258683289588801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100" b="1" i="0" baseline="0">
                <a:effectLst/>
              </a:rPr>
              <a:t>Distribución Presupuesto Inicial por Subtítulos de Gasto</a:t>
            </a:r>
            <a:endParaRPr lang="es-CL" sz="1100">
              <a:effectLst/>
            </a:endParaRPr>
          </a:p>
        </c:rich>
      </c:tx>
      <c:layout>
        <c:manualLayout>
          <c:xMode val="edge"/>
          <c:yMode val="edge"/>
          <c:x val="0.18158303096125525"/>
          <c:y val="5.228757452351746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0424337611032539E-2"/>
          <c:y val="0.20715551562232029"/>
          <c:w val="0.93207458061052373"/>
          <c:h val="0.44363166767878009"/>
        </c:manualLayout>
      </c:layout>
      <c:pie3DChart>
        <c:varyColors val="1"/>
        <c:ser>
          <c:idx val="0"/>
          <c:order val="0"/>
          <c:tx>
            <c:strRef>
              <c:f>'[19.xlsx]Partida 19'!$D$61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55E2-4957-BB7B-B195013DFAC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55E2-4957-BB7B-B195013DFAC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55E2-4957-BB7B-B195013DFAC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55E2-4957-BB7B-B195013DFAC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A-3815-4256-BD0B-909E0FAC564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AEDB-4CF6-A49D-552E4B51F1DD}"/>
              </c:ext>
            </c:extLst>
          </c:dPt>
          <c:dLbls>
            <c:dLbl>
              <c:idx val="0"/>
              <c:layout>
                <c:manualLayout>
                  <c:x val="-1.3215511070520573E-3"/>
                  <c:y val="1.01813925951462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5E2-4957-BB7B-B195013DFACA}"/>
                </c:ext>
              </c:extLst>
            </c:dLbl>
            <c:dLbl>
              <c:idx val="1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55E2-4957-BB7B-B195013DFACA}"/>
                </c:ext>
              </c:extLst>
            </c:dLbl>
            <c:dLbl>
              <c:idx val="4"/>
              <c:layout>
                <c:manualLayout>
                  <c:x val="7.8864829396325456E-3"/>
                  <c:y val="5.4961358996792071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815-4256-BD0B-909E0FAC5642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'[19.xlsx]Partida 19'!$C$62:$C$67</c:f>
              <c:strCache>
                <c:ptCount val="6"/>
                <c:pt idx="0">
                  <c:v>GASTOS EN PERSONAL                                                              </c:v>
                </c:pt>
                <c:pt idx="1">
                  <c:v>TRANSFERENCIAS CORRIENTES                                                       </c:v>
                </c:pt>
                <c:pt idx="2">
                  <c:v>INICIATIVAS DE INVERSIÓN                                                        </c:v>
                </c:pt>
                <c:pt idx="3">
                  <c:v>PRÉSTAMOS                                                                       </c:v>
                </c:pt>
                <c:pt idx="4">
                  <c:v>TRANSFERENCIAS DE CAPITAL                                                       </c:v>
                </c:pt>
                <c:pt idx="5">
                  <c:v>OTROS</c:v>
                </c:pt>
              </c:strCache>
            </c:strRef>
          </c:cat>
          <c:val>
            <c:numRef>
              <c:f>'[19.xlsx]Partida 19'!$D$62:$D$67</c:f>
              <c:numCache>
                <c:formatCode>#,##0</c:formatCode>
                <c:ptCount val="6"/>
                <c:pt idx="0">
                  <c:v>44024807</c:v>
                </c:pt>
                <c:pt idx="1">
                  <c:v>799348553</c:v>
                </c:pt>
                <c:pt idx="2">
                  <c:v>69825831</c:v>
                </c:pt>
                <c:pt idx="3">
                  <c:v>17691318</c:v>
                </c:pt>
                <c:pt idx="4">
                  <c:v>169745807</c:v>
                </c:pt>
                <c:pt idx="5">
                  <c:v>74831675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C6-4925-A867-A91C505DCBC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30446819539407105"/>
          <c:y val="0.66863444514795012"/>
          <c:w val="0.38497878390201218"/>
          <c:h val="0.3134926755711069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Capítulo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20362613576139912"/>
          <c:y val="5.297073702481902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'[19.xlsx]Partida 19'!$L$61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-3.831373364169026E-17"/>
                  <c:y val="1.114311666709555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9E3-4281-8072-0AC7E04C0901}"/>
                </c:ext>
              </c:extLst>
            </c:dLbl>
            <c:dLbl>
              <c:idx val="1"/>
              <c:layout>
                <c:manualLayout>
                  <c:x val="0"/>
                  <c:y val="1.80966141942237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9E3-4281-8072-0AC7E04C090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'[19.xlsx]Partida 19'!$K$62:$K$64</c:f>
              <c:strCache>
                <c:ptCount val="3"/>
                <c:pt idx="0">
                  <c:v>SEC. Y ADM. GRAL. DE TRAN</c:v>
                </c:pt>
                <c:pt idx="1">
                  <c:v>SUB. DE TELEC</c:v>
                </c:pt>
                <c:pt idx="2">
                  <c:v>JUNTA DE AERONÁUTICA CIVIL</c:v>
                </c:pt>
              </c:strCache>
            </c:strRef>
          </c:cat>
          <c:val>
            <c:numRef>
              <c:f>'[19.xlsx]Partida 19'!$L$62:$L$64</c:f>
              <c:numCache>
                <c:formatCode>#,##0</c:formatCode>
                <c:ptCount val="3"/>
                <c:pt idx="0">
                  <c:v>16322177</c:v>
                </c:pt>
                <c:pt idx="1">
                  <c:v>65964847</c:v>
                </c:pt>
                <c:pt idx="2">
                  <c:v>1206138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C76-4C9C-9863-EBF6C57635B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680256272"/>
        <c:axId val="680264504"/>
      </c:barChart>
      <c:catAx>
        <c:axId val="680256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680264504"/>
        <c:crosses val="autoZero"/>
        <c:auto val="1"/>
        <c:lblAlgn val="ctr"/>
        <c:lblOffset val="100"/>
        <c:noMultiLvlLbl val="0"/>
      </c:catAx>
      <c:valAx>
        <c:axId val="680264504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6802562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/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9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900" b="1"/>
              <a:t>% Ejecución Mensual  2018 - 2019 - 2020</a:t>
            </a: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9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'Partida 19'!$C$28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19'!$D$27:$O$27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19'!$D$28:$O$28</c:f>
              <c:numCache>
                <c:formatCode>0.0%</c:formatCode>
                <c:ptCount val="12"/>
                <c:pt idx="0">
                  <c:v>5.2407244770723343E-3</c:v>
                </c:pt>
                <c:pt idx="1">
                  <c:v>7.3526678671776369E-2</c:v>
                </c:pt>
                <c:pt idx="2">
                  <c:v>8.9129304540418466E-2</c:v>
                </c:pt>
                <c:pt idx="3">
                  <c:v>9.0435502202660209E-2</c:v>
                </c:pt>
                <c:pt idx="4">
                  <c:v>6.7398394467530362E-2</c:v>
                </c:pt>
                <c:pt idx="5">
                  <c:v>8.0597572168019993E-2</c:v>
                </c:pt>
                <c:pt idx="6">
                  <c:v>6.9898710879534795E-2</c:v>
                </c:pt>
                <c:pt idx="7">
                  <c:v>6.7226411271847697E-2</c:v>
                </c:pt>
                <c:pt idx="8">
                  <c:v>0.12209019736443479</c:v>
                </c:pt>
                <c:pt idx="9">
                  <c:v>6.7952295897146159E-2</c:v>
                </c:pt>
                <c:pt idx="10">
                  <c:v>7.0517792721152578E-2</c:v>
                </c:pt>
                <c:pt idx="11">
                  <c:v>0.17440913071448971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E68-4DC7-8146-6041F35FC4BF}"/>
            </c:ext>
          </c:extLst>
        </c:ser>
        <c:ser>
          <c:idx val="2"/>
          <c:order val="1"/>
          <c:tx>
            <c:strRef>
              <c:f>'Partida 19'!$C$29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19'!$D$27:$O$27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19'!$D$29:$O$29</c:f>
              <c:numCache>
                <c:formatCode>0.0%</c:formatCode>
                <c:ptCount val="12"/>
                <c:pt idx="0">
                  <c:v>5.8254143514526048E-2</c:v>
                </c:pt>
                <c:pt idx="1">
                  <c:v>6.0591102186217556E-2</c:v>
                </c:pt>
                <c:pt idx="2">
                  <c:v>5.2666627071718153E-2</c:v>
                </c:pt>
                <c:pt idx="3">
                  <c:v>9.2144472697434324E-2</c:v>
                </c:pt>
                <c:pt idx="4">
                  <c:v>6.7095666783963684E-2</c:v>
                </c:pt>
                <c:pt idx="5">
                  <c:v>7.108816207969372E-2</c:v>
                </c:pt>
                <c:pt idx="6">
                  <c:v>7.5721523717805064E-2</c:v>
                </c:pt>
                <c:pt idx="7">
                  <c:v>7.1902092763366759E-2</c:v>
                </c:pt>
                <c:pt idx="8">
                  <c:v>0.10979937727321905</c:v>
                </c:pt>
                <c:pt idx="9">
                  <c:v>7.5197312820908691E-2</c:v>
                </c:pt>
                <c:pt idx="10">
                  <c:v>8.3465250183976825E-2</c:v>
                </c:pt>
                <c:pt idx="11">
                  <c:v>0.18781852822619885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E68-4DC7-8146-6041F35FC4BF}"/>
            </c:ext>
          </c:extLst>
        </c:ser>
        <c:ser>
          <c:idx val="1"/>
          <c:order val="2"/>
          <c:tx>
            <c:strRef>
              <c:f>'Partida 19'!$C$30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19'!$D$27:$O$27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19'!$D$30:$J$30</c:f>
              <c:numCache>
                <c:formatCode>0.0%</c:formatCode>
                <c:ptCount val="7"/>
                <c:pt idx="0">
                  <c:v>9.4812575272963703E-2</c:v>
                </c:pt>
                <c:pt idx="1">
                  <c:v>6.1895570005217442E-2</c:v>
                </c:pt>
                <c:pt idx="2">
                  <c:v>7.3873503311175245E-2</c:v>
                </c:pt>
                <c:pt idx="3">
                  <c:v>6.9096100687083176E-2</c:v>
                </c:pt>
                <c:pt idx="4">
                  <c:v>5.5291306418133651E-2</c:v>
                </c:pt>
                <c:pt idx="5">
                  <c:v>8.4514085236304382E-2</c:v>
                </c:pt>
                <c:pt idx="6">
                  <c:v>6.609617437318635E-2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E68-4DC7-8146-6041F35FC4B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60709568"/>
        <c:axId val="460713880"/>
      </c:barChart>
      <c:catAx>
        <c:axId val="460709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60713880"/>
        <c:crosses val="autoZero"/>
        <c:auto val="1"/>
        <c:lblAlgn val="ctr"/>
        <c:lblOffset val="100"/>
        <c:noMultiLvlLbl val="0"/>
      </c:catAx>
      <c:valAx>
        <c:axId val="460713880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60709568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900"/>
              <a:t>% Ejecución Acumulada  2018 - 2019 -2020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19'!$C$21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19'!$D$20:$O$20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19'!$D$21:$O$21</c:f>
              <c:numCache>
                <c:formatCode>0.0%</c:formatCode>
                <c:ptCount val="12"/>
                <c:pt idx="0">
                  <c:v>5.2407244770723343E-3</c:v>
                </c:pt>
                <c:pt idx="1">
                  <c:v>7.8766578492643485E-2</c:v>
                </c:pt>
                <c:pt idx="2">
                  <c:v>0.16664578429208379</c:v>
                </c:pt>
                <c:pt idx="3">
                  <c:v>0.2553096266554668</c:v>
                </c:pt>
                <c:pt idx="4">
                  <c:v>0.32270802112299718</c:v>
                </c:pt>
                <c:pt idx="5">
                  <c:v>0.4032925677354911</c:v>
                </c:pt>
                <c:pt idx="6">
                  <c:v>0.47633264064743197</c:v>
                </c:pt>
                <c:pt idx="7">
                  <c:v>0.54354023013170716</c:v>
                </c:pt>
                <c:pt idx="8">
                  <c:v>0.66563042749614199</c:v>
                </c:pt>
                <c:pt idx="9">
                  <c:v>0.73356882516130451</c:v>
                </c:pt>
                <c:pt idx="10">
                  <c:v>0.8039101248323075</c:v>
                </c:pt>
                <c:pt idx="11">
                  <c:v>0.98995159049860704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C73-400C-A415-6E24A081088B}"/>
            </c:ext>
          </c:extLst>
        </c:ser>
        <c:ser>
          <c:idx val="0"/>
          <c:order val="1"/>
          <c:tx>
            <c:strRef>
              <c:f>'Partida 19'!$C$22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19'!$D$20:$O$20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19'!$D$22:$O$22</c:f>
              <c:numCache>
                <c:formatCode>0.0%</c:formatCode>
                <c:ptCount val="12"/>
                <c:pt idx="0">
                  <c:v>5.8254143514526048E-2</c:v>
                </c:pt>
                <c:pt idx="1">
                  <c:v>0.1188452457007436</c:v>
                </c:pt>
                <c:pt idx="2">
                  <c:v>0.17149624961177792</c:v>
                </c:pt>
                <c:pt idx="3">
                  <c:v>0.25632959553173268</c:v>
                </c:pt>
                <c:pt idx="4">
                  <c:v>0.32342526231569635</c:v>
                </c:pt>
                <c:pt idx="5">
                  <c:v>0.39451342439539006</c:v>
                </c:pt>
                <c:pt idx="6">
                  <c:v>0.46972993291169934</c:v>
                </c:pt>
                <c:pt idx="7">
                  <c:v>0.54119900836142287</c:v>
                </c:pt>
                <c:pt idx="8">
                  <c:v>0.64097002736080655</c:v>
                </c:pt>
                <c:pt idx="9">
                  <c:v>0.71616734018171524</c:v>
                </c:pt>
                <c:pt idx="10">
                  <c:v>0.79752757953428799</c:v>
                </c:pt>
                <c:pt idx="11">
                  <c:v>0.96938186863210096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C73-400C-A415-6E24A081088B}"/>
            </c:ext>
          </c:extLst>
        </c:ser>
        <c:ser>
          <c:idx val="1"/>
          <c:order val="2"/>
          <c:tx>
            <c:strRef>
              <c:f>'Partida 19'!$C$23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3.5306334371754955E-2"/>
                  <c:y val="-5.5992985445681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C73-400C-A415-6E24A081088B}"/>
                </c:ext>
              </c:extLst>
            </c:dLbl>
            <c:dLbl>
              <c:idx val="1"/>
              <c:layout>
                <c:manualLayout>
                  <c:x val="-4.984423676012463E-2"/>
                  <c:y val="-5.5992985445681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C73-400C-A415-6E24A081088B}"/>
                </c:ext>
              </c:extLst>
            </c:dLbl>
            <c:dLbl>
              <c:idx val="2"/>
              <c:layout>
                <c:manualLayout>
                  <c:x val="-4.9844236760124609E-2"/>
                  <c:y val="-5.24934238553265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C73-400C-A415-6E24A081088B}"/>
                </c:ext>
              </c:extLst>
            </c:dLbl>
            <c:dLbl>
              <c:idx val="3"/>
              <c:layout>
                <c:manualLayout>
                  <c:x val="-4.9844236760124651E-2"/>
                  <c:y val="-5.24934238553265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C73-400C-A415-6E24A081088B}"/>
                </c:ext>
              </c:extLst>
            </c:dLbl>
            <c:dLbl>
              <c:idx val="4"/>
              <c:layout>
                <c:manualLayout>
                  <c:x val="-6.230529595015584E-2"/>
                  <c:y val="-4.54943006746162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C73-400C-A415-6E24A081088B}"/>
                </c:ext>
              </c:extLst>
            </c:dLbl>
            <c:dLbl>
              <c:idx val="5"/>
              <c:layout>
                <c:manualLayout>
                  <c:x val="-5.3850296176628974E-2"/>
                  <c:y val="-3.77358365982151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C73-400C-A415-6E24A081088B}"/>
                </c:ext>
              </c:extLst>
            </c:dLbl>
            <c:dLbl>
              <c:idx val="6"/>
              <c:layout>
                <c:manualLayout>
                  <c:x val="-7.3236402800215483E-2"/>
                  <c:y val="-4.19287073313501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C73-400C-A415-6E24A081088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19'!$D$20:$O$20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19'!$D$23:$J$23</c:f>
              <c:numCache>
                <c:formatCode>0.0%</c:formatCode>
                <c:ptCount val="7"/>
                <c:pt idx="0">
                  <c:v>9.4812575272963703E-2</c:v>
                </c:pt>
                <c:pt idx="1">
                  <c:v>0.15670814527818114</c:v>
                </c:pt>
                <c:pt idx="2">
                  <c:v>0.2305816485893564</c:v>
                </c:pt>
                <c:pt idx="3">
                  <c:v>0.28889986204449203</c:v>
                </c:pt>
                <c:pt idx="4">
                  <c:v>0.34827260800783216</c:v>
                </c:pt>
                <c:pt idx="5">
                  <c:v>0.43284398500101623</c:v>
                </c:pt>
                <c:pt idx="6">
                  <c:v>0.49894015937420255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4C73-400C-A415-6E24A08108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0776960"/>
        <c:axId val="150775000"/>
      </c:lineChart>
      <c:catAx>
        <c:axId val="150776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50775000"/>
        <c:crosses val="autoZero"/>
        <c:auto val="1"/>
        <c:lblAlgn val="ctr"/>
        <c:lblOffset val="100"/>
        <c:noMultiLvlLbl val="0"/>
      </c:catAx>
      <c:valAx>
        <c:axId val="15077500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5077696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13-09-2020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13-09-2020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98424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60204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390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13-09-2020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13-09-2020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13-09-2020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13-09-2020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13-09-2020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13-09-2020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3C698310-8BCB-4F59-809D-33CC9D683E4B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1D9453B-D578-4DBA-8F06-03B572F5E9E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JULIO 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19: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TRANSPORTES Y TELECOMUNICACIONES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agosto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5069" y="551723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5069" y="755224"/>
            <a:ext cx="821173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04: UNIDAD OPERATIVA DE CONTROL DE TRÁNSITO</a:t>
            </a: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2848183"/>
              </p:ext>
            </p:extLst>
          </p:nvPr>
        </p:nvGraphicFramePr>
        <p:xfrm>
          <a:off x="475069" y="2074937"/>
          <a:ext cx="8211732" cy="3154266"/>
        </p:xfrm>
        <a:graphic>
          <a:graphicData uri="http://schemas.openxmlformats.org/drawingml/2006/table">
            <a:tbl>
              <a:tblPr/>
              <a:tblGrid>
                <a:gridCol w="8227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9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9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36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7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7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270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70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675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107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392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5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14.979.665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10.805.549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-4.174.116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3.002.999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10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2.978.900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2.906.346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-72.554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1.659.761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10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783.730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669.399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-114.331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180.803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10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6.736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6.736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2.975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10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6.736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6.736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2.975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10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66.690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29.459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-37.231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10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10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17.442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-17.422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10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46.170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-16.731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10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11.141.609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7.191.609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-3.950.000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1.152.259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10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11.141.609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7.191.609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-3.950.000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1.152.259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10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10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1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29643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870" y="146017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58014" y="779057"/>
            <a:ext cx="809592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05: FISCALIZACIÓN Y CONTROL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5166646"/>
              </p:ext>
            </p:extLst>
          </p:nvPr>
        </p:nvGraphicFramePr>
        <p:xfrm>
          <a:off x="558015" y="1916832"/>
          <a:ext cx="8095929" cy="3600404"/>
        </p:xfrm>
        <a:graphic>
          <a:graphicData uri="http://schemas.openxmlformats.org/drawingml/2006/table">
            <a:tbl>
              <a:tblPr/>
              <a:tblGrid>
                <a:gridCol w="8111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47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11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11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11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110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636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6794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34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043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11.751.343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10.769.277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-982.066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5.928.072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7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8.207.658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8.099.137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-108.521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4.699.697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7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2.669.150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2.448.596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-220.554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947.754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7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2.232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7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2.232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7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Observatorio de Seguridad Vial (SEGIB)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2.232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7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132.661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132.661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253.386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7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132.661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132.661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24.386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7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7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737.642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84.651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-652.991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27.235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7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45.144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7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465.752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7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-76.000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7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124.146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42.155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-81.991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27.235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7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7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8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  <p:sp>
        <p:nvSpPr>
          <p:cNvPr id="7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490056" y="5517236"/>
            <a:ext cx="7910043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3832" y="649755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2" y="1405860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742715"/>
            <a:ext cx="811458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06: SUBSIDIO NACIONAL AL TRANSPORTE PÚBLICO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7225441"/>
              </p:ext>
            </p:extLst>
          </p:nvPr>
        </p:nvGraphicFramePr>
        <p:xfrm>
          <a:off x="518862" y="1732083"/>
          <a:ext cx="8114583" cy="4444882"/>
        </p:xfrm>
        <a:graphic>
          <a:graphicData uri="http://schemas.openxmlformats.org/drawingml/2006/table">
            <a:tbl>
              <a:tblPr/>
              <a:tblGrid>
                <a:gridCol w="812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03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03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210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29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29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29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29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803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4573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17" marR="8917" marT="89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917" marR="8917" marT="8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17" marR="8917" marT="8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630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12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17" marR="8917" marT="89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862.718.053 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955.633.068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92.915.015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520.046.400 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5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917" marR="8917" marT="89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3.643.387 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3.494.387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-149.000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1.977.184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56,6%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5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917" marR="8917" marT="89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184.033 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184.033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114.698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5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917" marR="8917" marT="89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798.895.979 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791.655.979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-7.240.000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415.955.535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5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17" marR="8917" marT="89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798.895.979 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791.655.979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-7.240.000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415.955.535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5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17" marR="8917" marT="89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al Transporte Regional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16.473.374 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15.833.374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-640.000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7.940.339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50,1%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5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17" marR="8917" marT="89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Nacional al Transporte Público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177.164.312 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170.564.312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-6.600.000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82.262.178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48,2%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5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17" marR="8917" marT="89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Transitorio - Transantiago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221.367.306 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221.367.306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92.087.528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5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17" marR="8917" marT="89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Transporte Público - Transantiago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233.665.490 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233.665.490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233.665.490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5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17" marR="8917" marT="89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Especial Adicional - Transantiago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150.225.497 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150.225.497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5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917" marR="8917" marT="89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7.000.000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5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917" marR="8917" marT="89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156.978 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118.133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-38.845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85.020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72,0%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5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17" marR="8917" marT="89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43.092 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26.500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-16.592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24.019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45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17" marR="8917" marT="89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113.886 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91.633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-22.253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61.001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66,6%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5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917" marR="8917" marT="89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6.668.999 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3.668.999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-3.000.000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1.170.103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45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17" marR="8917" marT="89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6.668.999 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3.668.999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-3.000.000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1.170.103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48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917" marR="8917" marT="89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53.166.677 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62.766.677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9.600.000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45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17" marR="8917" marT="89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6.912.701 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6.912.701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45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17" marR="8917" marT="89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Metro Regional de Valparaíso S.A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2.006.978 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2.006.978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45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17" marR="8917" marT="89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Trenes Metropolitanos S.A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1.077.504 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1.077.504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45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17" marR="8917" marT="89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FESUB Concepción S.A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3.828.219 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3.828.219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45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17" marR="8917" marT="89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46.253.976 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55.853.976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9.600.000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45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17" marR="8917" marT="89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Apoyo Regional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46.253.976 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55.853.976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9.600.000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45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917" marR="8917" marT="89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93.743.860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93.742.860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93.743.860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45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17" marR="8917" marT="89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93.743.860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93.742.860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93.743.860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548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917" marR="8917" marT="89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</a:tbl>
          </a:graphicData>
        </a:graphic>
      </p:graphicFrame>
      <p:sp>
        <p:nvSpPr>
          <p:cNvPr id="7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473832" y="6148860"/>
            <a:ext cx="7910043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64686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37551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6653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07: PROGRAMA DESARROLLO LOGÍSTICO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8301534"/>
              </p:ext>
            </p:extLst>
          </p:nvPr>
        </p:nvGraphicFramePr>
        <p:xfrm>
          <a:off x="518866" y="1988840"/>
          <a:ext cx="8167935" cy="3168354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184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626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55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1.144.778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1.060.614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-84.164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678.813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1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887.762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851.077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-36.685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486.503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1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230.376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184.747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-45.629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32.465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1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1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1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Interamericana de Puertos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1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1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18.670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1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1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1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14.364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12.514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1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1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2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7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462618" y="5238854"/>
            <a:ext cx="7910043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957" y="5661248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960" y="1558284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1543" y="720970"/>
            <a:ext cx="813183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08: PROGRAMA DE VIALIDAD Y TRANSPORTE URBANO: SECTRA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2811156"/>
              </p:ext>
            </p:extLst>
          </p:nvPr>
        </p:nvGraphicFramePr>
        <p:xfrm>
          <a:off x="518957" y="2067078"/>
          <a:ext cx="8134421" cy="2946093"/>
        </p:xfrm>
        <a:graphic>
          <a:graphicData uri="http://schemas.openxmlformats.org/drawingml/2006/table">
            <a:tbl>
              <a:tblPr/>
              <a:tblGrid>
                <a:gridCol w="8080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4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84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737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80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80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801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801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359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6597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30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78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6.594.515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5.725.281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-869.234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1.961.873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59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344" marR="9344" marT="93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2.237.789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2.205.729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-32.060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1.268.943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59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44" marR="9344" marT="93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811.237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739.651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-71.586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274.003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59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344" marR="9344" marT="93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55.404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41.404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-14.000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22.036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59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9.234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9.234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59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6.156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6.156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59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40.014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26.014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-14.000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20.982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59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344" marR="9344" marT="93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3.488.085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2.736.497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-751.588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396.380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59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1.999.427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1.537.839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-461.588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297.030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59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1.488.658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1.198.658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-290.000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99.350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78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344" marR="9344" marT="93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59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63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344" marR="9344" marT="93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2693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79269" y="650165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460504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4519" y="821227"/>
            <a:ext cx="81679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02. PROGRAMA 01: SUBSECRETARÍA DE TELECOMUNICACIONES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2835827"/>
              </p:ext>
            </p:extLst>
          </p:nvPr>
        </p:nvGraphicFramePr>
        <p:xfrm>
          <a:off x="504518" y="1825626"/>
          <a:ext cx="8182283" cy="4530727"/>
        </p:xfrm>
        <a:graphic>
          <a:graphicData uri="http://schemas.openxmlformats.org/drawingml/2006/table">
            <a:tbl>
              <a:tblPr/>
              <a:tblGrid>
                <a:gridCol w="8197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8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8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437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97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975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975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975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411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5391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239" marR="9239" marT="92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39" marR="9239" marT="92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135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200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65.964.847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61.757.806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-4.207.041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9.890.398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39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8.508.734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8.114.276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-394.458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4.767.598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39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894.368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824.607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-69.761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604.450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73,3%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39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387.623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297.623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-90.000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65.719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39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387.623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297.623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-90.000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65.719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39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519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Digitaliza Chile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387.623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297.623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-90.000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65.719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39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1.678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1.668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39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39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1.668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1.668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39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813.515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462.471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-351.044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161.815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39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92.340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92.340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92.333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39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9.131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631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-8.500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39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564.300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275.120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-289.180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39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28.728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2.828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-25.900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2.826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39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119.016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91.552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-27.464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66.325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72,4%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39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513.000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470.750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-42.250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39.292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39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513.000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470.750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-42.250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39.292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39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17.691.318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17.691.318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39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a Contratistas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17.691.318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17.691.318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39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37.154.279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33.893.083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-3.261.196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4.251.524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539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37.154.279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33.893.083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-3.261.196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4.251.524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635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039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Desarrollo de las Telecomunicaciones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37.154.279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33.893.083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-3.261.196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4.251.524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539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539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539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  <p:sp>
        <p:nvSpPr>
          <p:cNvPr id="7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466778" y="6313254"/>
            <a:ext cx="7910043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4457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67907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87598" y="764704"/>
            <a:ext cx="817165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03. PROGRAMA 01: JUNTA DE AERONÁUTICA CIVIL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19C6087-A98A-4C87-A65E-E9D864C3DF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6319466"/>
              </p:ext>
            </p:extLst>
          </p:nvPr>
        </p:nvGraphicFramePr>
        <p:xfrm>
          <a:off x="487597" y="2139159"/>
          <a:ext cx="8171660" cy="2800350"/>
        </p:xfrm>
        <a:graphic>
          <a:graphicData uri="http://schemas.openxmlformats.org/drawingml/2006/table">
            <a:tbl>
              <a:tblPr/>
              <a:tblGrid>
                <a:gridCol w="826105">
                  <a:extLst>
                    <a:ext uri="{9D8B030D-6E8A-4147-A177-3AD203B41FA5}">
                      <a16:colId xmlns:a16="http://schemas.microsoft.com/office/drawing/2014/main" val="3491435289"/>
                    </a:ext>
                  </a:extLst>
                </a:gridCol>
                <a:gridCol w="305166">
                  <a:extLst>
                    <a:ext uri="{9D8B030D-6E8A-4147-A177-3AD203B41FA5}">
                      <a16:colId xmlns:a16="http://schemas.microsoft.com/office/drawing/2014/main" val="2971679421"/>
                    </a:ext>
                  </a:extLst>
                </a:gridCol>
                <a:gridCol w="305166">
                  <a:extLst>
                    <a:ext uri="{9D8B030D-6E8A-4147-A177-3AD203B41FA5}">
                      <a16:colId xmlns:a16="http://schemas.microsoft.com/office/drawing/2014/main" val="1422481051"/>
                    </a:ext>
                  </a:extLst>
                </a:gridCol>
                <a:gridCol w="2691007">
                  <a:extLst>
                    <a:ext uri="{9D8B030D-6E8A-4147-A177-3AD203B41FA5}">
                      <a16:colId xmlns:a16="http://schemas.microsoft.com/office/drawing/2014/main" val="2400299116"/>
                    </a:ext>
                  </a:extLst>
                </a:gridCol>
                <a:gridCol w="826105">
                  <a:extLst>
                    <a:ext uri="{9D8B030D-6E8A-4147-A177-3AD203B41FA5}">
                      <a16:colId xmlns:a16="http://schemas.microsoft.com/office/drawing/2014/main" val="1147672007"/>
                    </a:ext>
                  </a:extLst>
                </a:gridCol>
                <a:gridCol w="826105">
                  <a:extLst>
                    <a:ext uri="{9D8B030D-6E8A-4147-A177-3AD203B41FA5}">
                      <a16:colId xmlns:a16="http://schemas.microsoft.com/office/drawing/2014/main" val="1056591319"/>
                    </a:ext>
                  </a:extLst>
                </a:gridCol>
                <a:gridCol w="826105">
                  <a:extLst>
                    <a:ext uri="{9D8B030D-6E8A-4147-A177-3AD203B41FA5}">
                      <a16:colId xmlns:a16="http://schemas.microsoft.com/office/drawing/2014/main" val="1576343586"/>
                    </a:ext>
                  </a:extLst>
                </a:gridCol>
                <a:gridCol w="826105">
                  <a:extLst>
                    <a:ext uri="{9D8B030D-6E8A-4147-A177-3AD203B41FA5}">
                      <a16:colId xmlns:a16="http://schemas.microsoft.com/office/drawing/2014/main" val="675180392"/>
                    </a:ext>
                  </a:extLst>
                </a:gridCol>
                <a:gridCol w="739796">
                  <a:extLst>
                    <a:ext uri="{9D8B030D-6E8A-4147-A177-3AD203B41FA5}">
                      <a16:colId xmlns:a16="http://schemas.microsoft.com/office/drawing/2014/main" val="2368944982"/>
                    </a:ext>
                  </a:extLst>
                </a:gridCol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3157567"/>
                  </a:ext>
                </a:extLst>
              </a:tr>
              <a:tr h="4667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25972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1.206.138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1.124.412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-81.726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610.472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7754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965.150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887.344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-77.806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535.383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390510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184.690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183.690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45.895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474169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28.999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175431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28.999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213750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de Atención de Usuarios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28.999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83616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25.299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-2.920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199596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910128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366856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11.973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70409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195495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373395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835932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17952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7407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4931" y="1844824"/>
            <a:ext cx="4163929" cy="382862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625" y="79319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3F96463B-7E74-4DA9-89AA-2DF1D80A4A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6944272"/>
              </p:ext>
            </p:extLst>
          </p:nvPr>
        </p:nvGraphicFramePr>
        <p:xfrm>
          <a:off x="392322" y="1844824"/>
          <a:ext cx="4151564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52DDFA81-9B94-4E5F-989A-1115AA4239A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8025178"/>
              </p:ext>
            </p:extLst>
          </p:nvPr>
        </p:nvGraphicFramePr>
        <p:xfrm>
          <a:off x="458472" y="1952836"/>
          <a:ext cx="3993424" cy="3708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7BBF472B-4940-431F-99AC-6B3AC5D555A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5439769"/>
              </p:ext>
            </p:extLst>
          </p:nvPr>
        </p:nvGraphicFramePr>
        <p:xfrm>
          <a:off x="4610036" y="1952836"/>
          <a:ext cx="4071938" cy="3636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 noGrp="1"/>
          </p:cNvSpPr>
          <p:nvPr>
            <p:ph type="title"/>
          </p:nvPr>
        </p:nvSpPr>
        <p:spPr>
          <a:xfrm>
            <a:off x="539552" y="764704"/>
            <a:ext cx="8147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graphicFrame>
        <p:nvGraphicFramePr>
          <p:cNvPr id="7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3548760"/>
              </p:ext>
            </p:extLst>
          </p:nvPr>
        </p:nvGraphicFramePr>
        <p:xfrm>
          <a:off x="539552" y="1895474"/>
          <a:ext cx="8147247" cy="3549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 noGrp="1"/>
          </p:cNvSpPr>
          <p:nvPr>
            <p:ph type="title"/>
          </p:nvPr>
        </p:nvSpPr>
        <p:spPr>
          <a:xfrm>
            <a:off x="457198" y="702645"/>
            <a:ext cx="82202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graphicFrame>
        <p:nvGraphicFramePr>
          <p:cNvPr id="6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0684334"/>
              </p:ext>
            </p:extLst>
          </p:nvPr>
        </p:nvGraphicFramePr>
        <p:xfrm>
          <a:off x="457198" y="1914524"/>
          <a:ext cx="8220200" cy="34586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764774"/>
            <a:ext cx="76328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23628" y="5775068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1636136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9471889"/>
              </p:ext>
            </p:extLst>
          </p:nvPr>
        </p:nvGraphicFramePr>
        <p:xfrm>
          <a:off x="606313" y="2189764"/>
          <a:ext cx="7638096" cy="2895423"/>
        </p:xfrm>
        <a:graphic>
          <a:graphicData uri="http://schemas.openxmlformats.org/drawingml/2006/table">
            <a:tbl>
              <a:tblPr/>
              <a:tblGrid>
                <a:gridCol w="8900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77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00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00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00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00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03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91433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6263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3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1.175.524.161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1.215.786.099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40.261.938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606.604.510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1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44.024.807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42.710.600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-1.314.207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24.941.833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1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13.093.670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11.578.457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-1.515.213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4.963.034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1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46.170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84.634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38.464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68.724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1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799.348.553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792.018.553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-7.330.000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416.035.754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1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143.727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145.395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7.640.717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1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2.694.796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1.537.815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-1.156.981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450.632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1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69.825.831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30.746.092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-39.079.739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6.103.040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1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17.691.318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17.691.318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1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169.745.807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166.084.611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-3.661.196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21.650.856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1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58.899.482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153.178.624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94.279.142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124.749.920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7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539552" y="5098440"/>
            <a:ext cx="7910043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8" y="672371"/>
            <a:ext cx="7743371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55131" y="5733256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598" y="1656182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2286579"/>
              </p:ext>
            </p:extLst>
          </p:nvPr>
        </p:nvGraphicFramePr>
        <p:xfrm>
          <a:off x="585600" y="2191073"/>
          <a:ext cx="7743370" cy="3028324"/>
        </p:xfrm>
        <a:graphic>
          <a:graphicData uri="http://schemas.openxmlformats.org/drawingml/2006/table">
            <a:tbl>
              <a:tblPr/>
              <a:tblGrid>
                <a:gridCol w="3214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14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832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14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14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14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144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7144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749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569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7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DE TRANSPORTES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1.108.353.176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1.152.903.881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44.550.705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596.103.640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05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de Transportes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16.322.177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15.589.020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-733.157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8.788.416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49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de los Ferrocarriles del Estado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138.217.733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128.217.733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-10.000.000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47.866.905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49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Transantiago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56.624.912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25.103.339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-31.521.573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7.830.162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49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Operativa de Control de Tránsito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14.979.665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10.805.549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-4.174.116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3.002.999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49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Fiscalización y Control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11.751.343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10.769.277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-982.066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5.928.072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49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Nacional al Transporte Público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862.718.053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955.633.068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92.915.015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520.046.400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9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Logístico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1.144.778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1.060.614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-84.164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678.813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49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Vialidad y Transporte Urbano: Sectra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6.594.515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5.725.281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-869.234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1.961.873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86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TELECOMUNICACIONES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65.964.847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61.757.806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-4.207.041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9.890.398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86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DE AERONÁUTICA CIVIL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1.206.138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1.124.412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-81.726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610.472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7985" y="6424369"/>
            <a:ext cx="7977800" cy="279550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694321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5024" y="803005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01: SECRETARÍA Y ADMINISTRACIÓN GENERAL DE TRANSPORTES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5785329"/>
              </p:ext>
            </p:extLst>
          </p:nvPr>
        </p:nvGraphicFramePr>
        <p:xfrm>
          <a:off x="405026" y="2030678"/>
          <a:ext cx="8210795" cy="4143107"/>
        </p:xfrm>
        <a:graphic>
          <a:graphicData uri="http://schemas.openxmlformats.org/drawingml/2006/table">
            <a:tbl>
              <a:tblPr/>
              <a:tblGrid>
                <a:gridCol w="822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8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8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33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667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6287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880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37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16.322.177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15.589.020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-733.157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8.788.416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28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12.416.403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12.203.902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-212.501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7.192.709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28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3.169.096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2.634.096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-535.000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1.201.234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28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46.170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84.634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38.464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68.724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28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46.170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84.634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38.464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68.724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28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28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28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Foro Internacional de Transporte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28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Unión Internacional de Transporte Público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28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228.050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5278,9%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28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28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28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654.588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617.588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83.819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28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52.326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52.326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48.814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28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410.400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410.400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28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28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41.040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6.040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28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147.744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145.744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31.878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30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13.880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28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13.880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628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  <p:sp>
        <p:nvSpPr>
          <p:cNvPr id="7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375369" y="6166371"/>
            <a:ext cx="7910043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9700" y="5712665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1322" y="1608651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49700" y="767764"/>
            <a:ext cx="812547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02: EMPRESA DE LOS FERROCARRILES DEL ESTADO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5193528"/>
              </p:ext>
            </p:extLst>
          </p:nvPr>
        </p:nvGraphicFramePr>
        <p:xfrm>
          <a:off x="549703" y="2060858"/>
          <a:ext cx="8125476" cy="3168341"/>
        </p:xfrm>
        <a:graphic>
          <a:graphicData uri="http://schemas.openxmlformats.org/drawingml/2006/table">
            <a:tbl>
              <a:tblPr/>
              <a:tblGrid>
                <a:gridCol w="8140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07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07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246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40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406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406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406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901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169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644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84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138.217.733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128.217.733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-10.000.000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47.866.905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1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1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1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79.424.851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69.424.851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-10.000.000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17.399.332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1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79.424.851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69.424.851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-10.000.000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17.399.332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1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Ferrocarril Arica La Paz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1.539.000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1.539.000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1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Inversiones  Plan Trienal 2020-2022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35.377.136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25.377.136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-10.000.000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1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Mantención Infraestructura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25.275.133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25.275.133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8.782.540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1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Inversiones en Infraestructura Existente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17.233.582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17.233.582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8.616.792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1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58.791.882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58.791.882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30.467.267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1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4.814.273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4.814.273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2.428.203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1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53.977.609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53.977.609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28.039.064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3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7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511527" y="5243641"/>
            <a:ext cx="7910043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39" y="6033814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4239" y="152021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37789" y="773281"/>
            <a:ext cx="81472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03: TRANSANTIAGO</a:t>
            </a: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5423029"/>
              </p:ext>
            </p:extLst>
          </p:nvPr>
        </p:nvGraphicFramePr>
        <p:xfrm>
          <a:off x="537789" y="2060850"/>
          <a:ext cx="8147249" cy="3024340"/>
        </p:xfrm>
        <a:graphic>
          <a:graphicData uri="http://schemas.openxmlformats.org/drawingml/2006/table">
            <a:tbl>
              <a:tblPr/>
              <a:tblGrid>
                <a:gridCol w="816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15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15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19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62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62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62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62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096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343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115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76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56.624.912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25.103.339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-31.521.573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7.830.162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34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4.179.024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3.948.402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-230.622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2.354.055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34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4.166.990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3.709.638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-457.352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1.561.732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34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164.160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143.060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-21.100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44.967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34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164.160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143.060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-21.100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44.967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34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48.014.138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16.678.237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-31.335.901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3.345.006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34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34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48.011.060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16.675.159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-31.335.901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3.342.006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34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623.002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523.402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524.402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34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34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34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524.402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523.402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524.402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42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3897</TotalTime>
  <Words>3649</Words>
  <Application>Microsoft Office PowerPoint</Application>
  <PresentationFormat>Presentación en pantalla (4:3)</PresentationFormat>
  <Paragraphs>1887</Paragraphs>
  <Slides>16</Slides>
  <Notes>11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16</vt:i4>
      </vt:variant>
    </vt:vector>
  </HeadingPairs>
  <TitlesOfParts>
    <vt:vector size="20" baseType="lpstr">
      <vt:lpstr>Arial</vt:lpstr>
      <vt:lpstr>Calibri</vt:lpstr>
      <vt:lpstr>1_Tema de Office</vt:lpstr>
      <vt:lpstr>Tema de Office</vt:lpstr>
      <vt:lpstr>EJECUCIÓN PRESUPUESTARIA DE GASTOS ACUMULADA AL MES DE JULIO DE 2020 PARTIDA 19: MINISTERIO DE TRANSPORTES Y TELECOMUNICACIONES</vt:lpstr>
      <vt:lpstr>EJECUCIÓN ACUMULADA DE GASTOS A JULIO DE 2020  PARTIDA 19 MINISTERIO DE TRANSPORTES Y TELECOMUNICACIONES</vt:lpstr>
      <vt:lpstr>COMPORTAMIENTO DE LA EJECUCIÓN ACUMULADA DE GASTOS A JULIO DE 2020  PARTIDA 19 MINISTERIO DE TRANSPORTES Y TELECOMUNICACIONES</vt:lpstr>
      <vt:lpstr>COMPORTAMIENTO DE LA EJECUCIÓN ACUMULADA DE GASTOS A JULIO DE 2020  PARTIDA 19 MINISTERIO DE TRANSPORTES Y TELECOMUNICACIONES</vt:lpstr>
      <vt:lpstr>EJECUCIÓN ACUMULADA DE GASTOS A JULIO DE 2020  PARTIDA 19 MINISTERIO DE TRANSPORTES Y TELECOMUNICACIONES</vt:lpstr>
      <vt:lpstr>EJECUCIÓN ACUMULADA DE GASTOS A JULIO DE 2020  PARTIDA 19 MINISTERIO DE TRANSPORTES Y TELECOMUNICACIONES  RESUMEN POR CAPÍTULOS</vt:lpstr>
      <vt:lpstr>EJECUCIÓN ACUMULADA DE GASTOS A JULIO DE 2020  PARTIDA 19. CAPÍTULO 01. PROGRAMA 01: SECRETARÍA Y ADMINISTRACIÓN GENERAL DE TRANSPORTES</vt:lpstr>
      <vt:lpstr>EJECUCIÓN ACUMULADA DE GASTOS A JULIO DE 2020  PARTIDA 19. CAPÍTULO 01. PROGRAMA 02: EMPRESA DE LOS FERROCARRILES DEL ESTADO</vt:lpstr>
      <vt:lpstr>EJECUCIÓN ACUMULADA DE GASTOS A JULIO DE 2020  PARTIDA 19. CAPÍTULO 01. PROGRAMA 03: TRANSANTIAGO</vt:lpstr>
      <vt:lpstr>EJECUCIÓN ACUMULADA DE GASTOS A JULIO DE 2020  PARTIDA 19. CAPÍTULO 01. PROGRAMA 04: UNIDAD OPERATIVA DE CONTROL DE TRÁNSITO</vt:lpstr>
      <vt:lpstr>EJECUCIÓN ACUMULADA DE GASTOS A JULIO DE 2020  PARTIDA 19. CAPÍTULO 01. PROGRAMA 05: FISCALIZACIÓN Y CONTROL</vt:lpstr>
      <vt:lpstr>EJECUCIÓN ACUMULADA DE GASTOS A JULIO DE 2020  PARTIDA 19. CAPÍTULO 01. PROGRAMA 06: SUBSIDIO NACIONAL AL TRANSPORTE PÚBLICO</vt:lpstr>
      <vt:lpstr>EJECUCIÓN ACUMULADA DE GASTOS A JULIO DE 2020  PARTIDA 19. CAPÍTULO 01. PROGRAMA 07: PROGRAMA DESARROLLO LOGÍSTICO</vt:lpstr>
      <vt:lpstr>EJECUCIÓN ACUMULADA DE GASTOS A JULIO DE 2020  PARTIDA 19. CAPÍTULO 01. PROGRAMA 08: PROGRAMA DE VIALIDAD Y TRANSPORTE URBANO: SECTRA</vt:lpstr>
      <vt:lpstr>EJECUCIÓN ACUMULADA DE GASTOS A JULIO DE 2020  PARTIDA 19. CAPÍTULO 02. PROGRAMA 01: SUBSECRETARÍA DE TELECOMUNICACIONES</vt:lpstr>
      <vt:lpstr>EJECUCIÓN ACUMULADA DE GASTOS A JULIO DE 2020  PARTIDA 19. CAPÍTULO 03. PROGRAMA 01: JUNTA DE AERONÁUTICA CIVIL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313</cp:revision>
  <cp:lastPrinted>2019-06-03T14:10:49Z</cp:lastPrinted>
  <dcterms:created xsi:type="dcterms:W3CDTF">2016-06-23T13:38:47Z</dcterms:created>
  <dcterms:modified xsi:type="dcterms:W3CDTF">2020-09-14T00:57:20Z</dcterms:modified>
</cp:coreProperties>
</file>