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Vigente por Subtítulos de Gasto</a:t>
            </a:r>
            <a:endParaRPr lang="es-CL" sz="12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062902183955979E-2"/>
          <c:y val="0.25148937683602562"/>
          <c:w val="0.96391247822994075"/>
          <c:h val="0.473845322180255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D66-499E-AC3E-9DA12E7421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D66-499E-AC3E-9DA12E7421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D66-499E-AC3E-9DA12E7421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D66-499E-AC3E-9DA12E7421F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D66-499E-AC3E-9DA12E7421F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18'!$C$59:$C$63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INICIATIVAS DE INVERSIÓN                                                        </c:v>
                </c:pt>
                <c:pt idx="2">
                  <c:v>PRÉSTAMOS                                                                       </c:v>
                </c:pt>
                <c:pt idx="3">
                  <c:v>TRANSFERENCIAS DE CAPITAL            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18'!$D$59:$D$63</c:f>
              <c:numCache>
                <c:formatCode>_-* #,##0_-;\-* #,##0_-;_-* "-"??_-;_-@_-</c:formatCode>
                <c:ptCount val="5"/>
                <c:pt idx="0">
                  <c:v>152970424</c:v>
                </c:pt>
                <c:pt idx="1">
                  <c:v>442669895</c:v>
                </c:pt>
                <c:pt idx="2">
                  <c:v>823918724</c:v>
                </c:pt>
                <c:pt idx="3">
                  <c:v>1557677212</c:v>
                </c:pt>
                <c:pt idx="4" formatCode="#,##0">
                  <c:v>38235973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D66-499E-AC3E-9DA12E7421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540821416014611E-2"/>
          <c:y val="0.81991478707437981"/>
          <c:w val="0.85970008421844468"/>
          <c:h val="0.158404996123452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Capítulo</a:t>
            </a:r>
          </a:p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(en millones de $)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0"/>
                  <c:y val="-5.3908355795148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03-49F5-B5BE-8702D02006BF}"/>
                </c:ext>
              </c:extLst>
            </c:dLbl>
            <c:dLbl>
              <c:idx val="4"/>
              <c:layout>
                <c:manualLayout>
                  <c:x val="-3.7956773390370165E-17"/>
                  <c:y val="-3.9532794249775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03-49F5-B5BE-8702D02006BF}"/>
                </c:ext>
              </c:extLst>
            </c:dLbl>
            <c:dLbl>
              <c:idx val="5"/>
              <c:layout>
                <c:manualLayout>
                  <c:x val="0"/>
                  <c:y val="-1.07816711590297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03-49F5-B5BE-8702D02006BF}"/>
                </c:ext>
              </c:extLst>
            </c:dLbl>
            <c:dLbl>
              <c:idx val="15"/>
              <c:layout>
                <c:manualLayout>
                  <c:x val="0"/>
                  <c:y val="-3.23450134770889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03-49F5-B5BE-8702D02006BF}"/>
                </c:ext>
              </c:extLst>
            </c:dLbl>
            <c:dLbl>
              <c:idx val="17"/>
              <c:layout>
                <c:manualLayout>
                  <c:x val="0"/>
                  <c:y val="-1.7969451931716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03-49F5-B5BE-8702D02006B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18'!$I$59:$I$78</c:f>
              <c:strCache>
                <c:ptCount val="20"/>
                <c:pt idx="0">
                  <c:v>Subs. Vivienda y Urbanismo</c:v>
                </c:pt>
                <c:pt idx="1">
                  <c:v>Asentamientos Precarios </c:v>
                </c:pt>
                <c:pt idx="2">
                  <c:v>Recuperación de Barrios</c:v>
                </c:pt>
                <c:pt idx="3">
                  <c:v>Parque Metropolitano</c:v>
                </c:pt>
                <c:pt idx="4">
                  <c:v> SERVIU I REGIÓN       </c:v>
                </c:pt>
                <c:pt idx="5">
                  <c:v> SERVIU II REGIÓN       </c:v>
                </c:pt>
                <c:pt idx="6">
                  <c:v> SERVIU III REGIÓN       </c:v>
                </c:pt>
                <c:pt idx="7">
                  <c:v>SERVIU IV REGIÓN </c:v>
                </c:pt>
                <c:pt idx="8">
                  <c:v>SERVIU V REGIÓN </c:v>
                </c:pt>
                <c:pt idx="9">
                  <c:v>SERVIU VI REGIÓN </c:v>
                </c:pt>
                <c:pt idx="10">
                  <c:v>SERVIU VII REGIÓN </c:v>
                </c:pt>
                <c:pt idx="11">
                  <c:v>SERVIU VIII REGIÓN </c:v>
                </c:pt>
                <c:pt idx="12">
                  <c:v>SERVIU IX REGIÓN     </c:v>
                </c:pt>
                <c:pt idx="13">
                  <c:v>SERVIU X REGIÓN     </c:v>
                </c:pt>
                <c:pt idx="14">
                  <c:v>SERVIU XI REGIÓN     </c:v>
                </c:pt>
                <c:pt idx="15">
                  <c:v>SERVIU XII REGIÓN     </c:v>
                </c:pt>
                <c:pt idx="16">
                  <c:v>SERVIU RM REGIÓN     </c:v>
                </c:pt>
                <c:pt idx="17">
                  <c:v>SERVIU XIV REGIÓN     </c:v>
                </c:pt>
                <c:pt idx="18">
                  <c:v>SERVIU XV REGIÓN     </c:v>
                </c:pt>
                <c:pt idx="19">
                  <c:v>SERVIU XVI REGIÓN     </c:v>
                </c:pt>
              </c:strCache>
            </c:strRef>
          </c:cat>
          <c:val>
            <c:numRef>
              <c:f>'Partida 18'!$K$59:$K$78</c:f>
              <c:numCache>
                <c:formatCode>_-* #,##0_-;\-* #,##0_-;_-* "-"??_-;_-@_-</c:formatCode>
                <c:ptCount val="20"/>
                <c:pt idx="0">
                  <c:v>212160447000</c:v>
                </c:pt>
                <c:pt idx="1">
                  <c:v>16509092000</c:v>
                </c:pt>
                <c:pt idx="2">
                  <c:v>22955389000</c:v>
                </c:pt>
                <c:pt idx="3">
                  <c:v>32453919000</c:v>
                </c:pt>
                <c:pt idx="4">
                  <c:v>95480052000</c:v>
                </c:pt>
                <c:pt idx="5">
                  <c:v>72809939000</c:v>
                </c:pt>
                <c:pt idx="6">
                  <c:v>51720119000</c:v>
                </c:pt>
                <c:pt idx="7">
                  <c:v>133936217000</c:v>
                </c:pt>
                <c:pt idx="8">
                  <c:v>210606648000</c:v>
                </c:pt>
                <c:pt idx="9">
                  <c:v>103470806000</c:v>
                </c:pt>
                <c:pt idx="10">
                  <c:v>205099100000</c:v>
                </c:pt>
                <c:pt idx="11">
                  <c:v>355277703000</c:v>
                </c:pt>
                <c:pt idx="12">
                  <c:v>248207356000</c:v>
                </c:pt>
                <c:pt idx="13">
                  <c:v>166869420000</c:v>
                </c:pt>
                <c:pt idx="14">
                  <c:v>32862804000</c:v>
                </c:pt>
                <c:pt idx="15">
                  <c:v>55169176000</c:v>
                </c:pt>
                <c:pt idx="16">
                  <c:v>551230950000</c:v>
                </c:pt>
                <c:pt idx="17">
                  <c:v>77960897000</c:v>
                </c:pt>
                <c:pt idx="18">
                  <c:v>65330840000</c:v>
                </c:pt>
                <c:pt idx="19">
                  <c:v>7309310000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903-49F5-B5BE-8702D02006B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52499328"/>
        <c:axId val="152502272"/>
      </c:barChart>
      <c:catAx>
        <c:axId val="15249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2502272"/>
        <c:crosses val="autoZero"/>
        <c:auto val="1"/>
        <c:lblAlgn val="ctr"/>
        <c:lblOffset val="100"/>
        <c:noMultiLvlLbl val="0"/>
      </c:catAx>
      <c:valAx>
        <c:axId val="152502272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152499328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Mensual 2018- 2019 - 2020</a:t>
            </a:r>
            <a:endParaRPr lang="es-CL" sz="1100">
              <a:effectLst/>
            </a:endParaRP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18'!$C$29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18'!$D$29:$O$29</c:f>
              <c:numCache>
                <c:formatCode>0.0%</c:formatCode>
                <c:ptCount val="12"/>
                <c:pt idx="0">
                  <c:v>7.21883273509525E-2</c:v>
                </c:pt>
                <c:pt idx="1">
                  <c:v>6.4506338027237931E-2</c:v>
                </c:pt>
                <c:pt idx="2">
                  <c:v>9.0496278551524756E-2</c:v>
                </c:pt>
                <c:pt idx="3">
                  <c:v>7.7956858047334612E-2</c:v>
                </c:pt>
                <c:pt idx="4">
                  <c:v>8.9554404599274814E-2</c:v>
                </c:pt>
                <c:pt idx="5">
                  <c:v>9.2235895693256811E-2</c:v>
                </c:pt>
                <c:pt idx="6">
                  <c:v>8.8758646847522799E-2</c:v>
                </c:pt>
                <c:pt idx="7">
                  <c:v>8.3242476575626445E-2</c:v>
                </c:pt>
                <c:pt idx="8">
                  <c:v>7.3941951084856239E-2</c:v>
                </c:pt>
                <c:pt idx="9">
                  <c:v>6.8319889499845229E-2</c:v>
                </c:pt>
                <c:pt idx="10">
                  <c:v>7.9071026339341849E-2</c:v>
                </c:pt>
                <c:pt idx="11">
                  <c:v>8.9201434479475664E-2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D1-4FA0-89CD-7A5662AD365F}"/>
            </c:ext>
          </c:extLst>
        </c:ser>
        <c:ser>
          <c:idx val="0"/>
          <c:order val="1"/>
          <c:tx>
            <c:strRef>
              <c:f>'Partida 18'!$C$30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18'!$D$30:$O$30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7.0886298016839933E-2</c:v>
                </c:pt>
                <c:pt idx="2">
                  <c:v>8.2286809127491201E-2</c:v>
                </c:pt>
                <c:pt idx="3">
                  <c:v>7.8498085943766199E-2</c:v>
                </c:pt>
                <c:pt idx="4">
                  <c:v>7.5914985020447023E-2</c:v>
                </c:pt>
                <c:pt idx="5">
                  <c:v>7.574904482239285E-2</c:v>
                </c:pt>
                <c:pt idx="6">
                  <c:v>8.001462866038081E-2</c:v>
                </c:pt>
                <c:pt idx="7">
                  <c:v>7.7628091162058127E-2</c:v>
                </c:pt>
                <c:pt idx="8">
                  <c:v>7.7678058047466955E-2</c:v>
                </c:pt>
                <c:pt idx="9">
                  <c:v>8.2171943321219618E-2</c:v>
                </c:pt>
                <c:pt idx="10">
                  <c:v>0.11747302885087628</c:v>
                </c:pt>
                <c:pt idx="11">
                  <c:v>0.12500692448886019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D1-4FA0-89CD-7A5662AD365F}"/>
            </c:ext>
          </c:extLst>
        </c:ser>
        <c:ser>
          <c:idx val="1"/>
          <c:order val="2"/>
          <c:tx>
            <c:strRef>
              <c:f>'Partida 18'!$C$31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8872697883075517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D1-4FA0-89CD-7A5662AD365F}"/>
                </c:ext>
              </c:extLst>
            </c:dLbl>
            <c:dLbl>
              <c:idx val="1"/>
              <c:layout>
                <c:manualLayout>
                  <c:x val="5.8309046824613275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D1-4FA0-89CD-7A5662AD365F}"/>
                </c:ext>
              </c:extLst>
            </c:dLbl>
            <c:dLbl>
              <c:idx val="2"/>
              <c:layout>
                <c:manualLayout>
                  <c:x val="5.8309046824612919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D1-4FA0-89CD-7A5662AD365F}"/>
                </c:ext>
              </c:extLst>
            </c:dLbl>
            <c:dLbl>
              <c:idx val="3"/>
              <c:layout>
                <c:manualLayout>
                  <c:x val="3.887269788307551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D1-4FA0-89CD-7A5662AD365F}"/>
                </c:ext>
              </c:extLst>
            </c:dLbl>
            <c:dLbl>
              <c:idx val="4"/>
              <c:layout>
                <c:manualLayout>
                  <c:x val="7.774539576615103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D1-4FA0-89CD-7A5662AD365F}"/>
                </c:ext>
              </c:extLst>
            </c:dLbl>
            <c:dLbl>
              <c:idx val="5"/>
              <c:layout>
                <c:manualLayout>
                  <c:x val="9.7181744707688783E-3"/>
                  <c:y val="1.11111111111111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CD1-4FA0-89CD-7A5662AD365F}"/>
                </c:ext>
              </c:extLst>
            </c:dLbl>
            <c:dLbl>
              <c:idx val="6"/>
              <c:layout>
                <c:manualLayout>
                  <c:x val="7.7745395766151033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CD1-4FA0-89CD-7A5662AD36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18'!$D$31:$J$31</c:f>
              <c:numCache>
                <c:formatCode>0.0%</c:formatCode>
                <c:ptCount val="7"/>
                <c:pt idx="0">
                  <c:v>3.7889061600072542E-2</c:v>
                </c:pt>
                <c:pt idx="1">
                  <c:v>6.1304216727145394E-2</c:v>
                </c:pt>
                <c:pt idx="2">
                  <c:v>7.9804685949067838E-2</c:v>
                </c:pt>
                <c:pt idx="3">
                  <c:v>6.9769979158769826E-2</c:v>
                </c:pt>
                <c:pt idx="4">
                  <c:v>7.6106367321852914E-2</c:v>
                </c:pt>
                <c:pt idx="5">
                  <c:v>7.8692419264272478E-2</c:v>
                </c:pt>
                <c:pt idx="6">
                  <c:v>8.2608561353954391E-2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CD1-4FA0-89CD-7A5662AD36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749376"/>
        <c:axId val="149361024"/>
      </c:barChart>
      <c:catAx>
        <c:axId val="13374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361024"/>
        <c:crosses val="autoZero"/>
        <c:auto val="1"/>
        <c:lblAlgn val="ctr"/>
        <c:lblOffset val="100"/>
        <c:noMultiLvlLbl val="0"/>
      </c:catAx>
      <c:valAx>
        <c:axId val="1493610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3749376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Acumulada  2018 - 2019 - 2020</a:t>
            </a:r>
            <a:endParaRPr lang="es-CL" sz="11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2908014405176098E-2"/>
          <c:y val="5.6675865794918637E-2"/>
          <c:w val="0.90709198559482396"/>
          <c:h val="0.66360372908866161"/>
        </c:manualLayout>
      </c:layout>
      <c:lineChart>
        <c:grouping val="standard"/>
        <c:varyColors val="0"/>
        <c:ser>
          <c:idx val="2"/>
          <c:order val="0"/>
          <c:tx>
            <c:strRef>
              <c:f>'Partida 18'!$C$23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18'!$D$23:$O$23</c:f>
              <c:numCache>
                <c:formatCode>0.0%</c:formatCode>
                <c:ptCount val="12"/>
                <c:pt idx="0">
                  <c:v>7.21883273509525E-2</c:v>
                </c:pt>
                <c:pt idx="1">
                  <c:v>0.13669466537819042</c:v>
                </c:pt>
                <c:pt idx="2">
                  <c:v>0.22706361484856263</c:v>
                </c:pt>
                <c:pt idx="3">
                  <c:v>0.3049046099924092</c:v>
                </c:pt>
                <c:pt idx="4">
                  <c:v>0.39394922344183503</c:v>
                </c:pt>
                <c:pt idx="5">
                  <c:v>0.48519073917502265</c:v>
                </c:pt>
                <c:pt idx="6">
                  <c:v>0.57409515301984926</c:v>
                </c:pt>
                <c:pt idx="7">
                  <c:v>0.6572706518530701</c:v>
                </c:pt>
                <c:pt idx="8">
                  <c:v>0.73059800478896941</c:v>
                </c:pt>
                <c:pt idx="9">
                  <c:v>0.79887199588296254</c:v>
                </c:pt>
                <c:pt idx="10">
                  <c:v>0.87788533841887151</c:v>
                </c:pt>
                <c:pt idx="11">
                  <c:v>0.95945457731077999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D0-4DA1-88E2-60212F688DBB}"/>
            </c:ext>
          </c:extLst>
        </c:ser>
        <c:ser>
          <c:idx val="0"/>
          <c:order val="1"/>
          <c:tx>
            <c:strRef>
              <c:f>'Partida 18'!$C$24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18'!$D$24:$O$24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0.14603839860195872</c:v>
                </c:pt>
                <c:pt idx="2">
                  <c:v>0.22832520772944992</c:v>
                </c:pt>
                <c:pt idx="3">
                  <c:v>0.30607881057795905</c:v>
                </c:pt>
                <c:pt idx="4">
                  <c:v>0.38199379559840607</c:v>
                </c:pt>
                <c:pt idx="5">
                  <c:v>0.45425743800010504</c:v>
                </c:pt>
                <c:pt idx="6">
                  <c:v>0.53087199097107263</c:v>
                </c:pt>
                <c:pt idx="7">
                  <c:v>0.60562255263632192</c:v>
                </c:pt>
                <c:pt idx="8">
                  <c:v>0.66206917457197834</c:v>
                </c:pt>
                <c:pt idx="9">
                  <c:v>0.74424111789319802</c:v>
                </c:pt>
                <c:pt idx="10">
                  <c:v>0.86119549163778564</c:v>
                </c:pt>
                <c:pt idx="11">
                  <c:v>0.98396365292863741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D0-4DA1-88E2-60212F688DBB}"/>
            </c:ext>
          </c:extLst>
        </c:ser>
        <c:ser>
          <c:idx val="1"/>
          <c:order val="2"/>
          <c:tx>
            <c:strRef>
              <c:f>'Partida 18'!$C$25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7.8655516897597096E-3"/>
                  <c:y val="3.2619692304488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D0-4DA1-88E2-60212F688DBB}"/>
                </c:ext>
              </c:extLst>
            </c:dLbl>
            <c:dLbl>
              <c:idx val="1"/>
              <c:layout>
                <c:manualLayout>
                  <c:x val="-2.5380780890760749E-2"/>
                  <c:y val="2.1045391942442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D0-4DA1-88E2-60212F688DBB}"/>
                </c:ext>
              </c:extLst>
            </c:dLbl>
            <c:dLbl>
              <c:idx val="2"/>
              <c:layout>
                <c:manualLayout>
                  <c:x val="-3.1210563795804593E-2"/>
                  <c:y val="2.938476515614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D0-4DA1-88E2-60212F688DBB}"/>
                </c:ext>
              </c:extLst>
            </c:dLbl>
            <c:dLbl>
              <c:idx val="3"/>
              <c:layout>
                <c:manualLayout>
                  <c:x val="-2.4806201550387635E-2"/>
                  <c:y val="2.5711669511628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D0-4DA1-88E2-60212F688DBB}"/>
                </c:ext>
              </c:extLst>
            </c:dLbl>
            <c:dLbl>
              <c:idx val="4"/>
              <c:layout>
                <c:manualLayout>
                  <c:x val="-2.6873385012919897E-2"/>
                  <c:y val="2.938476515614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1D0-4DA1-88E2-60212F688DBB}"/>
                </c:ext>
              </c:extLst>
            </c:dLbl>
            <c:dLbl>
              <c:idx val="5"/>
              <c:layout>
                <c:manualLayout>
                  <c:x val="-2.6873385012919897E-2"/>
                  <c:y val="3.305786080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1D0-4DA1-88E2-60212F688DBB}"/>
                </c:ext>
              </c:extLst>
            </c:dLbl>
            <c:dLbl>
              <c:idx val="6"/>
              <c:layout>
                <c:manualLayout>
                  <c:x val="-2.0671834625322998E-2"/>
                  <c:y val="3.305786080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1D0-4DA1-88E2-60212F688DBB}"/>
                </c:ext>
              </c:extLst>
            </c:dLbl>
            <c:dLbl>
              <c:idx val="7"/>
              <c:layout>
                <c:manualLayout>
                  <c:x val="-3.5142118863049097E-2"/>
                  <c:y val="4.407714773422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1D0-4DA1-88E2-60212F688DBB}"/>
                </c:ext>
              </c:extLst>
            </c:dLbl>
            <c:dLbl>
              <c:idx val="8"/>
              <c:layout>
                <c:manualLayout>
                  <c:x val="-3.514211886304925E-2"/>
                  <c:y val="3.6730956445183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1D0-4DA1-88E2-60212F688DBB}"/>
                </c:ext>
              </c:extLst>
            </c:dLbl>
            <c:dLbl>
              <c:idx val="9"/>
              <c:layout>
                <c:manualLayout>
                  <c:x val="-3.7209302325581395E-2"/>
                  <c:y val="5.1423339023257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1D0-4DA1-88E2-60212F688DBB}"/>
                </c:ext>
              </c:extLst>
            </c:dLbl>
            <c:dLbl>
              <c:idx val="10"/>
              <c:layout>
                <c:manualLayout>
                  <c:x val="-2.6873385012919897E-2"/>
                  <c:y val="4.407714773422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1D0-4DA1-88E2-60212F688D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18'!$D$25:$J$25</c:f>
              <c:numCache>
                <c:formatCode>0.0%</c:formatCode>
                <c:ptCount val="7"/>
                <c:pt idx="0">
                  <c:v>3.7889061600072542E-2</c:v>
                </c:pt>
                <c:pt idx="1">
                  <c:v>9.9193278327217943E-2</c:v>
                </c:pt>
                <c:pt idx="2">
                  <c:v>0.17840656077390146</c:v>
                </c:pt>
                <c:pt idx="3">
                  <c:v>0.2483512859683974</c:v>
                </c:pt>
                <c:pt idx="4">
                  <c:v>0.36296189140639867</c:v>
                </c:pt>
                <c:pt idx="5">
                  <c:v>0.44160072916733939</c:v>
                </c:pt>
                <c:pt idx="6">
                  <c:v>0.52367816714933224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B1D0-4DA1-88E2-60212F688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512576"/>
        <c:axId val="149514112"/>
      </c:lineChart>
      <c:catAx>
        <c:axId val="14951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4112"/>
        <c:crosses val="autoZero"/>
        <c:auto val="1"/>
        <c:lblAlgn val="ctr"/>
        <c:lblOffset val="100"/>
        <c:noMultiLvlLbl val="0"/>
      </c:catAx>
      <c:valAx>
        <c:axId val="1495141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25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25847-74A1-4BC9-98D4-8E9DB1820469}" type="datetimeFigureOut">
              <a:rPr lang="es-CL" smtClean="0"/>
              <a:t>14-09-2020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8232D-9D70-4F41-BC1B-A09C0160B9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981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21F1-88AC-4771-8031-062538D9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1DC89C-17AF-4E72-9AF5-6DCF361EF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819D12-4D7D-44D7-B3A7-46A76B53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14-09-2020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77666D-03FE-4CFF-BBCF-E6EB4BEB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6964BD-7E4D-4624-BCD5-271C124A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189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314E52-5367-4285-AD89-5DDAFC52E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B2D964-6373-4A18-9AAC-5746E0856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008B31-CDBD-4C40-8347-7D79C98A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14-09-2020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5561F1-DD13-4518-A06D-93F26705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43980F-02AB-45B5-A6BB-82C19609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89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14-09-2020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6545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380F9-3382-422E-AA3F-4B0BA96B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A3ACC6-2286-4401-891B-D18B8CA62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23A3B7-0568-4950-9A87-33BB144F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14-09-2020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6E509E-0067-490B-940E-C5D4CE14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ADBAE7-336E-4BFD-BF44-984F6BA0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231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6F8D-4CE6-40D9-A80E-370B5372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0CE028-033C-4A3F-990F-F6780F85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C0BC85-2513-4EE6-BC9A-A452AC5A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14-09-2020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14F6A-1DAA-43C2-8CED-B0A0B8AE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AE5B5C-F6C9-4360-B26D-506A6BE1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542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828D3-6760-443E-A605-8C140F1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1FE95-3873-4BE7-AF97-345F423F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D0A460-ECFE-4E89-BFB3-1874EABA1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4F9414-557D-4344-BC54-4260C87C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14-09-2020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984457-79B2-4694-A7DC-9AA63CAA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35CAC-8D31-4C78-9B70-F657FACC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165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7218F-2184-41DB-A94E-7D989C51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A201B3-3D99-411C-9A34-8B4612FB2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EA5615-855F-4F08-AD93-4F6BF2CCB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F33ED4-0D6C-46D7-8E22-A87170CD7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CBF94E-0AE0-40BD-8184-F83E7CDFD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12FE8B-B7EF-4EC8-B261-5174EB62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14-09-2020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71BF45-A938-453F-837A-3340EC30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CCEB35-672C-4406-9AFB-FB28A01E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079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CB7FA-7B4B-438C-8D81-1FB1189B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42B73E-72DC-47E2-BD13-C2C77708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14-09-2020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DE352D-7D74-46F8-BC8D-A4B1B91C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2FB0FF-25C2-487E-A684-7385F373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321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6D179-73F0-404A-9832-452C100B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41215-0504-4076-9506-468E9874D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04FDB8-CBB9-46C3-B6CE-0913D332C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68DD94-B1F3-46F2-8B48-22108E51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14-09-2020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8FC8E-8A1F-4C3F-A80C-210D5722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F45BA-905E-4846-98C3-79F5C301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22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1280C-8421-47D0-8A48-BF00CC4F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43DF18-36E5-440E-8A3C-DB254144D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087855-3B88-4B50-87FE-782766C4E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E7149F-7892-4F7B-9BDC-18AF0F87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14-09-2020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409270-DF60-4A6E-8096-A67FFA7B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DD1462-C737-4F52-834D-3175A010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479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EFB59-7E94-4BC0-AEC9-68B677CF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0A79F-26B5-4BFC-8B95-83D9BA52C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4BB3E2-68A9-4EE4-BFB6-F3923F60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14-09-2020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8EA218-BCC8-41FA-8A26-99CC32C8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860F4A-98A6-47F2-9E70-E7193B4D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69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8B28F81-D235-469E-8567-E76B5F3303CD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8C9426C-2CA0-453C-9134-8E5FE0E5DFDB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</a:t>
            </a: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Elaboración propia en base  a Informes de ejecución presupuestaria mensual de DIPRES</a:t>
            </a:r>
          </a:p>
        </p:txBody>
      </p:sp>
      <p:sp>
        <p:nvSpPr>
          <p:cNvPr id="10" name="5 Marcador de número de diapositiva">
            <a:extLst>
              <a:ext uri="{FF2B5EF4-FFF2-40B4-BE49-F238E27FC236}">
                <a16:creationId xmlns:a16="http://schemas.microsoft.com/office/drawing/2014/main" id="{60C37DCA-A76C-43D7-90ED-ABE8ABD58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3 Marcador de fecha">
            <a:extLst>
              <a:ext uri="{FF2B5EF4-FFF2-40B4-BE49-F238E27FC236}">
                <a16:creationId xmlns:a16="http://schemas.microsoft.com/office/drawing/2014/main" id="{A20A94E3-BCBE-4210-8DA1-037026A76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14-09-2020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2364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935422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ACUMULADA DE GASTOS PRESUPUESTARIOS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AL MES DE JULIO DE 2020</a:t>
            </a:r>
            <a:br>
              <a:rPr lang="es-CL" sz="24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PARTIDA 18</a:t>
            </a:r>
            <a:r>
              <a:rPr lang="es-CL" sz="2400" b="1" dirty="0">
                <a:solidFill>
                  <a:prstClr val="black"/>
                </a:solidFill>
              </a:rPr>
              <a:t>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DEL VIVIENDA Y URBANISMO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Valparaíso, agosto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2D4952BC-765B-43F4-BA3F-D34E579D3F21}"/>
              </a:ext>
            </a:extLst>
          </p:cNvPr>
          <p:cNvSpPr/>
          <p:nvPr/>
        </p:nvSpPr>
        <p:spPr>
          <a:xfrm>
            <a:off x="410078" y="6237312"/>
            <a:ext cx="589011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1080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36712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04: RECUPERACIÓN DE BARRIOS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C089A1E-B610-4F17-A418-6B196D53EBC7}"/>
              </a:ext>
            </a:extLst>
          </p:cNvPr>
          <p:cNvSpPr txBox="1">
            <a:spLocks/>
          </p:cNvSpPr>
          <p:nvPr/>
        </p:nvSpPr>
        <p:spPr>
          <a:xfrm>
            <a:off x="539551" y="1556792"/>
            <a:ext cx="780435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5CF59D9-F29A-4BDA-B610-B0CB97041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963460"/>
              </p:ext>
            </p:extLst>
          </p:nvPr>
        </p:nvGraphicFramePr>
        <p:xfrm>
          <a:off x="539551" y="1916832"/>
          <a:ext cx="7886701" cy="233112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61421411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8647242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3048089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6652665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8486143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8178977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537123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2288392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18479314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71435509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13260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79920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29.389.246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22.784.980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-6.604.266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7.705.166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8973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1.872.369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1.821.175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1.045.777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2636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895.676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-221.709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5971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0338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1455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15.154.613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9.344.697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-5.809.916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311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2.955.841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2.955.841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702.733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5947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12.198.772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6.388.856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-5.809.916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123.690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6914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11.466.588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10.945.141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-521.447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5.551.061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9009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11.466.588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10.945.141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-521.447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5.551.061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575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10.842.370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10.320.923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-521.447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5.551.061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405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624.218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8772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6503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391763"/>
                  </a:ext>
                </a:extLst>
              </a:tr>
            </a:tbl>
          </a:graphicData>
        </a:graphic>
      </p:graphicFrame>
      <p:sp>
        <p:nvSpPr>
          <p:cNvPr id="8" name="1 Título">
            <a:extLst>
              <a:ext uri="{FF2B5EF4-FFF2-40B4-BE49-F238E27FC236}">
                <a16:creationId xmlns:a16="http://schemas.microsoft.com/office/drawing/2014/main" id="{0F9907C9-F408-4DD7-8C04-BF45B1C14537}"/>
              </a:ext>
            </a:extLst>
          </p:cNvPr>
          <p:cNvSpPr txBox="1">
            <a:spLocks/>
          </p:cNvSpPr>
          <p:nvPr/>
        </p:nvSpPr>
        <p:spPr>
          <a:xfrm>
            <a:off x="539551" y="4264147"/>
            <a:ext cx="7899687" cy="52208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14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07787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02. PROGRAMA 01: PARQUE METROPOLITANO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2890ECB-8E28-4655-8676-C0AA09437F16}"/>
              </a:ext>
            </a:extLst>
          </p:cNvPr>
          <p:cNvSpPr txBox="1">
            <a:spLocks/>
          </p:cNvSpPr>
          <p:nvPr/>
        </p:nvSpPr>
        <p:spPr>
          <a:xfrm>
            <a:off x="539552" y="1484784"/>
            <a:ext cx="7823151" cy="216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F753050-38DA-4275-9721-FBD146E68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639493"/>
              </p:ext>
            </p:extLst>
          </p:nvPr>
        </p:nvGraphicFramePr>
        <p:xfrm>
          <a:off x="539551" y="1854253"/>
          <a:ext cx="7886701" cy="263261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22195919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7586919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9038245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7300221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37159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7057551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6786830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8331702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99439788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84475716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98300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02691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39.218.704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38.692.096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-526.608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14.864.773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1215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6.989.562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6.592.016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-397.546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3.940.545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7665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2.072.271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1.903.436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-168.835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826.898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7880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0780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9596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13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3283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7207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0422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144.934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-76.844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5039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-12.717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2799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102.544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-64.127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4811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30.005.711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30.005.711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7.545.633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9694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30.005.711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30.005.711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7.545.633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4666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2.423.143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2352566,0%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2352566,0%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8293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2.423.143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2352566,0%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2352566,0%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238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889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7056" y="732664"/>
            <a:ext cx="7869329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21. PROGRAMA 01: SERVIU 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CD6EB90-5D6E-4D3F-9096-A954178C1533}"/>
              </a:ext>
            </a:extLst>
          </p:cNvPr>
          <p:cNvSpPr txBox="1">
            <a:spLocks/>
          </p:cNvSpPr>
          <p:nvPr/>
        </p:nvSpPr>
        <p:spPr>
          <a:xfrm>
            <a:off x="511095" y="1335395"/>
            <a:ext cx="7869329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D1CC392-8893-4BC5-9C9A-F49EC547F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84694"/>
              </p:ext>
            </p:extLst>
          </p:nvPr>
        </p:nvGraphicFramePr>
        <p:xfrm>
          <a:off x="511095" y="1695435"/>
          <a:ext cx="7885290" cy="4351337"/>
        </p:xfrm>
        <a:graphic>
          <a:graphicData uri="http://schemas.openxmlformats.org/drawingml/2006/table">
            <a:tbl>
              <a:tblPr/>
              <a:tblGrid>
                <a:gridCol w="264252">
                  <a:extLst>
                    <a:ext uri="{9D8B030D-6E8A-4147-A177-3AD203B41FA5}">
                      <a16:colId xmlns:a16="http://schemas.microsoft.com/office/drawing/2014/main" val="4260625723"/>
                    </a:ext>
                  </a:extLst>
                </a:gridCol>
                <a:gridCol w="264252">
                  <a:extLst>
                    <a:ext uri="{9D8B030D-6E8A-4147-A177-3AD203B41FA5}">
                      <a16:colId xmlns:a16="http://schemas.microsoft.com/office/drawing/2014/main" val="2857493852"/>
                    </a:ext>
                  </a:extLst>
                </a:gridCol>
                <a:gridCol w="264252">
                  <a:extLst>
                    <a:ext uri="{9D8B030D-6E8A-4147-A177-3AD203B41FA5}">
                      <a16:colId xmlns:a16="http://schemas.microsoft.com/office/drawing/2014/main" val="1119698427"/>
                    </a:ext>
                  </a:extLst>
                </a:gridCol>
                <a:gridCol w="2980765">
                  <a:extLst>
                    <a:ext uri="{9D8B030D-6E8A-4147-A177-3AD203B41FA5}">
                      <a16:colId xmlns:a16="http://schemas.microsoft.com/office/drawing/2014/main" val="1088800650"/>
                    </a:ext>
                  </a:extLst>
                </a:gridCol>
                <a:gridCol w="708197">
                  <a:extLst>
                    <a:ext uri="{9D8B030D-6E8A-4147-A177-3AD203B41FA5}">
                      <a16:colId xmlns:a16="http://schemas.microsoft.com/office/drawing/2014/main" val="3073248161"/>
                    </a:ext>
                  </a:extLst>
                </a:gridCol>
                <a:gridCol w="708197">
                  <a:extLst>
                    <a:ext uri="{9D8B030D-6E8A-4147-A177-3AD203B41FA5}">
                      <a16:colId xmlns:a16="http://schemas.microsoft.com/office/drawing/2014/main" val="1968534512"/>
                    </a:ext>
                  </a:extLst>
                </a:gridCol>
                <a:gridCol w="708197">
                  <a:extLst>
                    <a:ext uri="{9D8B030D-6E8A-4147-A177-3AD203B41FA5}">
                      <a16:colId xmlns:a16="http://schemas.microsoft.com/office/drawing/2014/main" val="3074940160"/>
                    </a:ext>
                  </a:extLst>
                </a:gridCol>
                <a:gridCol w="708197">
                  <a:extLst>
                    <a:ext uri="{9D8B030D-6E8A-4147-A177-3AD203B41FA5}">
                      <a16:colId xmlns:a16="http://schemas.microsoft.com/office/drawing/2014/main" val="1710758136"/>
                    </a:ext>
                  </a:extLst>
                </a:gridCol>
                <a:gridCol w="644776">
                  <a:extLst>
                    <a:ext uri="{9D8B030D-6E8A-4147-A177-3AD203B41FA5}">
                      <a16:colId xmlns:a16="http://schemas.microsoft.com/office/drawing/2014/main" val="3424709023"/>
                    </a:ext>
                  </a:extLst>
                </a:gridCol>
                <a:gridCol w="634205">
                  <a:extLst>
                    <a:ext uri="{9D8B030D-6E8A-4147-A177-3AD203B41FA5}">
                      <a16:colId xmlns:a16="http://schemas.microsoft.com/office/drawing/2014/main" val="1973004096"/>
                    </a:ext>
                  </a:extLst>
                </a:gridCol>
              </a:tblGrid>
              <a:tr h="1230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563865"/>
                  </a:ext>
                </a:extLst>
              </a:tr>
              <a:tr h="3767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25988"/>
                  </a:ext>
                </a:extLst>
              </a:tr>
              <a:tr h="1614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104.631.871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75.661.751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-28.970.120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19.873.034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69913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3.621.942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3.502.459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-119.483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2.118.224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655450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259.645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283.852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24.207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165.315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8790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35.183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32069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35.183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21274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70076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123.700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867440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101.754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1017540,0%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1017540,0%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7317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101.754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1017540,0%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1017540,0%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12430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18.455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2.243.714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2.225.259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25937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2.236.482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2.236.482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28101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9.193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6.435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-2.758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92766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9.262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-8.465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52338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8.704.861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10.539.515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1.834.654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4.292.186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46401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8.704.861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10.539.515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1.834.654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4.292.186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9833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51.300.000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12.969.079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-38.330.921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3.121.778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80930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51.300.000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12.969.079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-38.330.921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3.121.778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54259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40.726.333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46.087.314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5.360.981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9.810.558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13747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40.726.333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46.047.314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5.320.981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9.810.558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5970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5.544.571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5.544.571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635.414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78312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4.521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2411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1.218.606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1.218.606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685.791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30792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32.778.366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38.099.347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5.320.981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7.576.157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66896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316.111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316.111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561.214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35620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279.341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279.341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247.800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13755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27.275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27.275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103.086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4645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557.542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557.542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7249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967670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08571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221.624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35459,8%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35459,8%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11956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221.624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35459,8%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35459,8%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886348"/>
                  </a:ext>
                </a:extLst>
              </a:tr>
            </a:tbl>
          </a:graphicData>
        </a:graphic>
      </p:graphicFrame>
      <p:sp>
        <p:nvSpPr>
          <p:cNvPr id="8" name="1 Título">
            <a:extLst>
              <a:ext uri="{FF2B5EF4-FFF2-40B4-BE49-F238E27FC236}">
                <a16:creationId xmlns:a16="http://schemas.microsoft.com/office/drawing/2014/main" id="{58317FB8-D2F4-4017-ACD6-891D89DB9373}"/>
              </a:ext>
            </a:extLst>
          </p:cNvPr>
          <p:cNvSpPr txBox="1">
            <a:spLocks/>
          </p:cNvSpPr>
          <p:nvPr/>
        </p:nvSpPr>
        <p:spPr>
          <a:xfrm>
            <a:off x="475742" y="6022542"/>
            <a:ext cx="7885290" cy="333808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799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1944" y="769805"/>
            <a:ext cx="797340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22. PROGRAMA 01: SERVIU 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76B0FA-C63E-4822-AA96-4C5AB326D3CE}"/>
              </a:ext>
            </a:extLst>
          </p:cNvPr>
          <p:cNvSpPr txBox="1">
            <a:spLocks/>
          </p:cNvSpPr>
          <p:nvPr/>
        </p:nvSpPr>
        <p:spPr>
          <a:xfrm>
            <a:off x="528176" y="1370190"/>
            <a:ext cx="8013576" cy="304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CB9C3BF-BD39-42FF-93A0-C6C90AEFE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8719"/>
              </p:ext>
            </p:extLst>
          </p:nvPr>
        </p:nvGraphicFramePr>
        <p:xfrm>
          <a:off x="541944" y="1674762"/>
          <a:ext cx="7971096" cy="4229327"/>
        </p:xfrm>
        <a:graphic>
          <a:graphicData uri="http://schemas.openxmlformats.org/drawingml/2006/table">
            <a:tbl>
              <a:tblPr/>
              <a:tblGrid>
                <a:gridCol w="267128">
                  <a:extLst>
                    <a:ext uri="{9D8B030D-6E8A-4147-A177-3AD203B41FA5}">
                      <a16:colId xmlns:a16="http://schemas.microsoft.com/office/drawing/2014/main" val="75674973"/>
                    </a:ext>
                  </a:extLst>
                </a:gridCol>
                <a:gridCol w="267128">
                  <a:extLst>
                    <a:ext uri="{9D8B030D-6E8A-4147-A177-3AD203B41FA5}">
                      <a16:colId xmlns:a16="http://schemas.microsoft.com/office/drawing/2014/main" val="3403673421"/>
                    </a:ext>
                  </a:extLst>
                </a:gridCol>
                <a:gridCol w="267128">
                  <a:extLst>
                    <a:ext uri="{9D8B030D-6E8A-4147-A177-3AD203B41FA5}">
                      <a16:colId xmlns:a16="http://schemas.microsoft.com/office/drawing/2014/main" val="2416538320"/>
                    </a:ext>
                  </a:extLst>
                </a:gridCol>
                <a:gridCol w="3013201">
                  <a:extLst>
                    <a:ext uri="{9D8B030D-6E8A-4147-A177-3AD203B41FA5}">
                      <a16:colId xmlns:a16="http://schemas.microsoft.com/office/drawing/2014/main" val="3814661036"/>
                    </a:ext>
                  </a:extLst>
                </a:gridCol>
                <a:gridCol w="715903">
                  <a:extLst>
                    <a:ext uri="{9D8B030D-6E8A-4147-A177-3AD203B41FA5}">
                      <a16:colId xmlns:a16="http://schemas.microsoft.com/office/drawing/2014/main" val="550875487"/>
                    </a:ext>
                  </a:extLst>
                </a:gridCol>
                <a:gridCol w="715903">
                  <a:extLst>
                    <a:ext uri="{9D8B030D-6E8A-4147-A177-3AD203B41FA5}">
                      <a16:colId xmlns:a16="http://schemas.microsoft.com/office/drawing/2014/main" val="243662573"/>
                    </a:ext>
                  </a:extLst>
                </a:gridCol>
                <a:gridCol w="715903">
                  <a:extLst>
                    <a:ext uri="{9D8B030D-6E8A-4147-A177-3AD203B41FA5}">
                      <a16:colId xmlns:a16="http://schemas.microsoft.com/office/drawing/2014/main" val="4058236851"/>
                    </a:ext>
                  </a:extLst>
                </a:gridCol>
                <a:gridCol w="715903">
                  <a:extLst>
                    <a:ext uri="{9D8B030D-6E8A-4147-A177-3AD203B41FA5}">
                      <a16:colId xmlns:a16="http://schemas.microsoft.com/office/drawing/2014/main" val="3451898324"/>
                    </a:ext>
                  </a:extLst>
                </a:gridCol>
                <a:gridCol w="651792">
                  <a:extLst>
                    <a:ext uri="{9D8B030D-6E8A-4147-A177-3AD203B41FA5}">
                      <a16:colId xmlns:a16="http://schemas.microsoft.com/office/drawing/2014/main" val="742625871"/>
                    </a:ext>
                  </a:extLst>
                </a:gridCol>
                <a:gridCol w="641107">
                  <a:extLst>
                    <a:ext uri="{9D8B030D-6E8A-4147-A177-3AD203B41FA5}">
                      <a16:colId xmlns:a16="http://schemas.microsoft.com/office/drawing/2014/main" val="306711199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81164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04543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79.207.353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72.550.936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-6.656.417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25.836.710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7637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3.743.383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3.617.055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-126.328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2.205.701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6050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475.608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465.887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259.431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6400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10.866.543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6778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10.866.543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4318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3770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8715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1132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1418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296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25.370.209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20.467.573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-4.902.636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5.398.997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350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25.370.209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20.467.573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-4.902.636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5.398.997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786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17.330.292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-2.163.708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2.490.912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8881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17.330.292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-2.163.708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2.490.912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6809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19.494.000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17.330.292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-2.163.708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2.490.912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08903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30.116.117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30.656.132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540.015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15.472.631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4340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30.116.117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30.616.132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15.472.631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8501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15.972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1583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1.244.769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1.244.769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1.281.104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0198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448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3.635.988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3.635.988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1.517.127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2745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20.781.776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21.281.791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12.647.682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4718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376.842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2502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1.296.355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6464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2.746.302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2.746.302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1891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423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5350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7897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403804"/>
                  </a:ext>
                </a:extLst>
              </a:tr>
            </a:tbl>
          </a:graphicData>
        </a:graphic>
      </p:graphicFrame>
      <p:sp>
        <p:nvSpPr>
          <p:cNvPr id="8" name="1 Título">
            <a:extLst>
              <a:ext uri="{FF2B5EF4-FFF2-40B4-BE49-F238E27FC236}">
                <a16:creationId xmlns:a16="http://schemas.microsoft.com/office/drawing/2014/main" id="{5E1242D7-F3E9-4579-96EF-375DBE9A18CB}"/>
              </a:ext>
            </a:extLst>
          </p:cNvPr>
          <p:cNvSpPr txBox="1">
            <a:spLocks/>
          </p:cNvSpPr>
          <p:nvPr/>
        </p:nvSpPr>
        <p:spPr>
          <a:xfrm>
            <a:off x="511088" y="5923138"/>
            <a:ext cx="7925932" cy="36310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847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85698" y="740883"/>
            <a:ext cx="7877389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23. PROGRAMA 01: SERVIU 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E47B17D-1DA5-450C-8874-0C4D03343944}"/>
              </a:ext>
            </a:extLst>
          </p:cNvPr>
          <p:cNvSpPr txBox="1">
            <a:spLocks/>
          </p:cNvSpPr>
          <p:nvPr/>
        </p:nvSpPr>
        <p:spPr>
          <a:xfrm>
            <a:off x="576386" y="1358974"/>
            <a:ext cx="803943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B5F67F2-4C9C-4CE4-9512-BACB70BFD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518121"/>
              </p:ext>
            </p:extLst>
          </p:nvPr>
        </p:nvGraphicFramePr>
        <p:xfrm>
          <a:off x="602918" y="1724100"/>
          <a:ext cx="7869329" cy="4351327"/>
        </p:xfrm>
        <a:graphic>
          <a:graphicData uri="http://schemas.openxmlformats.org/drawingml/2006/table">
            <a:tbl>
              <a:tblPr/>
              <a:tblGrid>
                <a:gridCol w="263717">
                  <a:extLst>
                    <a:ext uri="{9D8B030D-6E8A-4147-A177-3AD203B41FA5}">
                      <a16:colId xmlns:a16="http://schemas.microsoft.com/office/drawing/2014/main" val="3514264063"/>
                    </a:ext>
                  </a:extLst>
                </a:gridCol>
                <a:gridCol w="263717">
                  <a:extLst>
                    <a:ext uri="{9D8B030D-6E8A-4147-A177-3AD203B41FA5}">
                      <a16:colId xmlns:a16="http://schemas.microsoft.com/office/drawing/2014/main" val="2147845178"/>
                    </a:ext>
                  </a:extLst>
                </a:gridCol>
                <a:gridCol w="263717">
                  <a:extLst>
                    <a:ext uri="{9D8B030D-6E8A-4147-A177-3AD203B41FA5}">
                      <a16:colId xmlns:a16="http://schemas.microsoft.com/office/drawing/2014/main" val="1343051353"/>
                    </a:ext>
                  </a:extLst>
                </a:gridCol>
                <a:gridCol w="2974733">
                  <a:extLst>
                    <a:ext uri="{9D8B030D-6E8A-4147-A177-3AD203B41FA5}">
                      <a16:colId xmlns:a16="http://schemas.microsoft.com/office/drawing/2014/main" val="261138785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763749043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32527287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3267386895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3724107616"/>
                    </a:ext>
                  </a:extLst>
                </a:gridCol>
                <a:gridCol w="643471">
                  <a:extLst>
                    <a:ext uri="{9D8B030D-6E8A-4147-A177-3AD203B41FA5}">
                      <a16:colId xmlns:a16="http://schemas.microsoft.com/office/drawing/2014/main" val="1462597528"/>
                    </a:ext>
                  </a:extLst>
                </a:gridCol>
                <a:gridCol w="632922">
                  <a:extLst>
                    <a:ext uri="{9D8B030D-6E8A-4147-A177-3AD203B41FA5}">
                      <a16:colId xmlns:a16="http://schemas.microsoft.com/office/drawing/2014/main" val="1307113576"/>
                    </a:ext>
                  </a:extLst>
                </a:gridCol>
              </a:tblGrid>
              <a:tr h="1265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269927"/>
                  </a:ext>
                </a:extLst>
              </a:tr>
              <a:tr h="3876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479033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56.645.214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57.178.130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532.916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32.797.184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67811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2.849.051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2.778.426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-70.625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1.725.364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36008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501.949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491.650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-10.299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270.946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7921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5.106.041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97941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49572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37207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13.684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-8.895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49140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4.177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57603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9.507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-5.852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71873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17.341.145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18.042.642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701.497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5.023.185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47825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17.341.145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18.042.642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701.497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5.023.185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09635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16.030.884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-1.411.116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11.389.984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81649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16.030.884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-1.411.116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11.389.984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95282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17.442.000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16.030.884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-1.411.116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11.389.984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11185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18.496.244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19.828.598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1.332.354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14.387.705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86763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18.496.244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19.788.598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1.292.354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14.347.705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39683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69057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41992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1.024.334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1.024.334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887.243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21870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7.354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7.354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52166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3.894.643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3.894.643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3.290.138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83487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10.617.522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10.281.325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-336.197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5.947.347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05441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 y Barrios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163.712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163.712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37.180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92008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694.299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694.299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141.343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37570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357.144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357.144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194.693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91817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1.737.236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3.356.236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1.619.000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3.835.982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52821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3542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305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97060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318769"/>
                  </a:ext>
                </a:extLst>
              </a:tr>
            </a:tbl>
          </a:graphicData>
        </a:graphic>
      </p:graphicFrame>
      <p:sp>
        <p:nvSpPr>
          <p:cNvPr id="8" name="1 Título">
            <a:extLst>
              <a:ext uri="{FF2B5EF4-FFF2-40B4-BE49-F238E27FC236}">
                <a16:creationId xmlns:a16="http://schemas.microsoft.com/office/drawing/2014/main" id="{18AA608F-C114-498B-9AAD-A0C115093B89}"/>
              </a:ext>
            </a:extLst>
          </p:cNvPr>
          <p:cNvSpPr txBox="1">
            <a:spLocks/>
          </p:cNvSpPr>
          <p:nvPr/>
        </p:nvSpPr>
        <p:spPr>
          <a:xfrm>
            <a:off x="602917" y="6071995"/>
            <a:ext cx="786016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54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59058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24. PROGRAMA 01: SERVIU 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9550192-DE62-4711-B9AF-13BB7AE9172C}"/>
              </a:ext>
            </a:extLst>
          </p:cNvPr>
          <p:cNvSpPr txBox="1">
            <a:spLocks/>
          </p:cNvSpPr>
          <p:nvPr/>
        </p:nvSpPr>
        <p:spPr>
          <a:xfrm>
            <a:off x="557673" y="1385277"/>
            <a:ext cx="7830752" cy="316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3A5D031-F8F1-443F-AA3B-FCC42F551A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360899"/>
              </p:ext>
            </p:extLst>
          </p:nvPr>
        </p:nvGraphicFramePr>
        <p:xfrm>
          <a:off x="557673" y="1738980"/>
          <a:ext cx="7886701" cy="421664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06050381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19581956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8435206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9218079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0667962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859003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797795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1557561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40821630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176836496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13175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1352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146.810.379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110.302.063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-36.508.316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55.394.736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4949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3.699.320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3.507.309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-192.011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2.204.569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4926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382.302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366.377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-15.925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210.121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7734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4239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8780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5570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0646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12.262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-7.932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5577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766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1383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15.408.322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15.293.629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-114.693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6.224.364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9688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15.408.322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15.293.629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-114.693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6.224.364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5109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31.804.661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-17.437.128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23.204.470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4649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31.804.661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-17.437.128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23.204.470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2393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49.241.789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31.804.661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-17.437.128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23.204.470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1404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78.065.990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59.214.109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-18.851.881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23.547.003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3230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78.065.990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59.134.109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-18.931.881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23.547.003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5383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4.833.248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4.833.248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2.398.349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0786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3694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10.294.678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10.294.678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5.858.520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8275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39.769.345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20.837.464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-18.931.881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7.261.099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6518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907.123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907.123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7383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6.794.519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6.794.519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1.342.486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0772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15.395.351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15.395.351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6.572.551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0121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9038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9389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1041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858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216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01" y="717064"/>
            <a:ext cx="7718407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25. PROGRAMA 01: SERVIU 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DB7A7A6-A4B4-41D0-95FE-02FF289CDBB0}"/>
              </a:ext>
            </a:extLst>
          </p:cNvPr>
          <p:cNvSpPr txBox="1">
            <a:spLocks/>
          </p:cNvSpPr>
          <p:nvPr/>
        </p:nvSpPr>
        <p:spPr>
          <a:xfrm>
            <a:off x="525997" y="1312787"/>
            <a:ext cx="7862424" cy="33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CDC2DB9-FD5F-4C53-B498-0811215718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826928"/>
              </p:ext>
            </p:extLst>
          </p:nvPr>
        </p:nvGraphicFramePr>
        <p:xfrm>
          <a:off x="525997" y="1630400"/>
          <a:ext cx="7718406" cy="4351346"/>
        </p:xfrm>
        <a:graphic>
          <a:graphicData uri="http://schemas.openxmlformats.org/drawingml/2006/table">
            <a:tbl>
              <a:tblPr/>
              <a:tblGrid>
                <a:gridCol w="258660">
                  <a:extLst>
                    <a:ext uri="{9D8B030D-6E8A-4147-A177-3AD203B41FA5}">
                      <a16:colId xmlns:a16="http://schemas.microsoft.com/office/drawing/2014/main" val="3944018267"/>
                    </a:ext>
                  </a:extLst>
                </a:gridCol>
                <a:gridCol w="258660">
                  <a:extLst>
                    <a:ext uri="{9D8B030D-6E8A-4147-A177-3AD203B41FA5}">
                      <a16:colId xmlns:a16="http://schemas.microsoft.com/office/drawing/2014/main" val="2892203139"/>
                    </a:ext>
                  </a:extLst>
                </a:gridCol>
                <a:gridCol w="258660">
                  <a:extLst>
                    <a:ext uri="{9D8B030D-6E8A-4147-A177-3AD203B41FA5}">
                      <a16:colId xmlns:a16="http://schemas.microsoft.com/office/drawing/2014/main" val="864499282"/>
                    </a:ext>
                  </a:extLst>
                </a:gridCol>
                <a:gridCol w="2917681">
                  <a:extLst>
                    <a:ext uri="{9D8B030D-6E8A-4147-A177-3AD203B41FA5}">
                      <a16:colId xmlns:a16="http://schemas.microsoft.com/office/drawing/2014/main" val="1384291641"/>
                    </a:ext>
                  </a:extLst>
                </a:gridCol>
                <a:gridCol w="693208">
                  <a:extLst>
                    <a:ext uri="{9D8B030D-6E8A-4147-A177-3AD203B41FA5}">
                      <a16:colId xmlns:a16="http://schemas.microsoft.com/office/drawing/2014/main" val="3766457850"/>
                    </a:ext>
                  </a:extLst>
                </a:gridCol>
                <a:gridCol w="693208">
                  <a:extLst>
                    <a:ext uri="{9D8B030D-6E8A-4147-A177-3AD203B41FA5}">
                      <a16:colId xmlns:a16="http://schemas.microsoft.com/office/drawing/2014/main" val="3881515356"/>
                    </a:ext>
                  </a:extLst>
                </a:gridCol>
                <a:gridCol w="693208">
                  <a:extLst>
                    <a:ext uri="{9D8B030D-6E8A-4147-A177-3AD203B41FA5}">
                      <a16:colId xmlns:a16="http://schemas.microsoft.com/office/drawing/2014/main" val="1954290674"/>
                    </a:ext>
                  </a:extLst>
                </a:gridCol>
                <a:gridCol w="693208">
                  <a:extLst>
                    <a:ext uri="{9D8B030D-6E8A-4147-A177-3AD203B41FA5}">
                      <a16:colId xmlns:a16="http://schemas.microsoft.com/office/drawing/2014/main" val="3740038134"/>
                    </a:ext>
                  </a:extLst>
                </a:gridCol>
                <a:gridCol w="631130">
                  <a:extLst>
                    <a:ext uri="{9D8B030D-6E8A-4147-A177-3AD203B41FA5}">
                      <a16:colId xmlns:a16="http://schemas.microsoft.com/office/drawing/2014/main" val="4195434376"/>
                    </a:ext>
                  </a:extLst>
                </a:gridCol>
                <a:gridCol w="620783">
                  <a:extLst>
                    <a:ext uri="{9D8B030D-6E8A-4147-A177-3AD203B41FA5}">
                      <a16:colId xmlns:a16="http://schemas.microsoft.com/office/drawing/2014/main" val="763607240"/>
                    </a:ext>
                  </a:extLst>
                </a:gridCol>
              </a:tblGrid>
              <a:tr h="1164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611753"/>
                  </a:ext>
                </a:extLst>
              </a:tr>
              <a:tr h="3565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942075"/>
                  </a:ext>
                </a:extLst>
              </a:tr>
              <a:tr h="1528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229.189.204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218.001.296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-11.187.908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127.407.331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160322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7.641.342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7.553.194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-88.148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5.051.262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733377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868.247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888.745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20.498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507.313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169164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65.061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65.061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30.897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659285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65.061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65.061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30.897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779294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206.571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2065710,0%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57380,8%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630073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350931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206.221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2062210,0%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2062210,0%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481608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180.044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540.623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360.579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13.056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049076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450.023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450.023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981722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157.460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74.791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-82.669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224793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18.470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12.929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-5.541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12.185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699613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4.114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-1.234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354866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33.362.165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35.948.235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2.586.070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14.526.131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486766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33.362.165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35.948.235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2.586.070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14.526.131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640016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62.764.874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-7.507.738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40.472.880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142332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62.764.874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-7.507.738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40.472.880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272581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70.272.612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62.764.874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-7.507.738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40.472.880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120300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116.864.448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110.239.868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-6.624.580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66.599.221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80186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116.864.448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109.714.065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-7.150.383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66.252.925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594236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80.986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80.986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71.594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518052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18.017.775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18.017.775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12.728.358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420251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88.317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88.317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43.761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361079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23.505.203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16.354.820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-7.150.383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12.666.429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794035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48.889.408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48.889.408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25.334.440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175089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3.399.765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3.399.765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172.485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018891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4.899.539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4.899.539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1.831.810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40395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2.842.906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2.842.906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1.110.619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587317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15.140.549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15.140.549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12.293.429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817014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525.803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525.803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346.296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161540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525.803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525.803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346.296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178175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054356"/>
                  </a:ext>
                </a:extLst>
              </a:tr>
              <a:tr h="116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950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4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7" y="702289"/>
            <a:ext cx="764422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26. PROGRAMA 01: SERVIU 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792F646-79D2-47D8-A1FB-6C10B980D98E}"/>
              </a:ext>
            </a:extLst>
          </p:cNvPr>
          <p:cNvSpPr txBox="1">
            <a:spLocks/>
          </p:cNvSpPr>
          <p:nvPr/>
        </p:nvSpPr>
        <p:spPr>
          <a:xfrm>
            <a:off x="528176" y="1297613"/>
            <a:ext cx="786024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F845982-41BA-40D0-A3D7-47FB64D54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82859"/>
              </p:ext>
            </p:extLst>
          </p:nvPr>
        </p:nvGraphicFramePr>
        <p:xfrm>
          <a:off x="528176" y="1657653"/>
          <a:ext cx="7641904" cy="4392829"/>
        </p:xfrm>
        <a:graphic>
          <a:graphicData uri="http://schemas.openxmlformats.org/drawingml/2006/table">
            <a:tbl>
              <a:tblPr/>
              <a:tblGrid>
                <a:gridCol w="256095">
                  <a:extLst>
                    <a:ext uri="{9D8B030D-6E8A-4147-A177-3AD203B41FA5}">
                      <a16:colId xmlns:a16="http://schemas.microsoft.com/office/drawing/2014/main" val="2500450717"/>
                    </a:ext>
                  </a:extLst>
                </a:gridCol>
                <a:gridCol w="256095">
                  <a:extLst>
                    <a:ext uri="{9D8B030D-6E8A-4147-A177-3AD203B41FA5}">
                      <a16:colId xmlns:a16="http://schemas.microsoft.com/office/drawing/2014/main" val="1856135352"/>
                    </a:ext>
                  </a:extLst>
                </a:gridCol>
                <a:gridCol w="256095">
                  <a:extLst>
                    <a:ext uri="{9D8B030D-6E8A-4147-A177-3AD203B41FA5}">
                      <a16:colId xmlns:a16="http://schemas.microsoft.com/office/drawing/2014/main" val="1420439356"/>
                    </a:ext>
                  </a:extLst>
                </a:gridCol>
                <a:gridCol w="2888762">
                  <a:extLst>
                    <a:ext uri="{9D8B030D-6E8A-4147-A177-3AD203B41FA5}">
                      <a16:colId xmlns:a16="http://schemas.microsoft.com/office/drawing/2014/main" val="2077296775"/>
                    </a:ext>
                  </a:extLst>
                </a:gridCol>
                <a:gridCol w="686338">
                  <a:extLst>
                    <a:ext uri="{9D8B030D-6E8A-4147-A177-3AD203B41FA5}">
                      <a16:colId xmlns:a16="http://schemas.microsoft.com/office/drawing/2014/main" val="2358722552"/>
                    </a:ext>
                  </a:extLst>
                </a:gridCol>
                <a:gridCol w="686338">
                  <a:extLst>
                    <a:ext uri="{9D8B030D-6E8A-4147-A177-3AD203B41FA5}">
                      <a16:colId xmlns:a16="http://schemas.microsoft.com/office/drawing/2014/main" val="328750566"/>
                    </a:ext>
                  </a:extLst>
                </a:gridCol>
                <a:gridCol w="686338">
                  <a:extLst>
                    <a:ext uri="{9D8B030D-6E8A-4147-A177-3AD203B41FA5}">
                      <a16:colId xmlns:a16="http://schemas.microsoft.com/office/drawing/2014/main" val="2547913922"/>
                    </a:ext>
                  </a:extLst>
                </a:gridCol>
                <a:gridCol w="686338">
                  <a:extLst>
                    <a:ext uri="{9D8B030D-6E8A-4147-A177-3AD203B41FA5}">
                      <a16:colId xmlns:a16="http://schemas.microsoft.com/office/drawing/2014/main" val="888150749"/>
                    </a:ext>
                  </a:extLst>
                </a:gridCol>
                <a:gridCol w="624874">
                  <a:extLst>
                    <a:ext uri="{9D8B030D-6E8A-4147-A177-3AD203B41FA5}">
                      <a16:colId xmlns:a16="http://schemas.microsoft.com/office/drawing/2014/main" val="3040623216"/>
                    </a:ext>
                  </a:extLst>
                </a:gridCol>
                <a:gridCol w="614631">
                  <a:extLst>
                    <a:ext uri="{9D8B030D-6E8A-4147-A177-3AD203B41FA5}">
                      <a16:colId xmlns:a16="http://schemas.microsoft.com/office/drawing/2014/main" val="2659322713"/>
                    </a:ext>
                  </a:extLst>
                </a:gridCol>
              </a:tblGrid>
              <a:tr h="1429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76" marR="7276" marT="72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345601"/>
                  </a:ext>
                </a:extLst>
              </a:tr>
              <a:tr h="3578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143895"/>
                  </a:ext>
                </a:extLst>
              </a:tr>
              <a:tr h="1533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114.065.673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110.587.808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-3.477.865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59.633.498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765176"/>
                  </a:ext>
                </a:extLst>
              </a:tr>
              <a:tr h="116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4.633.732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4.552.858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-80.874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2.812.484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520605"/>
                  </a:ext>
                </a:extLst>
              </a:tr>
              <a:tr h="116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472.816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457.153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-15.663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245.474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420567"/>
                  </a:ext>
                </a:extLst>
              </a:tr>
              <a:tr h="116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941128"/>
                  </a:ext>
                </a:extLst>
              </a:tr>
              <a:tr h="116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44.360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360849"/>
                  </a:ext>
                </a:extLst>
              </a:tr>
              <a:tr h="116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313640"/>
                  </a:ext>
                </a:extLst>
              </a:tr>
              <a:tr h="116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089653"/>
                  </a:ext>
                </a:extLst>
              </a:tr>
              <a:tr h="116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3.242.677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1.620.999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-1.621.678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420.223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789963"/>
                  </a:ext>
                </a:extLst>
              </a:tr>
              <a:tr h="116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433.136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433.136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619106"/>
                  </a:ext>
                </a:extLst>
              </a:tr>
              <a:tr h="116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2.789.092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1.173.549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-1.615.543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417.178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866209"/>
                  </a:ext>
                </a:extLst>
              </a:tr>
              <a:tr h="116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9.439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-2.832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698293"/>
                  </a:ext>
                </a:extLst>
              </a:tr>
              <a:tr h="116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11.010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7.707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-3.303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2.729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733755"/>
                  </a:ext>
                </a:extLst>
              </a:tr>
              <a:tr h="116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12.638.831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15.345.095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2.706.264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4.396.015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328198"/>
                  </a:ext>
                </a:extLst>
              </a:tr>
              <a:tr h="116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12.638.831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15.345.095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2.706.264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4.396.015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745577"/>
                  </a:ext>
                </a:extLst>
              </a:tr>
              <a:tr h="116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33.210.485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37.592.231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4.381.746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20.805.981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744724"/>
                  </a:ext>
                </a:extLst>
              </a:tr>
              <a:tr h="116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33.210.485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37.592.231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4.381.746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20.805.981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448248"/>
                  </a:ext>
                </a:extLst>
              </a:tr>
              <a:tr h="116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20.805.981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76009"/>
                  </a:ext>
                </a:extLst>
              </a:tr>
              <a:tr h="116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59.866.885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50.974.865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-8.892.020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30.908.961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948303"/>
                  </a:ext>
                </a:extLst>
              </a:tr>
              <a:tr h="116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59.866.885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50.934.865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-8.932.020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30.908.961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026055"/>
                  </a:ext>
                </a:extLst>
              </a:tr>
              <a:tr h="116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443.577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443.577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89.734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276082"/>
                  </a:ext>
                </a:extLst>
              </a:tr>
              <a:tr h="116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36.326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36.326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376977"/>
                  </a:ext>
                </a:extLst>
              </a:tr>
              <a:tr h="116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8.350.382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8.350.382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7.960.174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773742"/>
                  </a:ext>
                </a:extLst>
              </a:tr>
              <a:tr h="116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12.683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12.683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5.528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166511"/>
                  </a:ext>
                </a:extLst>
              </a:tr>
              <a:tr h="116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15.708.677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11.276.657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-4.432.020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8.235.732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188909"/>
                  </a:ext>
                </a:extLst>
              </a:tr>
              <a:tr h="116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17.148.467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16.704.890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-443.577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10.744.467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003072"/>
                  </a:ext>
                </a:extLst>
              </a:tr>
              <a:tr h="116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692.963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692.963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2.171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477324"/>
                  </a:ext>
                </a:extLst>
              </a:tr>
              <a:tr h="116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1.933.578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1.933.578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81.614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057101"/>
                  </a:ext>
                </a:extLst>
              </a:tr>
              <a:tr h="116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4.395.474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4.395.474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258.904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050669"/>
                  </a:ext>
                </a:extLst>
              </a:tr>
              <a:tr h="116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11.588.335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7.088.335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-4.500.000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3.530.637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346190"/>
                  </a:ext>
                </a:extLst>
              </a:tr>
              <a:tr h="116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148498"/>
                  </a:ext>
                </a:extLst>
              </a:tr>
              <a:tr h="116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337447"/>
                  </a:ext>
                </a:extLst>
              </a:tr>
              <a:tr h="116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392555"/>
                  </a:ext>
                </a:extLst>
              </a:tr>
              <a:tr h="1168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76" marR="7276" marT="72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76" marR="7276" marT="72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089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625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692696"/>
            <a:ext cx="797786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27. PROGRAMA 01: SERVIU VII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8AFDF8-DACF-4502-9277-D4BF9EA83256}"/>
              </a:ext>
            </a:extLst>
          </p:cNvPr>
          <p:cNvSpPr txBox="1">
            <a:spLocks/>
          </p:cNvSpPr>
          <p:nvPr/>
        </p:nvSpPr>
        <p:spPr>
          <a:xfrm>
            <a:off x="528176" y="1340768"/>
            <a:ext cx="7987174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C9D50B6-EB78-4D65-ADF3-505A4A19D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542940"/>
              </p:ext>
            </p:extLst>
          </p:nvPr>
        </p:nvGraphicFramePr>
        <p:xfrm>
          <a:off x="526305" y="1724100"/>
          <a:ext cx="7962980" cy="4121011"/>
        </p:xfrm>
        <a:graphic>
          <a:graphicData uri="http://schemas.openxmlformats.org/drawingml/2006/table">
            <a:tbl>
              <a:tblPr/>
              <a:tblGrid>
                <a:gridCol w="266856">
                  <a:extLst>
                    <a:ext uri="{9D8B030D-6E8A-4147-A177-3AD203B41FA5}">
                      <a16:colId xmlns:a16="http://schemas.microsoft.com/office/drawing/2014/main" val="3449153716"/>
                    </a:ext>
                  </a:extLst>
                </a:gridCol>
                <a:gridCol w="266856">
                  <a:extLst>
                    <a:ext uri="{9D8B030D-6E8A-4147-A177-3AD203B41FA5}">
                      <a16:colId xmlns:a16="http://schemas.microsoft.com/office/drawing/2014/main" val="340508709"/>
                    </a:ext>
                  </a:extLst>
                </a:gridCol>
                <a:gridCol w="266856">
                  <a:extLst>
                    <a:ext uri="{9D8B030D-6E8A-4147-A177-3AD203B41FA5}">
                      <a16:colId xmlns:a16="http://schemas.microsoft.com/office/drawing/2014/main" val="1990788670"/>
                    </a:ext>
                  </a:extLst>
                </a:gridCol>
                <a:gridCol w="3010134">
                  <a:extLst>
                    <a:ext uri="{9D8B030D-6E8A-4147-A177-3AD203B41FA5}">
                      <a16:colId xmlns:a16="http://schemas.microsoft.com/office/drawing/2014/main" val="3319721073"/>
                    </a:ext>
                  </a:extLst>
                </a:gridCol>
                <a:gridCol w="715174">
                  <a:extLst>
                    <a:ext uri="{9D8B030D-6E8A-4147-A177-3AD203B41FA5}">
                      <a16:colId xmlns:a16="http://schemas.microsoft.com/office/drawing/2014/main" val="3406287544"/>
                    </a:ext>
                  </a:extLst>
                </a:gridCol>
                <a:gridCol w="715174">
                  <a:extLst>
                    <a:ext uri="{9D8B030D-6E8A-4147-A177-3AD203B41FA5}">
                      <a16:colId xmlns:a16="http://schemas.microsoft.com/office/drawing/2014/main" val="968794524"/>
                    </a:ext>
                  </a:extLst>
                </a:gridCol>
                <a:gridCol w="715174">
                  <a:extLst>
                    <a:ext uri="{9D8B030D-6E8A-4147-A177-3AD203B41FA5}">
                      <a16:colId xmlns:a16="http://schemas.microsoft.com/office/drawing/2014/main" val="3853463124"/>
                    </a:ext>
                  </a:extLst>
                </a:gridCol>
                <a:gridCol w="715174">
                  <a:extLst>
                    <a:ext uri="{9D8B030D-6E8A-4147-A177-3AD203B41FA5}">
                      <a16:colId xmlns:a16="http://schemas.microsoft.com/office/drawing/2014/main" val="1749667341"/>
                    </a:ext>
                  </a:extLst>
                </a:gridCol>
                <a:gridCol w="651128">
                  <a:extLst>
                    <a:ext uri="{9D8B030D-6E8A-4147-A177-3AD203B41FA5}">
                      <a16:colId xmlns:a16="http://schemas.microsoft.com/office/drawing/2014/main" val="3805860580"/>
                    </a:ext>
                  </a:extLst>
                </a:gridCol>
                <a:gridCol w="640454">
                  <a:extLst>
                    <a:ext uri="{9D8B030D-6E8A-4147-A177-3AD203B41FA5}">
                      <a16:colId xmlns:a16="http://schemas.microsoft.com/office/drawing/2014/main" val="2702170050"/>
                    </a:ext>
                  </a:extLst>
                </a:gridCol>
              </a:tblGrid>
              <a:tr h="1272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30763"/>
                  </a:ext>
                </a:extLst>
              </a:tr>
              <a:tr h="3898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113211"/>
                  </a:ext>
                </a:extLst>
              </a:tr>
              <a:tr h="16706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223.949.839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190.095.044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-33.854.795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144.777.833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938878"/>
                  </a:ext>
                </a:extLst>
              </a:tr>
              <a:tr h="1272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5.202.404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5.021.741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-180.663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3.061.946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513805"/>
                  </a:ext>
                </a:extLst>
              </a:tr>
              <a:tr h="1272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987.135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931.196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468.692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083993"/>
                  </a:ext>
                </a:extLst>
              </a:tr>
              <a:tr h="1272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231.682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2316820,0%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2316820,0%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982102"/>
                  </a:ext>
                </a:extLst>
              </a:tr>
              <a:tr h="1272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231.682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2316820,0%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2316820,0%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663456"/>
                  </a:ext>
                </a:extLst>
              </a:tr>
              <a:tr h="1272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026708"/>
                  </a:ext>
                </a:extLst>
              </a:tr>
              <a:tr h="1272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266252"/>
                  </a:ext>
                </a:extLst>
              </a:tr>
              <a:tr h="1272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647717"/>
                  </a:ext>
                </a:extLst>
              </a:tr>
              <a:tr h="1272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28.819.307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29.046.589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13.547.075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701825"/>
                  </a:ext>
                </a:extLst>
              </a:tr>
              <a:tr h="1272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28.819.307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29.046.589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13.547.075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435900"/>
                  </a:ext>
                </a:extLst>
              </a:tr>
              <a:tr h="1272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63.473.754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-4.625.653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60.268.078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659375"/>
                  </a:ext>
                </a:extLst>
              </a:tr>
              <a:tr h="1272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63.473.754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-4.625.653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60.268.078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186377"/>
                  </a:ext>
                </a:extLst>
              </a:tr>
              <a:tr h="1272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68.099.407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63.473.754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-4.625.653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60.268.078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526692"/>
                  </a:ext>
                </a:extLst>
              </a:tr>
              <a:tr h="1272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120.828.269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91.616.670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-29.211.599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67.197.911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319872"/>
                  </a:ext>
                </a:extLst>
              </a:tr>
              <a:tr h="1272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120.828.269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91.536.670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-29.291.599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67.157.911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433862"/>
                  </a:ext>
                </a:extLst>
              </a:tr>
              <a:tr h="1272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261.494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198.337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443553"/>
                  </a:ext>
                </a:extLst>
              </a:tr>
              <a:tr h="1272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18.606.547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18.606.547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17.128.390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453222"/>
                  </a:ext>
                </a:extLst>
              </a:tr>
              <a:tr h="1272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771555"/>
                  </a:ext>
                </a:extLst>
              </a:tr>
              <a:tr h="1272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18.677.409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18.677.409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13.269.278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146448"/>
                  </a:ext>
                </a:extLst>
              </a:tr>
              <a:tr h="1272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34.765.307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19.473.708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-15.291.599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18.612.710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342612"/>
                  </a:ext>
                </a:extLst>
              </a:tr>
              <a:tr h="1272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2.600.197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2.600.197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78785"/>
                  </a:ext>
                </a:extLst>
              </a:tr>
              <a:tr h="1272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16.167.496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16.167.496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3.725.328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860838"/>
                  </a:ext>
                </a:extLst>
              </a:tr>
              <a:tr h="1272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345.351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699053"/>
                  </a:ext>
                </a:extLst>
              </a:tr>
              <a:tr h="1272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29.397.970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15.397.970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14.062.032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572300"/>
                  </a:ext>
                </a:extLst>
              </a:tr>
              <a:tr h="1272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743797"/>
                  </a:ext>
                </a:extLst>
              </a:tr>
              <a:tr h="1272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553571"/>
                  </a:ext>
                </a:extLst>
              </a:tr>
              <a:tr h="1272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957384"/>
                  </a:ext>
                </a:extLst>
              </a:tr>
              <a:tr h="1272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872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950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7816" y="781839"/>
            <a:ext cx="7967534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28. PROGRAMA 01: SERVIU VIII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F9B303A7-0770-42B6-81A2-0F2203484E50}"/>
              </a:ext>
            </a:extLst>
          </p:cNvPr>
          <p:cNvSpPr txBox="1">
            <a:spLocks/>
          </p:cNvSpPr>
          <p:nvPr/>
        </p:nvSpPr>
        <p:spPr>
          <a:xfrm>
            <a:off x="547816" y="1412776"/>
            <a:ext cx="796753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442AD87-E8EF-4916-AD56-C08658FDA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098283"/>
              </p:ext>
            </p:extLst>
          </p:nvPr>
        </p:nvGraphicFramePr>
        <p:xfrm>
          <a:off x="547816" y="1724100"/>
          <a:ext cx="7967535" cy="4234085"/>
        </p:xfrm>
        <a:graphic>
          <a:graphicData uri="http://schemas.openxmlformats.org/drawingml/2006/table">
            <a:tbl>
              <a:tblPr/>
              <a:tblGrid>
                <a:gridCol w="267009">
                  <a:extLst>
                    <a:ext uri="{9D8B030D-6E8A-4147-A177-3AD203B41FA5}">
                      <a16:colId xmlns:a16="http://schemas.microsoft.com/office/drawing/2014/main" val="1577552494"/>
                    </a:ext>
                  </a:extLst>
                </a:gridCol>
                <a:gridCol w="267009">
                  <a:extLst>
                    <a:ext uri="{9D8B030D-6E8A-4147-A177-3AD203B41FA5}">
                      <a16:colId xmlns:a16="http://schemas.microsoft.com/office/drawing/2014/main" val="3834504056"/>
                    </a:ext>
                  </a:extLst>
                </a:gridCol>
                <a:gridCol w="267009">
                  <a:extLst>
                    <a:ext uri="{9D8B030D-6E8A-4147-A177-3AD203B41FA5}">
                      <a16:colId xmlns:a16="http://schemas.microsoft.com/office/drawing/2014/main" val="3308418780"/>
                    </a:ext>
                  </a:extLst>
                </a:gridCol>
                <a:gridCol w="3011855">
                  <a:extLst>
                    <a:ext uri="{9D8B030D-6E8A-4147-A177-3AD203B41FA5}">
                      <a16:colId xmlns:a16="http://schemas.microsoft.com/office/drawing/2014/main" val="691731873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1587496593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3159221522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1565501764"/>
                    </a:ext>
                  </a:extLst>
                </a:gridCol>
                <a:gridCol w="715583">
                  <a:extLst>
                    <a:ext uri="{9D8B030D-6E8A-4147-A177-3AD203B41FA5}">
                      <a16:colId xmlns:a16="http://schemas.microsoft.com/office/drawing/2014/main" val="56915728"/>
                    </a:ext>
                  </a:extLst>
                </a:gridCol>
                <a:gridCol w="651501">
                  <a:extLst>
                    <a:ext uri="{9D8B030D-6E8A-4147-A177-3AD203B41FA5}">
                      <a16:colId xmlns:a16="http://schemas.microsoft.com/office/drawing/2014/main" val="1647766210"/>
                    </a:ext>
                  </a:extLst>
                </a:gridCol>
                <a:gridCol w="640820">
                  <a:extLst>
                    <a:ext uri="{9D8B030D-6E8A-4147-A177-3AD203B41FA5}">
                      <a16:colId xmlns:a16="http://schemas.microsoft.com/office/drawing/2014/main" val="235081371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79555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85951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387.850.232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320.134.393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-67.715.839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177.225.630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9412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12.445.277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12.277.031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-168.246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7.491.891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614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607.452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-19.752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372.608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8250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721.450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7214500,0%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8588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721.450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7214500,0%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1710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68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6329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5605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34.241.496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31.609.800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-2.631.696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10.691.707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5931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34.241.496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31.609.800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-2.631.696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10.691.707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6063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57.592.795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-42.169.944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29.513.066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6579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57.592.795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-42.169.944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29.513.066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8458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99.762.739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57.592.795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-42.169.944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29.513.066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1223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240.782.468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217.966.327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-22.816.141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128.431.144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3991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240.782.468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217.874.783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-22.907.685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128.419.600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0056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1.786.848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1.786.848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931.480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2367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8996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45.829.711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45.829.711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21.410.079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4075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4983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35.581.081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35.581.081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14.260.492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7453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83.852.747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74.410.075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-9.442.672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72.848.842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913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2.585.703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2.585.703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8561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20.554.655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20.554.655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4.204.386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1526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1.386.381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1.386.381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713.017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9873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49.113.940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35.648.927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-13.465.013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14.024.875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895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471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2055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1656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467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21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2EFBA3A3-A18C-4860-B0A4-3F42935E82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570607"/>
              </p:ext>
            </p:extLst>
          </p:nvPr>
        </p:nvGraphicFramePr>
        <p:xfrm>
          <a:off x="413996" y="2061160"/>
          <a:ext cx="4086000" cy="28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0F6EE1A-0C0B-47D9-936B-04B6511EF0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8788644"/>
              </p:ext>
            </p:extLst>
          </p:nvPr>
        </p:nvGraphicFramePr>
        <p:xfrm>
          <a:off x="4572000" y="2061160"/>
          <a:ext cx="4158004" cy="28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4 Marcador de número de diapositiva">
            <a:extLst>
              <a:ext uri="{FF2B5EF4-FFF2-40B4-BE49-F238E27FC236}">
                <a16:creationId xmlns:a16="http://schemas.microsoft.com/office/drawing/2014/main" id="{4CB03561-73B4-40AC-BF80-6C20B305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64828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176" y="732070"/>
            <a:ext cx="798717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29. PROGRAMA 01: SERVIU IX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2AA6087-C4D0-4D6F-A91A-93D1EAC6C9C4}"/>
              </a:ext>
            </a:extLst>
          </p:cNvPr>
          <p:cNvSpPr txBox="1">
            <a:spLocks/>
          </p:cNvSpPr>
          <p:nvPr/>
        </p:nvSpPr>
        <p:spPr>
          <a:xfrm>
            <a:off x="528176" y="1325936"/>
            <a:ext cx="7987172" cy="334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A3EF50B-06DA-4D1F-9C51-BEA3EC433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978832"/>
              </p:ext>
            </p:extLst>
          </p:nvPr>
        </p:nvGraphicFramePr>
        <p:xfrm>
          <a:off x="528174" y="1643532"/>
          <a:ext cx="7987174" cy="4234084"/>
        </p:xfrm>
        <a:graphic>
          <a:graphicData uri="http://schemas.openxmlformats.org/drawingml/2006/table">
            <a:tbl>
              <a:tblPr/>
              <a:tblGrid>
                <a:gridCol w="267667">
                  <a:extLst>
                    <a:ext uri="{9D8B030D-6E8A-4147-A177-3AD203B41FA5}">
                      <a16:colId xmlns:a16="http://schemas.microsoft.com/office/drawing/2014/main" val="1816270825"/>
                    </a:ext>
                  </a:extLst>
                </a:gridCol>
                <a:gridCol w="267667">
                  <a:extLst>
                    <a:ext uri="{9D8B030D-6E8A-4147-A177-3AD203B41FA5}">
                      <a16:colId xmlns:a16="http://schemas.microsoft.com/office/drawing/2014/main" val="2209001839"/>
                    </a:ext>
                  </a:extLst>
                </a:gridCol>
                <a:gridCol w="267667">
                  <a:extLst>
                    <a:ext uri="{9D8B030D-6E8A-4147-A177-3AD203B41FA5}">
                      <a16:colId xmlns:a16="http://schemas.microsoft.com/office/drawing/2014/main" val="1916111843"/>
                    </a:ext>
                  </a:extLst>
                </a:gridCol>
                <a:gridCol w="3019279">
                  <a:extLst>
                    <a:ext uri="{9D8B030D-6E8A-4147-A177-3AD203B41FA5}">
                      <a16:colId xmlns:a16="http://schemas.microsoft.com/office/drawing/2014/main" val="1257809255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2631517172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2025643098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901653247"/>
                    </a:ext>
                  </a:extLst>
                </a:gridCol>
                <a:gridCol w="717347">
                  <a:extLst>
                    <a:ext uri="{9D8B030D-6E8A-4147-A177-3AD203B41FA5}">
                      <a16:colId xmlns:a16="http://schemas.microsoft.com/office/drawing/2014/main" val="1471635578"/>
                    </a:ext>
                  </a:extLst>
                </a:gridCol>
                <a:gridCol w="653106">
                  <a:extLst>
                    <a:ext uri="{9D8B030D-6E8A-4147-A177-3AD203B41FA5}">
                      <a16:colId xmlns:a16="http://schemas.microsoft.com/office/drawing/2014/main" val="4070696254"/>
                    </a:ext>
                  </a:extLst>
                </a:gridCol>
                <a:gridCol w="642400">
                  <a:extLst>
                    <a:ext uri="{9D8B030D-6E8A-4147-A177-3AD203B41FA5}">
                      <a16:colId xmlns:a16="http://schemas.microsoft.com/office/drawing/2014/main" val="388683864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917983"/>
                  </a:ext>
                </a:extLst>
              </a:tr>
              <a:tr h="3885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7805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269.620.366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240.500.615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-29.119.751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98.064.368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7347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4.359.108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4.251.403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-107.705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2.694.367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877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586.926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545.888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326.181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3325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1.118.882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2751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1.118.882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8048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236.669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2366690,0%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2366690,0%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1603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236.669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2366690,0%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2366690,0%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6198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125.935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7003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135.546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2799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-7.834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4692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36.381.316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-36.374.071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6474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36.381.316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40.034.251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3.652.935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16.743.839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9109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40.034.251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-27.140.787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16.743.839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0054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29.616.990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-37.558.048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13.777.366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3538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67.175.038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29.616.990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-37.558.048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13.777.366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0059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161.094.550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29.616.990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-131.477.560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13.777.366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4665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161.094.550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165.902.720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4.808.170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64.276.504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8605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28.092.167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165.782.720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137.690.553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64.276.504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2814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28.092.167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28.083.830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12.779.286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153284,0%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779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14.702.716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-14.694.379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0749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67.677.346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14.702.716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-52.974.630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6.916.906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588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3.016.858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72.501.062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69.484.204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26.343.877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1341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28.079.174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3.016.858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-25.062.316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0859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27.943.628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27.923.958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9.227.140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46909,7%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9649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19.498.282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-19.478.612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134.799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8351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19.498.282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19.498.282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8.871.470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8661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1073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119.753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1436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855032"/>
                  </a:ext>
                </a:extLst>
              </a:tr>
            </a:tbl>
          </a:graphicData>
        </a:graphic>
      </p:graphicFrame>
      <p:sp>
        <p:nvSpPr>
          <p:cNvPr id="8" name="1 Título">
            <a:extLst>
              <a:ext uri="{FF2B5EF4-FFF2-40B4-BE49-F238E27FC236}">
                <a16:creationId xmlns:a16="http://schemas.microsoft.com/office/drawing/2014/main" id="{B6A8B235-5F63-4D7D-BC79-A2D8F58E1950}"/>
              </a:ext>
            </a:extLst>
          </p:cNvPr>
          <p:cNvSpPr txBox="1">
            <a:spLocks/>
          </p:cNvSpPr>
          <p:nvPr/>
        </p:nvSpPr>
        <p:spPr>
          <a:xfrm>
            <a:off x="521342" y="5877616"/>
            <a:ext cx="7925932" cy="478734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222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19516"/>
            <a:ext cx="8028652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30. PROGRAMA 01: SERVIU 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5539B8D-14C2-4C25-9CB6-A6355EC4D229}"/>
              </a:ext>
            </a:extLst>
          </p:cNvPr>
          <p:cNvSpPr txBox="1">
            <a:spLocks/>
          </p:cNvSpPr>
          <p:nvPr/>
        </p:nvSpPr>
        <p:spPr>
          <a:xfrm>
            <a:off x="557673" y="1344186"/>
            <a:ext cx="8028651" cy="3388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E639795-5CC1-439E-80B4-19F2597FC4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087861"/>
              </p:ext>
            </p:extLst>
          </p:nvPr>
        </p:nvGraphicFramePr>
        <p:xfrm>
          <a:off x="557672" y="1683027"/>
          <a:ext cx="8028651" cy="4120946"/>
        </p:xfrm>
        <a:graphic>
          <a:graphicData uri="http://schemas.openxmlformats.org/drawingml/2006/table">
            <a:tbl>
              <a:tblPr/>
              <a:tblGrid>
                <a:gridCol w="269057">
                  <a:extLst>
                    <a:ext uri="{9D8B030D-6E8A-4147-A177-3AD203B41FA5}">
                      <a16:colId xmlns:a16="http://schemas.microsoft.com/office/drawing/2014/main" val="1989476903"/>
                    </a:ext>
                  </a:extLst>
                </a:gridCol>
                <a:gridCol w="269057">
                  <a:extLst>
                    <a:ext uri="{9D8B030D-6E8A-4147-A177-3AD203B41FA5}">
                      <a16:colId xmlns:a16="http://schemas.microsoft.com/office/drawing/2014/main" val="923527022"/>
                    </a:ext>
                  </a:extLst>
                </a:gridCol>
                <a:gridCol w="269057">
                  <a:extLst>
                    <a:ext uri="{9D8B030D-6E8A-4147-A177-3AD203B41FA5}">
                      <a16:colId xmlns:a16="http://schemas.microsoft.com/office/drawing/2014/main" val="2234004788"/>
                    </a:ext>
                  </a:extLst>
                </a:gridCol>
                <a:gridCol w="3034958">
                  <a:extLst>
                    <a:ext uri="{9D8B030D-6E8A-4147-A177-3AD203B41FA5}">
                      <a16:colId xmlns:a16="http://schemas.microsoft.com/office/drawing/2014/main" val="93941889"/>
                    </a:ext>
                  </a:extLst>
                </a:gridCol>
                <a:gridCol w="721072">
                  <a:extLst>
                    <a:ext uri="{9D8B030D-6E8A-4147-A177-3AD203B41FA5}">
                      <a16:colId xmlns:a16="http://schemas.microsoft.com/office/drawing/2014/main" val="3580489868"/>
                    </a:ext>
                  </a:extLst>
                </a:gridCol>
                <a:gridCol w="721072">
                  <a:extLst>
                    <a:ext uri="{9D8B030D-6E8A-4147-A177-3AD203B41FA5}">
                      <a16:colId xmlns:a16="http://schemas.microsoft.com/office/drawing/2014/main" val="3404420042"/>
                    </a:ext>
                  </a:extLst>
                </a:gridCol>
                <a:gridCol w="721072">
                  <a:extLst>
                    <a:ext uri="{9D8B030D-6E8A-4147-A177-3AD203B41FA5}">
                      <a16:colId xmlns:a16="http://schemas.microsoft.com/office/drawing/2014/main" val="1199048190"/>
                    </a:ext>
                  </a:extLst>
                </a:gridCol>
                <a:gridCol w="721072">
                  <a:extLst>
                    <a:ext uri="{9D8B030D-6E8A-4147-A177-3AD203B41FA5}">
                      <a16:colId xmlns:a16="http://schemas.microsoft.com/office/drawing/2014/main" val="640439044"/>
                    </a:ext>
                  </a:extLst>
                </a:gridCol>
                <a:gridCol w="656498">
                  <a:extLst>
                    <a:ext uri="{9D8B030D-6E8A-4147-A177-3AD203B41FA5}">
                      <a16:colId xmlns:a16="http://schemas.microsoft.com/office/drawing/2014/main" val="615789213"/>
                    </a:ext>
                  </a:extLst>
                </a:gridCol>
                <a:gridCol w="645736">
                  <a:extLst>
                    <a:ext uri="{9D8B030D-6E8A-4147-A177-3AD203B41FA5}">
                      <a16:colId xmlns:a16="http://schemas.microsoft.com/office/drawing/2014/main" val="922890355"/>
                    </a:ext>
                  </a:extLst>
                </a:gridCol>
              </a:tblGrid>
              <a:tr h="1272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755120"/>
                  </a:ext>
                </a:extLst>
              </a:tr>
              <a:tr h="3898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08030"/>
                  </a:ext>
                </a:extLst>
              </a:tr>
              <a:tr h="1670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182.000.445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165.531.725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-16.468.720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93.303.633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766969"/>
                  </a:ext>
                </a:extLst>
              </a:tr>
              <a:tr h="12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4.852.508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4.683.091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-169.417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2.838.726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50368"/>
                  </a:ext>
                </a:extLst>
              </a:tr>
              <a:tr h="12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303.145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155.447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085313"/>
                  </a:ext>
                </a:extLst>
              </a:tr>
              <a:tr h="12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907783"/>
                  </a:ext>
                </a:extLst>
              </a:tr>
              <a:tr h="12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724419"/>
                  </a:ext>
                </a:extLst>
              </a:tr>
              <a:tr h="12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269.685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2696850,0%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050802"/>
                  </a:ext>
                </a:extLst>
              </a:tr>
              <a:tr h="12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269.685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2696850,0%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514253"/>
                  </a:ext>
                </a:extLst>
              </a:tr>
              <a:tr h="12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1.384.956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1.378.105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896634"/>
                  </a:ext>
                </a:extLst>
              </a:tr>
              <a:tr h="12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1.381.937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1.381.937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472100"/>
                  </a:ext>
                </a:extLst>
              </a:tr>
              <a:tr h="12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53497"/>
                  </a:ext>
                </a:extLst>
              </a:tr>
              <a:tr h="12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27.675.314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27.089.471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-585.843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8.404.096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65393"/>
                  </a:ext>
                </a:extLst>
              </a:tr>
              <a:tr h="12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27.675.314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27.089.471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-585.843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8.404.096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334600"/>
                  </a:ext>
                </a:extLst>
              </a:tr>
              <a:tr h="12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32.478.582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-12.663.088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26.503.660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934442"/>
                  </a:ext>
                </a:extLst>
              </a:tr>
              <a:tr h="12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32.478.582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-12.663.088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26.503.660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940746"/>
                  </a:ext>
                </a:extLst>
              </a:tr>
              <a:tr h="12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45.141.670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32.478.582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-12.663.088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26.503.660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475369"/>
                  </a:ext>
                </a:extLst>
              </a:tr>
              <a:tr h="12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104.020.101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99.529.060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-4.491.041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55.129.884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680621"/>
                  </a:ext>
                </a:extLst>
              </a:tr>
              <a:tr h="12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104.020.101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99.527.327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-4.492.774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55.129.884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078289"/>
                  </a:ext>
                </a:extLst>
              </a:tr>
              <a:tr h="12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10.785.677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10.785.677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8.900.275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946669"/>
                  </a:ext>
                </a:extLst>
              </a:tr>
              <a:tr h="12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360643"/>
                  </a:ext>
                </a:extLst>
              </a:tr>
              <a:tr h="12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12.303.842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12.303.842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8.125.283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118089"/>
                  </a:ext>
                </a:extLst>
              </a:tr>
              <a:tr h="12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50.891.349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50.891.349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31.780.278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088129"/>
                  </a:ext>
                </a:extLst>
              </a:tr>
              <a:tr h="12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1.027.116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1.027.116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186293"/>
                  </a:ext>
                </a:extLst>
              </a:tr>
              <a:tr h="12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9.164.806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9.164.806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2.632.747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524229"/>
                  </a:ext>
                </a:extLst>
              </a:tr>
              <a:tr h="12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19.831.123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15.338.349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-4.492.774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3.678.507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96743"/>
                  </a:ext>
                </a:extLst>
              </a:tr>
              <a:tr h="12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271724"/>
                  </a:ext>
                </a:extLst>
              </a:tr>
              <a:tr h="12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80538"/>
                  </a:ext>
                </a:extLst>
              </a:tr>
              <a:tr h="12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081426"/>
                  </a:ext>
                </a:extLst>
              </a:tr>
              <a:tr h="1272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915545"/>
                  </a:ext>
                </a:extLst>
              </a:tr>
            </a:tbl>
          </a:graphicData>
        </a:graphic>
      </p:graphicFrame>
      <p:sp>
        <p:nvSpPr>
          <p:cNvPr id="8" name="1 Título">
            <a:extLst>
              <a:ext uri="{FF2B5EF4-FFF2-40B4-BE49-F238E27FC236}">
                <a16:creationId xmlns:a16="http://schemas.microsoft.com/office/drawing/2014/main" id="{7E09F1E0-B8A7-4F4B-919A-65467147E0EE}"/>
              </a:ext>
            </a:extLst>
          </p:cNvPr>
          <p:cNvSpPr txBox="1">
            <a:spLocks/>
          </p:cNvSpPr>
          <p:nvPr/>
        </p:nvSpPr>
        <p:spPr>
          <a:xfrm>
            <a:off x="467544" y="5803973"/>
            <a:ext cx="7906864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633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0298" y="729160"/>
            <a:ext cx="7957678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31. PROGRAMA 01: SERVIU XI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EE98B5-E0A0-47C8-9075-3616B3A41EFF}"/>
              </a:ext>
            </a:extLst>
          </p:cNvPr>
          <p:cNvSpPr txBox="1">
            <a:spLocks/>
          </p:cNvSpPr>
          <p:nvPr/>
        </p:nvSpPr>
        <p:spPr>
          <a:xfrm>
            <a:off x="557672" y="1308457"/>
            <a:ext cx="7957678" cy="279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5BCD309-384B-4E08-B056-C65BFFB25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325163"/>
              </p:ext>
            </p:extLst>
          </p:nvPr>
        </p:nvGraphicFramePr>
        <p:xfrm>
          <a:off x="557672" y="1667691"/>
          <a:ext cx="7965054" cy="4002099"/>
        </p:xfrm>
        <a:graphic>
          <a:graphicData uri="http://schemas.openxmlformats.org/drawingml/2006/table">
            <a:tbl>
              <a:tblPr/>
              <a:tblGrid>
                <a:gridCol w="266926">
                  <a:extLst>
                    <a:ext uri="{9D8B030D-6E8A-4147-A177-3AD203B41FA5}">
                      <a16:colId xmlns:a16="http://schemas.microsoft.com/office/drawing/2014/main" val="3598776077"/>
                    </a:ext>
                  </a:extLst>
                </a:gridCol>
                <a:gridCol w="266926">
                  <a:extLst>
                    <a:ext uri="{9D8B030D-6E8A-4147-A177-3AD203B41FA5}">
                      <a16:colId xmlns:a16="http://schemas.microsoft.com/office/drawing/2014/main" val="192682534"/>
                    </a:ext>
                  </a:extLst>
                </a:gridCol>
                <a:gridCol w="266926">
                  <a:extLst>
                    <a:ext uri="{9D8B030D-6E8A-4147-A177-3AD203B41FA5}">
                      <a16:colId xmlns:a16="http://schemas.microsoft.com/office/drawing/2014/main" val="459015060"/>
                    </a:ext>
                  </a:extLst>
                </a:gridCol>
                <a:gridCol w="3010917">
                  <a:extLst>
                    <a:ext uri="{9D8B030D-6E8A-4147-A177-3AD203B41FA5}">
                      <a16:colId xmlns:a16="http://schemas.microsoft.com/office/drawing/2014/main" val="3979548536"/>
                    </a:ext>
                  </a:extLst>
                </a:gridCol>
                <a:gridCol w="715360">
                  <a:extLst>
                    <a:ext uri="{9D8B030D-6E8A-4147-A177-3AD203B41FA5}">
                      <a16:colId xmlns:a16="http://schemas.microsoft.com/office/drawing/2014/main" val="610165817"/>
                    </a:ext>
                  </a:extLst>
                </a:gridCol>
                <a:gridCol w="715360">
                  <a:extLst>
                    <a:ext uri="{9D8B030D-6E8A-4147-A177-3AD203B41FA5}">
                      <a16:colId xmlns:a16="http://schemas.microsoft.com/office/drawing/2014/main" val="1648049909"/>
                    </a:ext>
                  </a:extLst>
                </a:gridCol>
                <a:gridCol w="715360">
                  <a:extLst>
                    <a:ext uri="{9D8B030D-6E8A-4147-A177-3AD203B41FA5}">
                      <a16:colId xmlns:a16="http://schemas.microsoft.com/office/drawing/2014/main" val="4236039988"/>
                    </a:ext>
                  </a:extLst>
                </a:gridCol>
                <a:gridCol w="715360">
                  <a:extLst>
                    <a:ext uri="{9D8B030D-6E8A-4147-A177-3AD203B41FA5}">
                      <a16:colId xmlns:a16="http://schemas.microsoft.com/office/drawing/2014/main" val="3417147097"/>
                    </a:ext>
                  </a:extLst>
                </a:gridCol>
                <a:gridCol w="651298">
                  <a:extLst>
                    <a:ext uri="{9D8B030D-6E8A-4147-A177-3AD203B41FA5}">
                      <a16:colId xmlns:a16="http://schemas.microsoft.com/office/drawing/2014/main" val="2781979651"/>
                    </a:ext>
                  </a:extLst>
                </a:gridCol>
                <a:gridCol w="640621">
                  <a:extLst>
                    <a:ext uri="{9D8B030D-6E8A-4147-A177-3AD203B41FA5}">
                      <a16:colId xmlns:a16="http://schemas.microsoft.com/office/drawing/2014/main" val="3995758159"/>
                    </a:ext>
                  </a:extLst>
                </a:gridCol>
              </a:tblGrid>
              <a:tr h="1275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825881"/>
                  </a:ext>
                </a:extLst>
              </a:tr>
              <a:tr h="3906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85596"/>
                  </a:ext>
                </a:extLst>
              </a:tr>
              <a:tr h="1674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36.460.259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33.984.648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-2.475.611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19.350.490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913542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3.064.973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3.004.660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1.810.782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728684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232.483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252.434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111.768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04521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4291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778702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217374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998762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058687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986575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459040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7.655.072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9.782.153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2.127.081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3.645.693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850352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7.655.072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9.782.153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2.127.081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3.645.693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003363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3.132.567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-4.328.422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496392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3.132.567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-4.328.422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485066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7.460.989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3.132.567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-4.328.422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493202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18.038.079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17.809.416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-228.663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13.130.387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921927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18.038.079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17.729.416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-308.663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13.130.387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118575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4.558.056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4.614.439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56.383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7.104.769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464668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2.284.761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2.284.761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640.835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56139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8.154.246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7.789.200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-365.046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4.201.132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409322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872.502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651057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1.658.483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1.658.483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1.183.651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571426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510.031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543225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144644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180988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997104"/>
                  </a:ext>
                </a:extLst>
              </a:tr>
              <a:tr h="1275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305684"/>
                  </a:ext>
                </a:extLst>
              </a:tr>
            </a:tbl>
          </a:graphicData>
        </a:graphic>
      </p:graphicFrame>
      <p:sp>
        <p:nvSpPr>
          <p:cNvPr id="8" name="1 Título">
            <a:extLst>
              <a:ext uri="{FF2B5EF4-FFF2-40B4-BE49-F238E27FC236}">
                <a16:creationId xmlns:a16="http://schemas.microsoft.com/office/drawing/2014/main" id="{7E09F1E0-B8A7-4F4B-919A-65467147E0EE}"/>
              </a:ext>
            </a:extLst>
          </p:cNvPr>
          <p:cNvSpPr txBox="1">
            <a:spLocks/>
          </p:cNvSpPr>
          <p:nvPr/>
        </p:nvSpPr>
        <p:spPr>
          <a:xfrm>
            <a:off x="608486" y="5669790"/>
            <a:ext cx="7906864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200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3" y="726912"/>
            <a:ext cx="795336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32. PROGRAMA 01: SERVIU XII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686FD11-5B01-4658-841C-4ACAEF3E3CDC}"/>
              </a:ext>
            </a:extLst>
          </p:cNvPr>
          <p:cNvSpPr txBox="1">
            <a:spLocks/>
          </p:cNvSpPr>
          <p:nvPr/>
        </p:nvSpPr>
        <p:spPr>
          <a:xfrm>
            <a:off x="557672" y="1340768"/>
            <a:ext cx="8058151" cy="293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590D2F4-3C03-4692-A828-14F196B03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167543"/>
              </p:ext>
            </p:extLst>
          </p:nvPr>
        </p:nvGraphicFramePr>
        <p:xfrm>
          <a:off x="557672" y="1705893"/>
          <a:ext cx="7953362" cy="4171387"/>
        </p:xfrm>
        <a:graphic>
          <a:graphicData uri="http://schemas.openxmlformats.org/drawingml/2006/table">
            <a:tbl>
              <a:tblPr/>
              <a:tblGrid>
                <a:gridCol w="266534">
                  <a:extLst>
                    <a:ext uri="{9D8B030D-6E8A-4147-A177-3AD203B41FA5}">
                      <a16:colId xmlns:a16="http://schemas.microsoft.com/office/drawing/2014/main" val="1737137934"/>
                    </a:ext>
                  </a:extLst>
                </a:gridCol>
                <a:gridCol w="266534">
                  <a:extLst>
                    <a:ext uri="{9D8B030D-6E8A-4147-A177-3AD203B41FA5}">
                      <a16:colId xmlns:a16="http://schemas.microsoft.com/office/drawing/2014/main" val="364635697"/>
                    </a:ext>
                  </a:extLst>
                </a:gridCol>
                <a:gridCol w="266534">
                  <a:extLst>
                    <a:ext uri="{9D8B030D-6E8A-4147-A177-3AD203B41FA5}">
                      <a16:colId xmlns:a16="http://schemas.microsoft.com/office/drawing/2014/main" val="2450561964"/>
                    </a:ext>
                  </a:extLst>
                </a:gridCol>
                <a:gridCol w="3006498">
                  <a:extLst>
                    <a:ext uri="{9D8B030D-6E8A-4147-A177-3AD203B41FA5}">
                      <a16:colId xmlns:a16="http://schemas.microsoft.com/office/drawing/2014/main" val="2643527258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3402959368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2800981471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1828861227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3955600865"/>
                    </a:ext>
                  </a:extLst>
                </a:gridCol>
                <a:gridCol w="650342">
                  <a:extLst>
                    <a:ext uri="{9D8B030D-6E8A-4147-A177-3AD203B41FA5}">
                      <a16:colId xmlns:a16="http://schemas.microsoft.com/office/drawing/2014/main" val="3184166878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2803100584"/>
                    </a:ext>
                  </a:extLst>
                </a:gridCol>
              </a:tblGrid>
              <a:tr h="1288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783315"/>
                  </a:ext>
                </a:extLst>
              </a:tr>
              <a:tr h="3945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120712"/>
                  </a:ext>
                </a:extLst>
              </a:tr>
              <a:tr h="1691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60.310.680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52.217.431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-8.093.249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21.450.174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528708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2.996.543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2.838.236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-158.307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1.740.797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192199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210.128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327205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816072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438164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571377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132784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553353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03936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797123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12.031.468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12.837.885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806.417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4.631.969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306413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12.031.468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12.837.885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806.417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4.631.969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474713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20.234.898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-6.740.071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7.008.501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622982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20.234.898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-6.740.071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7.008.501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986170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26.974.969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20.234.898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-6.740.071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7.008.501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73514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18.084.640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15.992.406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-2.092.234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7.784.552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908279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18.084.640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15.952.406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-2.132.234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7.744.552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896756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1.421.241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1.421.241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842.201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091967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487798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1.251.347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1.251.347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824.787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795124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12.532.970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10.400.736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-2.132.234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4.610.737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08279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175.163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175.163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121961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256.421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659415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2.444.553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2.444.553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1.440.375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488635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788797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33054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323080"/>
                  </a:ext>
                </a:extLst>
              </a:tr>
              <a:tr h="128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007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298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336" y="742952"/>
            <a:ext cx="772525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33. PROGRAMA 01: SERVIU REGIÓN METROPOLITANA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EAA01B8-88F6-444C-9D31-827C4F7EDB0A}"/>
              </a:ext>
            </a:extLst>
          </p:cNvPr>
          <p:cNvSpPr txBox="1">
            <a:spLocks/>
          </p:cNvSpPr>
          <p:nvPr/>
        </p:nvSpPr>
        <p:spPr>
          <a:xfrm>
            <a:off x="467544" y="1312784"/>
            <a:ext cx="7787048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19D0769-3DE3-440D-B005-C11BC85D3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620898"/>
              </p:ext>
            </p:extLst>
          </p:nvPr>
        </p:nvGraphicFramePr>
        <p:xfrm>
          <a:off x="529336" y="1554712"/>
          <a:ext cx="7725232" cy="4566301"/>
        </p:xfrm>
        <a:graphic>
          <a:graphicData uri="http://schemas.openxmlformats.org/drawingml/2006/table">
            <a:tbl>
              <a:tblPr/>
              <a:tblGrid>
                <a:gridCol w="258888">
                  <a:extLst>
                    <a:ext uri="{9D8B030D-6E8A-4147-A177-3AD203B41FA5}">
                      <a16:colId xmlns:a16="http://schemas.microsoft.com/office/drawing/2014/main" val="1558275838"/>
                    </a:ext>
                  </a:extLst>
                </a:gridCol>
                <a:gridCol w="258888">
                  <a:extLst>
                    <a:ext uri="{9D8B030D-6E8A-4147-A177-3AD203B41FA5}">
                      <a16:colId xmlns:a16="http://schemas.microsoft.com/office/drawing/2014/main" val="2569511840"/>
                    </a:ext>
                  </a:extLst>
                </a:gridCol>
                <a:gridCol w="258888">
                  <a:extLst>
                    <a:ext uri="{9D8B030D-6E8A-4147-A177-3AD203B41FA5}">
                      <a16:colId xmlns:a16="http://schemas.microsoft.com/office/drawing/2014/main" val="1889357783"/>
                    </a:ext>
                  </a:extLst>
                </a:gridCol>
                <a:gridCol w="2920264">
                  <a:extLst>
                    <a:ext uri="{9D8B030D-6E8A-4147-A177-3AD203B41FA5}">
                      <a16:colId xmlns:a16="http://schemas.microsoft.com/office/drawing/2014/main" val="3954004374"/>
                    </a:ext>
                  </a:extLst>
                </a:gridCol>
                <a:gridCol w="693821">
                  <a:extLst>
                    <a:ext uri="{9D8B030D-6E8A-4147-A177-3AD203B41FA5}">
                      <a16:colId xmlns:a16="http://schemas.microsoft.com/office/drawing/2014/main" val="1524818168"/>
                    </a:ext>
                  </a:extLst>
                </a:gridCol>
                <a:gridCol w="693821">
                  <a:extLst>
                    <a:ext uri="{9D8B030D-6E8A-4147-A177-3AD203B41FA5}">
                      <a16:colId xmlns:a16="http://schemas.microsoft.com/office/drawing/2014/main" val="1196253000"/>
                    </a:ext>
                  </a:extLst>
                </a:gridCol>
                <a:gridCol w="693821">
                  <a:extLst>
                    <a:ext uri="{9D8B030D-6E8A-4147-A177-3AD203B41FA5}">
                      <a16:colId xmlns:a16="http://schemas.microsoft.com/office/drawing/2014/main" val="2583147870"/>
                    </a:ext>
                  </a:extLst>
                </a:gridCol>
                <a:gridCol w="693821">
                  <a:extLst>
                    <a:ext uri="{9D8B030D-6E8A-4147-A177-3AD203B41FA5}">
                      <a16:colId xmlns:a16="http://schemas.microsoft.com/office/drawing/2014/main" val="1195619656"/>
                    </a:ext>
                  </a:extLst>
                </a:gridCol>
                <a:gridCol w="631688">
                  <a:extLst>
                    <a:ext uri="{9D8B030D-6E8A-4147-A177-3AD203B41FA5}">
                      <a16:colId xmlns:a16="http://schemas.microsoft.com/office/drawing/2014/main" val="2936382312"/>
                    </a:ext>
                  </a:extLst>
                </a:gridCol>
                <a:gridCol w="621332">
                  <a:extLst>
                    <a:ext uri="{9D8B030D-6E8A-4147-A177-3AD203B41FA5}">
                      <a16:colId xmlns:a16="http://schemas.microsoft.com/office/drawing/2014/main" val="2514155398"/>
                    </a:ext>
                  </a:extLst>
                </a:gridCol>
              </a:tblGrid>
              <a:tr h="1104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6736" marR="6736" marT="6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6736" marR="6736" marT="6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952354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299801"/>
                  </a:ext>
                </a:extLst>
              </a:tr>
              <a:tr h="1449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619.805.564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511.812.700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-107.992.864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256.752.636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312966"/>
                  </a:ext>
                </a:extLst>
              </a:tr>
              <a:tr h="1104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19.225.401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18.757.802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-467.599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11.746.696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806693"/>
                  </a:ext>
                </a:extLst>
              </a:tr>
              <a:tr h="1104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2.325.848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2.160.929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-164.919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938.978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849454"/>
                  </a:ext>
                </a:extLst>
              </a:tr>
              <a:tr h="1104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107.821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107.821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107.820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328872"/>
                  </a:ext>
                </a:extLst>
              </a:tr>
              <a:tr h="1104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107.821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107.821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107.820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63349"/>
                  </a:ext>
                </a:extLst>
              </a:tr>
              <a:tr h="1104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8.019.750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653589"/>
                  </a:ext>
                </a:extLst>
              </a:tr>
              <a:tr h="1104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8.019.750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45008"/>
                  </a:ext>
                </a:extLst>
              </a:tr>
              <a:tr h="1104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1.653.703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16537030,0%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16537030,0%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777432"/>
                  </a:ext>
                </a:extLst>
              </a:tr>
              <a:tr h="1104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1.653.703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16537030,0%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16537030,0%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908900"/>
                  </a:ext>
                </a:extLst>
              </a:tr>
              <a:tr h="1104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73.506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33.048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-40.458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11.385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99616"/>
                  </a:ext>
                </a:extLst>
              </a:tr>
              <a:tr h="1104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32.518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14.356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-18.162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053373"/>
                  </a:ext>
                </a:extLst>
              </a:tr>
              <a:tr h="1104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40.988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18.692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-22.296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11.385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672009"/>
                  </a:ext>
                </a:extLst>
              </a:tr>
              <a:tr h="1104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68.935.312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80.679.015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11.743.703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19.023.549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448772"/>
                  </a:ext>
                </a:extLst>
              </a:tr>
              <a:tr h="1104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68.935.312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80.629.015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11.693.703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19.023.549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404882"/>
                  </a:ext>
                </a:extLst>
              </a:tr>
              <a:tr h="1104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Inversión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401038"/>
                  </a:ext>
                </a:extLst>
              </a:tr>
              <a:tr h="1104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166.127.405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-39.166.784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68.987.108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834795"/>
                  </a:ext>
                </a:extLst>
              </a:tr>
              <a:tr h="1104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152.127.405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-53.166.784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57.557.515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554144"/>
                  </a:ext>
                </a:extLst>
              </a:tr>
              <a:tr h="1104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205.294.189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152.127.405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-53.166.784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57.557.515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192342"/>
                  </a:ext>
                </a:extLst>
              </a:tr>
              <a:tr h="1104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a Contratistas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14.000.000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14.000.000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11.429.593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319987"/>
                  </a:ext>
                </a:extLst>
              </a:tr>
              <a:tr h="1104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Anticipos a Contratistas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14.000.000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14.000.000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11.429.593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272050"/>
                  </a:ext>
                </a:extLst>
              </a:tr>
              <a:tr h="1104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323.949.338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243.944.710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-80.004.628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154.283.397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168617"/>
                  </a:ext>
                </a:extLst>
              </a:tr>
              <a:tr h="1104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323.949.338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243.574.710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-80.374.628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154.163.487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518805"/>
                  </a:ext>
                </a:extLst>
              </a:tr>
              <a:tr h="1104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215.091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215.091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635.320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295,4%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295,4%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346964"/>
                  </a:ext>
                </a:extLst>
              </a:tr>
              <a:tr h="1104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5.133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5.133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22860"/>
                  </a:ext>
                </a:extLst>
              </a:tr>
              <a:tr h="1104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54.975.930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54.975.930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38.535.319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6019"/>
                  </a:ext>
                </a:extLst>
              </a:tr>
              <a:tr h="1104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579.663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579.663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303.827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627808"/>
                  </a:ext>
                </a:extLst>
              </a:tr>
              <a:tr h="1104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57.038.163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47.038.163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-10.000.000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17.427.543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762358"/>
                  </a:ext>
                </a:extLst>
              </a:tr>
              <a:tr h="1104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171.153.543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101.778.915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-69.374.628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85.808.897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289022"/>
                  </a:ext>
                </a:extLst>
              </a:tr>
              <a:tr h="1104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4.188.567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4.188.567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29.240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225732"/>
                  </a:ext>
                </a:extLst>
              </a:tr>
              <a:tr h="1104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5.459.864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5.459.864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257.809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255037"/>
                  </a:ext>
                </a:extLst>
              </a:tr>
              <a:tr h="1104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841.320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841.320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193.525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55528"/>
                  </a:ext>
                </a:extLst>
              </a:tr>
              <a:tr h="1104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Integración Social y Territorial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29.492.064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28.492.064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10.972.007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474617"/>
                  </a:ext>
                </a:extLst>
              </a:tr>
              <a:tr h="1104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119.910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689920"/>
                  </a:ext>
                </a:extLst>
              </a:tr>
              <a:tr h="1104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119.910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258394"/>
                  </a:ext>
                </a:extLst>
              </a:tr>
              <a:tr h="1104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959620"/>
                  </a:ext>
                </a:extLst>
              </a:tr>
              <a:tr h="1104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4535"/>
                  </a:ext>
                </a:extLst>
              </a:tr>
            </a:tbl>
          </a:graphicData>
        </a:graphic>
      </p:graphicFrame>
      <p:sp>
        <p:nvSpPr>
          <p:cNvPr id="8" name="1 Título">
            <a:extLst>
              <a:ext uri="{FF2B5EF4-FFF2-40B4-BE49-F238E27FC236}">
                <a16:creationId xmlns:a16="http://schemas.microsoft.com/office/drawing/2014/main" id="{7E09F1E0-B8A7-4F4B-919A-65467147E0EE}"/>
              </a:ext>
            </a:extLst>
          </p:cNvPr>
          <p:cNvSpPr txBox="1">
            <a:spLocks/>
          </p:cNvSpPr>
          <p:nvPr/>
        </p:nvSpPr>
        <p:spPr>
          <a:xfrm>
            <a:off x="467544" y="6115048"/>
            <a:ext cx="7906864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46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2219" y="776592"/>
            <a:ext cx="800542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34. PROGRAMA 01: SERVIU XIV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F5A23F0-3C15-46CE-B3E1-B01B9F3D62A7}"/>
              </a:ext>
            </a:extLst>
          </p:cNvPr>
          <p:cNvSpPr txBox="1">
            <a:spLocks/>
          </p:cNvSpPr>
          <p:nvPr/>
        </p:nvSpPr>
        <p:spPr>
          <a:xfrm>
            <a:off x="566359" y="1387038"/>
            <a:ext cx="804946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E02A3D0-D250-4501-A47B-21168FC5C1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406166"/>
              </p:ext>
            </p:extLst>
          </p:nvPr>
        </p:nvGraphicFramePr>
        <p:xfrm>
          <a:off x="568663" y="1752150"/>
          <a:ext cx="8008977" cy="4329258"/>
        </p:xfrm>
        <a:graphic>
          <a:graphicData uri="http://schemas.openxmlformats.org/drawingml/2006/table">
            <a:tbl>
              <a:tblPr/>
              <a:tblGrid>
                <a:gridCol w="268397">
                  <a:extLst>
                    <a:ext uri="{9D8B030D-6E8A-4147-A177-3AD203B41FA5}">
                      <a16:colId xmlns:a16="http://schemas.microsoft.com/office/drawing/2014/main" val="1198731988"/>
                    </a:ext>
                  </a:extLst>
                </a:gridCol>
                <a:gridCol w="268397">
                  <a:extLst>
                    <a:ext uri="{9D8B030D-6E8A-4147-A177-3AD203B41FA5}">
                      <a16:colId xmlns:a16="http://schemas.microsoft.com/office/drawing/2014/main" val="507992857"/>
                    </a:ext>
                  </a:extLst>
                </a:gridCol>
                <a:gridCol w="268397">
                  <a:extLst>
                    <a:ext uri="{9D8B030D-6E8A-4147-A177-3AD203B41FA5}">
                      <a16:colId xmlns:a16="http://schemas.microsoft.com/office/drawing/2014/main" val="2257144640"/>
                    </a:ext>
                  </a:extLst>
                </a:gridCol>
                <a:gridCol w="3027522">
                  <a:extLst>
                    <a:ext uri="{9D8B030D-6E8A-4147-A177-3AD203B41FA5}">
                      <a16:colId xmlns:a16="http://schemas.microsoft.com/office/drawing/2014/main" val="2544308195"/>
                    </a:ext>
                  </a:extLst>
                </a:gridCol>
                <a:gridCol w="719305">
                  <a:extLst>
                    <a:ext uri="{9D8B030D-6E8A-4147-A177-3AD203B41FA5}">
                      <a16:colId xmlns:a16="http://schemas.microsoft.com/office/drawing/2014/main" val="4143375797"/>
                    </a:ext>
                  </a:extLst>
                </a:gridCol>
                <a:gridCol w="719305">
                  <a:extLst>
                    <a:ext uri="{9D8B030D-6E8A-4147-A177-3AD203B41FA5}">
                      <a16:colId xmlns:a16="http://schemas.microsoft.com/office/drawing/2014/main" val="4139802220"/>
                    </a:ext>
                  </a:extLst>
                </a:gridCol>
                <a:gridCol w="719305">
                  <a:extLst>
                    <a:ext uri="{9D8B030D-6E8A-4147-A177-3AD203B41FA5}">
                      <a16:colId xmlns:a16="http://schemas.microsoft.com/office/drawing/2014/main" val="2806988562"/>
                    </a:ext>
                  </a:extLst>
                </a:gridCol>
                <a:gridCol w="719305">
                  <a:extLst>
                    <a:ext uri="{9D8B030D-6E8A-4147-A177-3AD203B41FA5}">
                      <a16:colId xmlns:a16="http://schemas.microsoft.com/office/drawing/2014/main" val="4273939545"/>
                    </a:ext>
                  </a:extLst>
                </a:gridCol>
                <a:gridCol w="654890">
                  <a:extLst>
                    <a:ext uri="{9D8B030D-6E8A-4147-A177-3AD203B41FA5}">
                      <a16:colId xmlns:a16="http://schemas.microsoft.com/office/drawing/2014/main" val="1920914625"/>
                    </a:ext>
                  </a:extLst>
                </a:gridCol>
                <a:gridCol w="644154">
                  <a:extLst>
                    <a:ext uri="{9D8B030D-6E8A-4147-A177-3AD203B41FA5}">
                      <a16:colId xmlns:a16="http://schemas.microsoft.com/office/drawing/2014/main" val="1683844890"/>
                    </a:ext>
                  </a:extLst>
                </a:gridCol>
              </a:tblGrid>
              <a:tr h="1259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084047"/>
                  </a:ext>
                </a:extLst>
              </a:tr>
              <a:tr h="3856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094877"/>
                  </a:ext>
                </a:extLst>
              </a:tr>
              <a:tr h="1652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85.805.428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72.683.720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-13.121.708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31.767.196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568257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2.410.430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2.365.361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-45.069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1.537.569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384438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332.551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364.665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32.114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166.365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870892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39.449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39.449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747833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39.449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39.449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425062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31.204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31.194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745764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511662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29.223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29.213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749399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313.243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158.250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-154.993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5.581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94580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299.172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148.401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-150.771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835281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10.152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7.106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-3.046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318026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3.919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-1.176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610153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16.443.798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11.143.798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4.807.994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874326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16.443.798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11.143.798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4.807.994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568324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3.874.872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-11.251.224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704.682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600628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3.874.872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-11.251.224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704.682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330990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15.126.096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3.874.872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-11.251.224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704.682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36983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51.178.300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54.705.121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3.526.821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24.528.170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27342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51.178.300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54.416.884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3.238.584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24.528.170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997940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Vivienda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18.288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18.288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895367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6.555.809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6.555.809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5.464.807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387793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5.033.855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5.033.855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1.508.579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754568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24.647.470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29.867.766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5.220.296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10.673.546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100708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1.620.691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1.620.691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64582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9.362.377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7.362.377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-2.000.000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6.227.556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909950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(DS 19)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3.958.098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3.958.098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653.682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297959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288.237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288.237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278762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288.237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288.237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664605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8.315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584276"/>
                  </a:ext>
                </a:extLst>
              </a:tr>
              <a:tr h="125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8.315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335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40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0016" y="762104"/>
            <a:ext cx="7955334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35. PROGRAMA 01: SERVIU XV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8842" y="1350998"/>
            <a:ext cx="8067464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A831839-42A3-49DD-A404-5FB43F2BC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811960"/>
              </p:ext>
            </p:extLst>
          </p:nvPr>
        </p:nvGraphicFramePr>
        <p:xfrm>
          <a:off x="558842" y="1716123"/>
          <a:ext cx="7956509" cy="3980357"/>
        </p:xfrm>
        <a:graphic>
          <a:graphicData uri="http://schemas.openxmlformats.org/drawingml/2006/table">
            <a:tbl>
              <a:tblPr/>
              <a:tblGrid>
                <a:gridCol w="266639">
                  <a:extLst>
                    <a:ext uri="{9D8B030D-6E8A-4147-A177-3AD203B41FA5}">
                      <a16:colId xmlns:a16="http://schemas.microsoft.com/office/drawing/2014/main" val="2233731344"/>
                    </a:ext>
                  </a:extLst>
                </a:gridCol>
                <a:gridCol w="266639">
                  <a:extLst>
                    <a:ext uri="{9D8B030D-6E8A-4147-A177-3AD203B41FA5}">
                      <a16:colId xmlns:a16="http://schemas.microsoft.com/office/drawing/2014/main" val="1383724963"/>
                    </a:ext>
                  </a:extLst>
                </a:gridCol>
                <a:gridCol w="266639">
                  <a:extLst>
                    <a:ext uri="{9D8B030D-6E8A-4147-A177-3AD203B41FA5}">
                      <a16:colId xmlns:a16="http://schemas.microsoft.com/office/drawing/2014/main" val="2552084742"/>
                    </a:ext>
                  </a:extLst>
                </a:gridCol>
                <a:gridCol w="3007687">
                  <a:extLst>
                    <a:ext uri="{9D8B030D-6E8A-4147-A177-3AD203B41FA5}">
                      <a16:colId xmlns:a16="http://schemas.microsoft.com/office/drawing/2014/main" val="4171104764"/>
                    </a:ext>
                  </a:extLst>
                </a:gridCol>
                <a:gridCol w="714593">
                  <a:extLst>
                    <a:ext uri="{9D8B030D-6E8A-4147-A177-3AD203B41FA5}">
                      <a16:colId xmlns:a16="http://schemas.microsoft.com/office/drawing/2014/main" val="3759976252"/>
                    </a:ext>
                  </a:extLst>
                </a:gridCol>
                <a:gridCol w="714593">
                  <a:extLst>
                    <a:ext uri="{9D8B030D-6E8A-4147-A177-3AD203B41FA5}">
                      <a16:colId xmlns:a16="http://schemas.microsoft.com/office/drawing/2014/main" val="3811584210"/>
                    </a:ext>
                  </a:extLst>
                </a:gridCol>
                <a:gridCol w="714593">
                  <a:extLst>
                    <a:ext uri="{9D8B030D-6E8A-4147-A177-3AD203B41FA5}">
                      <a16:colId xmlns:a16="http://schemas.microsoft.com/office/drawing/2014/main" val="12200420"/>
                    </a:ext>
                  </a:extLst>
                </a:gridCol>
                <a:gridCol w="714593">
                  <a:extLst>
                    <a:ext uri="{9D8B030D-6E8A-4147-A177-3AD203B41FA5}">
                      <a16:colId xmlns:a16="http://schemas.microsoft.com/office/drawing/2014/main" val="3656647411"/>
                    </a:ext>
                  </a:extLst>
                </a:gridCol>
                <a:gridCol w="650599">
                  <a:extLst>
                    <a:ext uri="{9D8B030D-6E8A-4147-A177-3AD203B41FA5}">
                      <a16:colId xmlns:a16="http://schemas.microsoft.com/office/drawing/2014/main" val="3879113817"/>
                    </a:ext>
                  </a:extLst>
                </a:gridCol>
                <a:gridCol w="639934">
                  <a:extLst>
                    <a:ext uri="{9D8B030D-6E8A-4147-A177-3AD203B41FA5}">
                      <a16:colId xmlns:a16="http://schemas.microsoft.com/office/drawing/2014/main" val="254646312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7271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71774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71.524.813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61.200.028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-10.324.785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45.146.102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2168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2.439.617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2.396.718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-42.899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1.460.819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9514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307.657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306.362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141.703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0710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5870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0035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8899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555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1121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1587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7535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8.447.722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7.952.427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-495.295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1.533.469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5545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8.447.722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7.952.427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-495.295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1.533.469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9792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11.645.327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-27.342.673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9.534.622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0303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11.645.327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-27.342.673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9.534.622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7595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38.988.000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11.645.327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-27.342.673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3.513.465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5627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21.329.416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38.894.198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17.564.782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32.470.783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5393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21.329.416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38.894.198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17.564.782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32.470.783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4334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271.984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271.984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4417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797.416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797.416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2.049.014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6880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1.097.400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1.097.400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241.272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4119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17.678.470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35.243.252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17.564.782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30.178.520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3970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296.029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296.029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0593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390.784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9875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53.508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5506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743.825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743.825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297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82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234503"/>
                  </a:ext>
                </a:extLst>
              </a:tr>
            </a:tbl>
          </a:graphicData>
        </a:graphic>
      </p:graphicFrame>
      <p:sp>
        <p:nvSpPr>
          <p:cNvPr id="8" name="1 Título">
            <a:extLst>
              <a:ext uri="{FF2B5EF4-FFF2-40B4-BE49-F238E27FC236}">
                <a16:creationId xmlns:a16="http://schemas.microsoft.com/office/drawing/2014/main" id="{7E09F1E0-B8A7-4F4B-919A-65467147E0EE}"/>
              </a:ext>
            </a:extLst>
          </p:cNvPr>
          <p:cNvSpPr txBox="1">
            <a:spLocks/>
          </p:cNvSpPr>
          <p:nvPr/>
        </p:nvSpPr>
        <p:spPr>
          <a:xfrm>
            <a:off x="555346" y="5709541"/>
            <a:ext cx="7906864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143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0584" y="695239"/>
            <a:ext cx="7871896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36. PROGRAMA 01: SERVIU XVI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7673" y="1330711"/>
            <a:ext cx="7974767" cy="35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A7AB870-934C-446B-BE6B-01256DAAEB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951740"/>
              </p:ext>
            </p:extLst>
          </p:nvPr>
        </p:nvGraphicFramePr>
        <p:xfrm>
          <a:off x="542947" y="1685311"/>
          <a:ext cx="7886701" cy="372662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93678446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8099304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69243193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4031070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390654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9489528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305247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9415469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14155097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26546277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24924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651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32.485.022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34.943.165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2.458.143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13.925.311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4858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2.214.184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1.722.999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-491.185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1.082.179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1949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152.754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2187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0930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473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6242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8424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21.975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8168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-10.212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7965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0496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7.620.030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9.971.216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2.351.186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2.523.674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2306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7.620.030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9.971.216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2.351.186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2.523.674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4622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8.934.741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12.749.513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3.814.772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6.509.189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8815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8.934.741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12.749.513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3.814.772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6.509.189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1267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13.371.225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10.162.182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-3.209.043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3.657.515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3857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13.371.225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10.122.182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-3.249.043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3.657.515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9395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(DS 255/2006)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3.618.449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3.618.449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2.519.666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4541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3.157.104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908.061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-2.249.043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432.583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6956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2.212.809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1.212.809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705.266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6456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529.401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529.401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1432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3.853.462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3.853.462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0573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4198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8088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7142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301985"/>
                  </a:ext>
                </a:extLst>
              </a:tr>
            </a:tbl>
          </a:graphicData>
        </a:graphic>
      </p:graphicFrame>
      <p:sp>
        <p:nvSpPr>
          <p:cNvPr id="8" name="1 Título">
            <a:extLst>
              <a:ext uri="{FF2B5EF4-FFF2-40B4-BE49-F238E27FC236}">
                <a16:creationId xmlns:a16="http://schemas.microsoft.com/office/drawing/2014/main" id="{7E09F1E0-B8A7-4F4B-919A-65467147E0EE}"/>
              </a:ext>
            </a:extLst>
          </p:cNvPr>
          <p:cNvSpPr txBox="1">
            <a:spLocks/>
          </p:cNvSpPr>
          <p:nvPr/>
        </p:nvSpPr>
        <p:spPr>
          <a:xfrm>
            <a:off x="505616" y="5442304"/>
            <a:ext cx="7906864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29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738933"/>
            <a:ext cx="799288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AD932A8-0AE6-486E-BD97-BC67B7D4D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099611"/>
              </p:ext>
            </p:extLst>
          </p:nvPr>
        </p:nvGraphicFramePr>
        <p:xfrm>
          <a:off x="539552" y="1714500"/>
          <a:ext cx="7992887" cy="373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9374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724413"/>
            <a:ext cx="808558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E804D99-4CFC-48D1-8D72-9778A59C8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225422"/>
              </p:ext>
            </p:extLst>
          </p:nvPr>
        </p:nvGraphicFramePr>
        <p:xfrm>
          <a:off x="539553" y="1700212"/>
          <a:ext cx="8085582" cy="396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5896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1" y="856268"/>
            <a:ext cx="7886701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98913" y="1526026"/>
            <a:ext cx="7886701" cy="2164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AFD67D0-6067-4DA7-A1D9-FB2541208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49674"/>
              </p:ext>
            </p:extLst>
          </p:nvPr>
        </p:nvGraphicFramePr>
        <p:xfrm>
          <a:off x="539551" y="1878372"/>
          <a:ext cx="7886701" cy="2170811"/>
        </p:xfrm>
        <a:graphic>
          <a:graphicData uri="http://schemas.openxmlformats.org/drawingml/2006/table">
            <a:tbl>
              <a:tblPr/>
              <a:tblGrid>
                <a:gridCol w="280366">
                  <a:extLst>
                    <a:ext uri="{9D8B030D-6E8A-4147-A177-3AD203B41FA5}">
                      <a16:colId xmlns:a16="http://schemas.microsoft.com/office/drawing/2014/main" val="1993726483"/>
                    </a:ext>
                  </a:extLst>
                </a:gridCol>
                <a:gridCol w="3162530">
                  <a:extLst>
                    <a:ext uri="{9D8B030D-6E8A-4147-A177-3AD203B41FA5}">
                      <a16:colId xmlns:a16="http://schemas.microsoft.com/office/drawing/2014/main" val="475456374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3406879388"/>
                    </a:ext>
                  </a:extLst>
                </a:gridCol>
                <a:gridCol w="773810">
                  <a:extLst>
                    <a:ext uri="{9D8B030D-6E8A-4147-A177-3AD203B41FA5}">
                      <a16:colId xmlns:a16="http://schemas.microsoft.com/office/drawing/2014/main" val="3788030001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4066194739"/>
                    </a:ext>
                  </a:extLst>
                </a:gridCol>
                <a:gridCol w="799043">
                  <a:extLst>
                    <a:ext uri="{9D8B030D-6E8A-4147-A177-3AD203B41FA5}">
                      <a16:colId xmlns:a16="http://schemas.microsoft.com/office/drawing/2014/main" val="2755297012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1669852732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55282341"/>
                    </a:ext>
                  </a:extLst>
                </a:gridCol>
              </a:tblGrid>
              <a:tr h="1346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240440"/>
                  </a:ext>
                </a:extLst>
              </a:tr>
              <a:tr h="4122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763005"/>
                  </a:ext>
                </a:extLst>
              </a:tr>
              <a:tr h="1430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3.015.472.228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2.627.345.525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-388.126.703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1.375.883.489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100962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152.970.424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148.039.907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-4.930.517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88.777.730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974739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23.877.413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19.730.960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-4.146.453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8.629.169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175128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959.761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959.751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681.585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6815850,0%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716146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491.703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48773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14.046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14.046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27.695.241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197175,3%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197175,3%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208040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4.439.451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4.439.451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3.435.731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440967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8.896.359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9.730.532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834.173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1.998.078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899427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442.669.895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452.110.232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9.440.337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152.542.840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138426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823.918.724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579.418.724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-244.500.000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324.942.978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935283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1.557.677.212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1.411.893.218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-145.783.994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790.673.746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493656"/>
                  </a:ext>
                </a:extLst>
              </a:tr>
              <a:tr h="134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52.039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3.709.929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7129,1%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7129,1%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624358"/>
                  </a:ext>
                </a:extLst>
              </a:tr>
            </a:tbl>
          </a:graphicData>
        </a:graphic>
      </p:graphicFrame>
      <p:sp>
        <p:nvSpPr>
          <p:cNvPr id="8" name="1 Título">
            <a:extLst>
              <a:ext uri="{FF2B5EF4-FFF2-40B4-BE49-F238E27FC236}">
                <a16:creationId xmlns:a16="http://schemas.microsoft.com/office/drawing/2014/main" id="{78A4DF07-228C-4D84-A147-47B19C3E5ABB}"/>
              </a:ext>
            </a:extLst>
          </p:cNvPr>
          <p:cNvSpPr txBox="1">
            <a:spLocks/>
          </p:cNvSpPr>
          <p:nvPr/>
        </p:nvSpPr>
        <p:spPr>
          <a:xfrm>
            <a:off x="539551" y="4049183"/>
            <a:ext cx="7886701" cy="52208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57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943" y="863162"/>
            <a:ext cx="7884385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DFFCED00-109F-4BB7-BD2B-C375262EB9FB}"/>
              </a:ext>
            </a:extLst>
          </p:cNvPr>
          <p:cNvSpPr txBox="1">
            <a:spLocks/>
          </p:cNvSpPr>
          <p:nvPr/>
        </p:nvSpPr>
        <p:spPr>
          <a:xfrm>
            <a:off x="484630" y="1446820"/>
            <a:ext cx="7886698" cy="332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D3C8915-230A-405B-A10B-025E20AE1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197170"/>
              </p:ext>
            </p:extLst>
          </p:nvPr>
        </p:nvGraphicFramePr>
        <p:xfrm>
          <a:off x="484630" y="1799499"/>
          <a:ext cx="7886698" cy="3453854"/>
        </p:xfrm>
        <a:graphic>
          <a:graphicData uri="http://schemas.openxmlformats.org/drawingml/2006/table">
            <a:tbl>
              <a:tblPr/>
              <a:tblGrid>
                <a:gridCol w="273464">
                  <a:extLst>
                    <a:ext uri="{9D8B030D-6E8A-4147-A177-3AD203B41FA5}">
                      <a16:colId xmlns:a16="http://schemas.microsoft.com/office/drawing/2014/main" val="1301263430"/>
                    </a:ext>
                  </a:extLst>
                </a:gridCol>
                <a:gridCol w="273464">
                  <a:extLst>
                    <a:ext uri="{9D8B030D-6E8A-4147-A177-3AD203B41FA5}">
                      <a16:colId xmlns:a16="http://schemas.microsoft.com/office/drawing/2014/main" val="4101767854"/>
                    </a:ext>
                  </a:extLst>
                </a:gridCol>
                <a:gridCol w="3084673">
                  <a:extLst>
                    <a:ext uri="{9D8B030D-6E8A-4147-A177-3AD203B41FA5}">
                      <a16:colId xmlns:a16="http://schemas.microsoft.com/office/drawing/2014/main" val="1912405971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888500770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3434626982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430644657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146674018"/>
                    </a:ext>
                  </a:extLst>
                </a:gridCol>
                <a:gridCol w="667252">
                  <a:extLst>
                    <a:ext uri="{9D8B030D-6E8A-4147-A177-3AD203B41FA5}">
                      <a16:colId xmlns:a16="http://schemas.microsoft.com/office/drawing/2014/main" val="3580795666"/>
                    </a:ext>
                  </a:extLst>
                </a:gridCol>
                <a:gridCol w="656313">
                  <a:extLst>
                    <a:ext uri="{9D8B030D-6E8A-4147-A177-3AD203B41FA5}">
                      <a16:colId xmlns:a16="http://schemas.microsoft.com/office/drawing/2014/main" val="2511005748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288494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705302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275.891.182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261.267.976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-14.623.206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138.312.850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255609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227.137.547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221.308.867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-5.828.680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124.506.673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528369"/>
                  </a:ext>
                </a:extLst>
              </a:tr>
              <a:tr h="1476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Asentamientos Precarios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19.364.389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17.174.129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-2.190.260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6.101.011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77034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Recuperación de Barrios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29.389.246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22.784.980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-6.604.266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7.705.166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52704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Parque Metropolitano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39.218.704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38.692.096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-526.608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14.864.773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80033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 REGIÓN  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104.631.871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75.661.751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-28.970.120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19.873.034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830896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 REGIÓN  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79.207.353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72.550.936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-6.656.417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25.836.710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535411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III REGIÓN  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56.645.214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57.178.130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532.916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32.797.184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193272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IV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146.810.379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110.302.063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-36.508.316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55.394.736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037941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229.189.204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218.001.296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-11.187.908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127.407.331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021260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114.065.673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110.587.808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-3.477.865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59.633.498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065856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223.949.839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190.095.044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-33.854.795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144.777.833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608564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VIII REGIÓN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387.850.232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320.134.393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-67.715.839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177.225.630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755853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IX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269.620.366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240.500.615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-29.119.751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98.064.368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672308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182.000.445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165.531.725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-16.468.720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93.303.633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015994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36.460.259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33.984.648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-2.475.611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19.350.490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271105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XII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60.310.680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52.217.431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-8.093.249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21.450.174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387629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RM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619.805.564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511.812.700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-107.992.864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256.752.636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972724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XIV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85.805.428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72.683.720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-13.121.708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31.767.196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247764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71.524.813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61.200.028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-10.324.785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45.146.102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535418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XVI REGIÓN    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32.485.022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34.943.165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2.458.143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13.925.311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016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00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9550" y="764704"/>
            <a:ext cx="7886701" cy="55486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39552" y="1368982"/>
            <a:ext cx="779660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A49D1F6-0A2F-46F9-A793-2BE109D27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077417"/>
              </p:ext>
            </p:extLst>
          </p:nvPr>
        </p:nvGraphicFramePr>
        <p:xfrm>
          <a:off x="539549" y="1734107"/>
          <a:ext cx="7886701" cy="383761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8201339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5196752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6048603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16293857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6272005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6961376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2864286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1685034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67634775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85606289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90925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400441"/>
                  </a:ext>
                </a:extLst>
              </a:tr>
              <a:tr h="1474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227.137.547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221.308.867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-5.828.680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124.506.673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3891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57.882.412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56.096.345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-1.786.067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31.843.110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9789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11.334.283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7.993.627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-3.340.656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2.876.606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12191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316.963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3169630,0%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90111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84149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316.963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77516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491.703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30662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491.703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24470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Nacional para la Superación de la Pobreza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595.080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238.032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80575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Instituto Forestal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69330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la Construcción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138.574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68.618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33287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94.751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99000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Plan BIM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92.340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69442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1.994.701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82002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98849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1.994.701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09489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4.439.281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4.287.450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-151.831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27548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4.439.281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4.287.450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-151.831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82683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4.783.688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3.490.652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-1.293.036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1.508.547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32873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173.804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78893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85.021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681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53.470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-16.041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92019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895.044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686.186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-208.858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61762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3.576.349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2.565.858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-1.010.491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1.462.938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87798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36.433.203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36.834.650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401.447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18.704.041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46983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300.737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18675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36.132.466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36.533.913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401.447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18.704.041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040429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56B154AE-76C3-435A-A1AE-BA9FBBC8CBA1}"/>
              </a:ext>
            </a:extLst>
          </p:cNvPr>
          <p:cNvSpPr txBox="1">
            <a:spLocks/>
          </p:cNvSpPr>
          <p:nvPr/>
        </p:nvSpPr>
        <p:spPr>
          <a:xfrm>
            <a:off x="437464" y="5591253"/>
            <a:ext cx="8090869" cy="52208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1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0448" y="791148"/>
            <a:ext cx="7890790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57888" y="1464847"/>
            <a:ext cx="7881686" cy="395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085E885-D1C3-4195-BB96-4F11A8F29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505002"/>
              </p:ext>
            </p:extLst>
          </p:nvPr>
        </p:nvGraphicFramePr>
        <p:xfrm>
          <a:off x="527040" y="1772816"/>
          <a:ext cx="7886701" cy="245639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48901223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71956568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7155766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8884158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336976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5497895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5474058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239784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78020346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35526413"/>
                    </a:ext>
                  </a:extLst>
                </a:gridCol>
              </a:tblGrid>
              <a:tr h="1221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572370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8185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111.260.132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111.260.132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67.866.069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45768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110.813.019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110.813.019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67.824.127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24513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IVA Concesiones Transantiago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1.292.760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1.292.760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704.042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89038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MINVU-PNUD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1.064.776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1.064.776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1.064.776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19396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Universidades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11609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Centro de Innovación en Madera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26830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CTEC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88380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Complementario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52405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 la Originación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571.459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253.929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93785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10.064.158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10.064.158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5.943.063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71913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Cartera Hipotecaria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74.526.587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74.526.587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44.952.884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77944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Arriendo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23.038.739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23.038.739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14.874.653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20780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94141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Transferencias a  SERVIU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28437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899.634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03756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899.634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826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465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0" y="836712"/>
            <a:ext cx="7905013" cy="5418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02: ASENTAMIENTOS PRECARIOS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C85163B-AE9C-48BF-9CD3-7EFB43699F06}"/>
              </a:ext>
            </a:extLst>
          </p:cNvPr>
          <p:cNvSpPr txBox="1">
            <a:spLocks/>
          </p:cNvSpPr>
          <p:nvPr/>
        </p:nvSpPr>
        <p:spPr>
          <a:xfrm>
            <a:off x="557861" y="1476488"/>
            <a:ext cx="7886701" cy="2592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984CD79-EACA-41C2-8E34-E65933CEB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906502"/>
              </p:ext>
            </p:extLst>
          </p:nvPr>
        </p:nvGraphicFramePr>
        <p:xfrm>
          <a:off x="557862" y="1833625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64789135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4511754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4385142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75621191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7823252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1686024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301797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137953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63275660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72523889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97543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89399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19.364.389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17.174.129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-2.190.260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6.101.011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845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826.866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-126.838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364.922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3755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399.434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167.972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-231.462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42.999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3937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221.391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3984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221.391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8618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4480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9139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16.164.249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-1.973.840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5.640.290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0952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16.164.249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-1.973.840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5.640.290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3949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Asentamientos Precarios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18.138.089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16.164.249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-1.973.840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5.640.290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21695"/>
                  </a:ext>
                </a:extLst>
              </a:tr>
            </a:tbl>
          </a:graphicData>
        </a:graphic>
      </p:graphicFrame>
      <p:sp>
        <p:nvSpPr>
          <p:cNvPr id="8" name="1 Título">
            <a:extLst>
              <a:ext uri="{FF2B5EF4-FFF2-40B4-BE49-F238E27FC236}">
                <a16:creationId xmlns:a16="http://schemas.microsoft.com/office/drawing/2014/main" id="{4A5627B3-1EAF-49F7-A274-0EC88BA4200D}"/>
              </a:ext>
            </a:extLst>
          </p:cNvPr>
          <p:cNvSpPr txBox="1">
            <a:spLocks/>
          </p:cNvSpPr>
          <p:nvPr/>
        </p:nvSpPr>
        <p:spPr>
          <a:xfrm>
            <a:off x="518631" y="3657294"/>
            <a:ext cx="7925932" cy="52208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553526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10845</Words>
  <Application>Microsoft Office PowerPoint</Application>
  <PresentationFormat>Presentación en pantalla (4:3)</PresentationFormat>
  <Paragraphs>6285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Diseño personalizado</vt:lpstr>
      <vt:lpstr>EJECUCIÓN ACUMULADA DE GASTOS PRESUPUESTARIOS AL MES DE JULIO DE 2020 PARTIDA 18: MINISTERIO DEL VIVIENDA Y URBANISMO</vt:lpstr>
      <vt:lpstr>Presentación de PowerPoint</vt:lpstr>
      <vt:lpstr>Presentación de PowerPoint</vt:lpstr>
      <vt:lpstr>Presentación de PowerPoint</vt:lpstr>
      <vt:lpstr>EJECUCIÓN ACUMULADA DE GASTOS A JULIO DE 2020  PARTIDA 18 MINISTERIO DE VIVIENDA Y URBANISMO</vt:lpstr>
      <vt:lpstr>EJECUCIÓN ACUMULADA DE GASTOS A JULIO DE 2020  PARTIDA 18 RESUMEN POR CAPÍTULOS</vt:lpstr>
      <vt:lpstr>EJECUCIÓN ACUMULADA DE GASTOS A JULIO DE 2020  PARTIDA 18. CAPÍTULO 01. PROGRAMA 01: SUBSECRETARÍA DE VIVIENDA Y URBANISMO</vt:lpstr>
      <vt:lpstr>EJECUCIÓN ACUMULADA DE GASTOS A JULIO DE 2020  PARTIDA 18. CAPÍTULO 01. PROGRAMA 01: SUBSECRETARÍA DE VIVIENDA Y URBANISMO</vt:lpstr>
      <vt:lpstr>EJECUCIÓN ACUMULADA DE GASTOS A JULIO DE 2020  PARTIDA 18. CAPÍTULO 01. PROGRAMA 02: ASENTAMIENTOS PRECARIOS</vt:lpstr>
      <vt:lpstr>EJECUCIÓN ACUMULADA DE GASTOS A JULIO DE 2020  PARTIDA 18. CAPÍTULO 01. PROGRAMA 04: RECUPERACIÓN DE BARRIOS</vt:lpstr>
      <vt:lpstr>EJECUCIÓN ACUMULADA DE GASTOS A JULIO DE 2020  PARTIDA 18. CAPÍTULO 02. PROGRAMA 01: PARQUE METROPOLITANO</vt:lpstr>
      <vt:lpstr>EJECUCIÓN ACUMULADA DE GASTOS A JULIO DE 2020  PARTIDA 18. CAPÍTULO 21. PROGRAMA 01: SERVIU I REGIÓN</vt:lpstr>
      <vt:lpstr>EJECUCIÓN ACUMULADA DE GASTOS A JULIO DE 2020  PARTIDA 18. CAPÍTULO 22. PROGRAMA 01: SERVIU II REGIÓN</vt:lpstr>
      <vt:lpstr>EJECUCIÓN ACUMULADA DE GASTOS A JULIO DE 2020  PARTIDA 18. CAPÍTULO 23. PROGRAMA 01: SERVIU III REGIÓN</vt:lpstr>
      <vt:lpstr>EJECUCIÓN ACUMULADA DE GASTOS A JULIO DE 2020  PARTIDA 18. CAPÍTULO 24. PROGRAMA 01: SERVIU IV REGIÓN</vt:lpstr>
      <vt:lpstr>EJECUCIÓN ACUMULADA DE GASTOS A JULIO DE 2020  PARTIDA 18. CAPÍTULO 25. PROGRAMA 01: SERVIU V REGIÓN</vt:lpstr>
      <vt:lpstr>EJECUCIÓN ACUMULADA DE GASTOS A JULIO DE 2020  PARTIDA 18. CAPÍTULO 26. PROGRAMA 01: SERVIU VI REGIÓN</vt:lpstr>
      <vt:lpstr>EJECUCIÓN ACUMULADA DE GASTOS A JULIO DE 2020  PARTIDA 18. CAPÍTULO 27. PROGRAMA 01: SERVIU VII REGIÓN</vt:lpstr>
      <vt:lpstr>EJECUCIÓN ACUMULADA DE GASTOS A JULIO DE 2020  PARTIDA 18. CAPÍTULO 28. PROGRAMA 01: SERVIU VIII REGIÓN</vt:lpstr>
      <vt:lpstr>EJECUCIÓN ACUMULADA DE GASTOS A JULIO DE 2020  PARTIDA 18. CAPÍTULO 29. PROGRAMA 01: SERVIU IX REGIÓN</vt:lpstr>
      <vt:lpstr>EJECUCIÓN ACUMULADA DE GASTOS A JULIO DE 2020  PARTIDA 18. CAPÍTULO 30. PROGRAMA 01: SERVIU X REGIÓN</vt:lpstr>
      <vt:lpstr>EJECUCIÓN ACUMULADA DE GASTOS A JULIO DE 2020  PARTIDA 18. CAPÍTULO 31. PROGRAMA 01: SERVIU XI REGIÓN</vt:lpstr>
      <vt:lpstr>EJECUCIÓN ACUMULADA DE GASTOS A JULIO DE 2020  PARTIDA 18. CAPÍTULO 32. PROGRAMA 01: SERVIU XII REGIÓN</vt:lpstr>
      <vt:lpstr>EJECUCIÓN ACUMULADA DE GASTOS A JULIO DE 2020  PARTIDA 18. CAPÍTULO 33. PROGRAMA 01: SERVIU REGIÓN METROPOLITANA</vt:lpstr>
      <vt:lpstr>EJECUCIÓN ACUMULADA DE GASTOS A JULIO DE 2020  PARTIDA 18. CAPÍTULO 34. PROGRAMA 01: SERVIU XIV REGIÓN</vt:lpstr>
      <vt:lpstr>EJECUCIÓN ACUMULADA DE GASTOS A JULIO DE 2020  PARTIDA 18. CAPÍTULO 35. PROGRAMA 01: SERVIU XV REGIÓN</vt:lpstr>
      <vt:lpstr>EJECUCIÓN ACUMULADA DE GASTOS A JULIO DE 2020  PARTIDA 18. CAPÍTULO 36. PROGRAMA 01: SERVIU XVI REGIÓN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Soto</dc:creator>
  <cp:lastModifiedBy>Presupuesto</cp:lastModifiedBy>
  <cp:revision>50</cp:revision>
  <dcterms:created xsi:type="dcterms:W3CDTF">2019-12-13T17:53:17Z</dcterms:created>
  <dcterms:modified xsi:type="dcterms:W3CDTF">2020-09-14T13:24:03Z</dcterms:modified>
</cp:coreProperties>
</file>