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200" b="1" i="0" u="none" strike="noStrike" kern="120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Distribución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Presupuesto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Inicial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Subtítulos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 de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Gasto</a:t>
            </a:r>
            <a:endParaRPr lang="en-US" sz="1200" b="1" i="0" u="none" strike="noStrike" kern="1200" baseline="0" dirty="0">
              <a:solidFill>
                <a:prstClr val="black">
                  <a:lumMod val="65000"/>
                  <a:lumOff val="35000"/>
                </a:prst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4409303502623996"/>
          <c:y val="3.80404355943021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323528165575004E-2"/>
          <c:y val="0.18341926654614132"/>
          <c:w val="0.74893014613931352"/>
          <c:h val="0.4700381775762289"/>
        </c:manualLayout>
      </c:layout>
      <c:pie3DChart>
        <c:varyColors val="1"/>
        <c:ser>
          <c:idx val="0"/>
          <c:order val="0"/>
          <c:tx>
            <c:strRef>
              <c:f>'[17.xlsx]Partida 17'!$D$58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'[17.xlsx]Partida 17'!$C$59:$C$62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17'!$D$59:$D$62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44756138206867"/>
          <c:y val="0.69019151128801781"/>
          <c:w val="0.35525556082994147"/>
          <c:h val="0.24231311463477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6650477867527952"/>
          <c:y val="9.53510871752504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17'!$L$58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6.3066794190704345E-3"/>
                  <c:y val="4.16729409349236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B5-4444-89E3-08DEE7018230}"/>
                </c:ext>
              </c:extLst>
            </c:dLbl>
            <c:dLbl>
              <c:idx val="1"/>
              <c:layout>
                <c:manualLayout>
                  <c:x val="1.2613358838140753E-2"/>
                  <c:y val="1.4541961171514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B5-4444-89E3-08DEE7018230}"/>
                </c:ext>
              </c:extLst>
            </c:dLbl>
            <c:dLbl>
              <c:idx val="2"/>
              <c:layout>
                <c:manualLayout>
                  <c:x val="-9.4600191286056089E-3"/>
                  <c:y val="4.16729409349232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B5-4444-89E3-08DEE7018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17'!$K$59:$K$61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17'!$L$59:$L$61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05452656"/>
        <c:axId val="705455400"/>
      </c:barChart>
      <c:catAx>
        <c:axId val="70545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705455400"/>
        <c:crosses val="autoZero"/>
        <c:auto val="1"/>
        <c:lblAlgn val="ctr"/>
        <c:lblOffset val="100"/>
        <c:noMultiLvlLbl val="0"/>
      </c:catAx>
      <c:valAx>
        <c:axId val="7054554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70545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17'!$C$26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17'!$D$26:$P$26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D3-436B-AFFC-62143BF74927}"/>
            </c:ext>
          </c:extLst>
        </c:ser>
        <c:ser>
          <c:idx val="1"/>
          <c:order val="1"/>
          <c:tx>
            <c:strRef>
              <c:f>'Partida 17'!$C$27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2D3-436B-AFFC-62143BF749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17'!$D$27:$O$27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D3-436B-AFFC-62143BF74927}"/>
            </c:ext>
          </c:extLst>
        </c:ser>
        <c:ser>
          <c:idx val="2"/>
          <c:order val="2"/>
          <c:tx>
            <c:strRef>
              <c:f>'Partida 17'!$C$28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17'!$D$28:$J$28</c:f>
              <c:numCache>
                <c:formatCode>0.0%</c:formatCode>
                <c:ptCount val="7"/>
                <c:pt idx="0">
                  <c:v>4.6279738705878717E-2</c:v>
                </c:pt>
                <c:pt idx="1">
                  <c:v>5.1316318819927952E-2</c:v>
                </c:pt>
                <c:pt idx="2">
                  <c:v>8.6070013217344032E-2</c:v>
                </c:pt>
                <c:pt idx="3">
                  <c:v>0.19241278468198225</c:v>
                </c:pt>
                <c:pt idx="4">
                  <c:v>6.7282840527652432E-2</c:v>
                </c:pt>
                <c:pt idx="5">
                  <c:v>0.1127698465417401</c:v>
                </c:pt>
                <c:pt idx="6">
                  <c:v>7.7519777246331967E-2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D3-436B-AFFC-62143BF74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1893840"/>
        <c:axId val="541894168"/>
      </c:barChart>
      <c:catAx>
        <c:axId val="54189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1894168"/>
        <c:crosses val="autoZero"/>
        <c:auto val="1"/>
        <c:lblAlgn val="ctr"/>
        <c:lblOffset val="100"/>
        <c:noMultiLvlLbl val="0"/>
      </c:catAx>
      <c:valAx>
        <c:axId val="54189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189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17'!$C$19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17'!$D$18:$O$18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17'!$D$19:$O$19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2A-4965-A2E2-E088FD72F0EF}"/>
            </c:ext>
          </c:extLst>
        </c:ser>
        <c:ser>
          <c:idx val="2"/>
          <c:order val="1"/>
          <c:tx>
            <c:strRef>
              <c:f>'Partida 17'!$C$20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'Partida 17'!$D$18:$O$18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17'!$D$20:$O$20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2A-4965-A2E2-E088FD72F0EF}"/>
            </c:ext>
          </c:extLst>
        </c:ser>
        <c:ser>
          <c:idx val="1"/>
          <c:order val="2"/>
          <c:tx>
            <c:strRef>
              <c:f>'Partida 17'!$C$21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17'!$D$18:$O$18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17'!$D$21:$J$21</c:f>
              <c:numCache>
                <c:formatCode>0.0%</c:formatCode>
                <c:ptCount val="7"/>
                <c:pt idx="0">
                  <c:v>4.6279738705878717E-2</c:v>
                </c:pt>
                <c:pt idx="1">
                  <c:v>9.7596057525806662E-2</c:v>
                </c:pt>
                <c:pt idx="2">
                  <c:v>0.1835485034904264</c:v>
                </c:pt>
                <c:pt idx="3">
                  <c:v>0.37595991158450348</c:v>
                </c:pt>
                <c:pt idx="4">
                  <c:v>0.45006640539874099</c:v>
                </c:pt>
                <c:pt idx="5">
                  <c:v>0.58791355055378169</c:v>
                </c:pt>
                <c:pt idx="6">
                  <c:v>0.66543331509385018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2A-4965-A2E2-E088FD72F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4403536"/>
        <c:axId val="334405496"/>
      </c:lineChart>
      <c:catAx>
        <c:axId val="33440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4405496"/>
        <c:crosses val="autoZero"/>
        <c:auto val="1"/>
        <c:lblAlgn val="ctr"/>
        <c:lblOffset val="100"/>
        <c:noMultiLvlLbl val="0"/>
      </c:catAx>
      <c:valAx>
        <c:axId val="3344054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4403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93591"/>
              </p:ext>
            </p:extLst>
          </p:nvPr>
        </p:nvGraphicFramePr>
        <p:xfrm>
          <a:off x="476003" y="1916832"/>
          <a:ext cx="8210795" cy="3816421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8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6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14.883.057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-1.343.154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9.748.426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4.947.343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-600.254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764.318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7.867.974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-582.965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7.867.974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-582.965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2.461.369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1.308.840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2.394.946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-205.690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-208.778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948.957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910.562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-34.403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3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57202" y="573325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168386"/>
              </p:ext>
            </p:extLst>
          </p:nvPr>
        </p:nvGraphicFramePr>
        <p:xfrm>
          <a:off x="530871" y="2025830"/>
          <a:ext cx="8155928" cy="2339271"/>
        </p:xfrm>
        <a:graphic>
          <a:graphicData uri="http://schemas.openxmlformats.org/drawingml/2006/table">
            <a:tbl>
              <a:tblPr/>
              <a:tblGrid>
                <a:gridCol w="88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11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0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-493.495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-179.086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1.083.570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698" y="50849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681123"/>
              </p:ext>
            </p:extLst>
          </p:nvPr>
        </p:nvGraphicFramePr>
        <p:xfrm>
          <a:off x="518862" y="2115352"/>
          <a:ext cx="8167937" cy="224975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8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9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3.739.342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-538.915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2.312.342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2.827.700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-204.559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1.752.249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-65.664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97844"/>
              </p:ext>
            </p:extLst>
          </p:nvPr>
        </p:nvGraphicFramePr>
        <p:xfrm>
          <a:off x="518864" y="2060848"/>
          <a:ext cx="8167935" cy="2232246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51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4.379.490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2.628.263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-209.122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2.329.413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338.871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994537"/>
              </p:ext>
            </p:extLst>
          </p:nvPr>
        </p:nvGraphicFramePr>
        <p:xfrm>
          <a:off x="563553" y="1916832"/>
          <a:ext cx="388834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164418"/>
              </p:ext>
            </p:extLst>
          </p:nvPr>
        </p:nvGraphicFramePr>
        <p:xfrm>
          <a:off x="4623127" y="1916832"/>
          <a:ext cx="4027476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875845"/>
              </p:ext>
            </p:extLst>
          </p:nvPr>
        </p:nvGraphicFramePr>
        <p:xfrm>
          <a:off x="417237" y="1761595"/>
          <a:ext cx="8210798" cy="3971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531289"/>
              </p:ext>
            </p:extLst>
          </p:nvPr>
        </p:nvGraphicFramePr>
        <p:xfrm>
          <a:off x="466600" y="1665286"/>
          <a:ext cx="8210797" cy="3779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947829"/>
              </p:ext>
            </p:extLst>
          </p:nvPr>
        </p:nvGraphicFramePr>
        <p:xfrm>
          <a:off x="606313" y="2125589"/>
          <a:ext cx="7638095" cy="2671562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913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3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46.269.586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30.789.324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22.414.116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-1.938.641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13.447.778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6.382.097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-744.155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15.929.074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-582.965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11.756.184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-787.390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0338" y="479715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541569"/>
              </p:ext>
            </p:extLst>
          </p:nvPr>
        </p:nvGraphicFramePr>
        <p:xfrm>
          <a:off x="585599" y="2016426"/>
          <a:ext cx="7645401" cy="2636709"/>
        </p:xfrm>
        <a:graphic>
          <a:graphicData uri="http://schemas.openxmlformats.org/drawingml/2006/table">
            <a:tbl>
              <a:tblPr/>
              <a:tblGrid>
                <a:gridCol w="31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6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71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15.112.200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-336.632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11.560.823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6.702.043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3.930.087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8.410.157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7.630.736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5.041.639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2.765.935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26.115.747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-2.769.361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16.462.566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14.883.057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-1.343.154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-493.495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3.739.342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-538.915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2.312.342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4.379.490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2.628.263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57366"/>
              </p:ext>
            </p:extLst>
          </p:nvPr>
        </p:nvGraphicFramePr>
        <p:xfrm>
          <a:off x="405026" y="1990228"/>
          <a:ext cx="8210796" cy="4084443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41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0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2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6.702.043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-387.875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3.930.087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4.380.812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-447.246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2.628.399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355229" y="6039648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16706"/>
              </p:ext>
            </p:extLst>
          </p:nvPr>
        </p:nvGraphicFramePr>
        <p:xfrm>
          <a:off x="561321" y="1969728"/>
          <a:ext cx="8125477" cy="3691515"/>
        </p:xfrm>
        <a:graphic>
          <a:graphicData uri="http://schemas.openxmlformats.org/drawingml/2006/table">
            <a:tbl>
              <a:tblPr/>
              <a:tblGrid>
                <a:gridCol w="81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4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0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21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3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0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7.630.736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2.040.256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2.040.256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49451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906619"/>
              </p:ext>
            </p:extLst>
          </p:nvPr>
        </p:nvGraphicFramePr>
        <p:xfrm>
          <a:off x="474241" y="2093026"/>
          <a:ext cx="8212557" cy="2056051"/>
        </p:xfrm>
        <a:graphic>
          <a:graphicData uri="http://schemas.openxmlformats.org/drawingml/2006/table">
            <a:tbl>
              <a:tblPr/>
              <a:tblGrid>
                <a:gridCol w="822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7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5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9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5.041.639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2.765.935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2.405.958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3944</TotalTime>
  <Words>2148</Words>
  <Application>Microsoft Office PowerPoint</Application>
  <PresentationFormat>Presentación en pantalla (4:3)</PresentationFormat>
  <Paragraphs>1062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JULIO DE 2020 PARTIDA 17: MINISTERIO DE MINERÍA</vt:lpstr>
      <vt:lpstr>EJECUCIÓN ACUMULADA DE GASTOS A JULIO DE 2020  PARTIDA 17 MINISTERIO DE MINERÍA</vt:lpstr>
      <vt:lpstr>EJECUCIÓN ACUMULADA DE GASTOS A JULIO DE 2020  PARTIDA 17 MINISTERIO DE MINERÍA</vt:lpstr>
      <vt:lpstr>EJECUCIÓN ACUMULADA DE GASTOS A JULIO DE 2020  PARTIDA 17 MINISTERIO DE MINERÍA</vt:lpstr>
      <vt:lpstr>EJECUCIÓN ACUMULADA DE GASTOS A JULIO DE 2019  PARTIDA 17 MINISTERIO DE MINERÍA</vt:lpstr>
      <vt:lpstr>EJECUCIÓN ACUMULADA DE GASTOS A JULIO DE 2020  PARTIDA 17 MINISTERIO DE MINERÍA RESUMEN POR CAPÍTULOS</vt:lpstr>
      <vt:lpstr>EJECUCIÓN ACUMULADA DE GASTOS A JULIO DE 2020  PARTIDA 17. CAPÍTULO 01. PROGRAMA 01: SECRETARÍA Y ADMINISTRACIÓN GENERAL</vt:lpstr>
      <vt:lpstr>EJECUCIÓN ACUMULADA DE GASTOS A JULIO 2020  PARTIDA 17. CAPÍTULO 01. PROGRAMA 02:  FOMENTO DE LA PEQUEÑA Y MEDIANA MINERÍA</vt:lpstr>
      <vt:lpstr>EJECUCIÓN ACUMULADA DE GASTOS A JULIO 2020  PARTIDA 17. CAPÍTULO 02. PROGRAMA 01:  COMISIÓN CHILENA DEL COBRE</vt:lpstr>
      <vt:lpstr>EJECUCIÓN ACUMULADA DE GASTOS A JULIO 2020  PARTIDA 17. CAPÍTULO 03. PROGRAMA 01:  SERVICIO NACIONAL DE GEOLOGÍA Y MINERÍA</vt:lpstr>
      <vt:lpstr>EJECUCIÓN ACUMULADA DE GASTOS A JULIO 2020  PARTIDA 17. CAPÍTULO 03. PROGRAMA 02:  RED NACIONAL DE VIGILANCIA VOLCÁNICA</vt:lpstr>
      <vt:lpstr>EJECUCIÓN ACUMULADA DE GASTOS A JULIO 2020  PARTIDA 17. CAPÍTULO 03. PROGRAMA 03:  PLAN NACIONAL DE GEOLOGÍA</vt:lpstr>
      <vt:lpstr>EJECUCIÓN ACUMULADA DE GASTOS A JULIO 2020 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313</cp:revision>
  <cp:lastPrinted>2019-06-03T14:10:49Z</cp:lastPrinted>
  <dcterms:created xsi:type="dcterms:W3CDTF">2016-06-23T13:38:47Z</dcterms:created>
  <dcterms:modified xsi:type="dcterms:W3CDTF">2020-09-14T02:50:56Z</dcterms:modified>
</cp:coreProperties>
</file>