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6"/>
  </p:notesMasterIdLst>
  <p:handoutMasterIdLst>
    <p:handoutMasterId r:id="rId17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25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en-US" sz="1200" b="1" i="0" u="none" strike="noStrike" kern="1200" baseline="0" dirty="0" err="1" smtClean="0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 i="0" u="none" strike="noStrike" kern="1200" baseline="0" dirty="0" err="1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Distribución</a:t>
            </a:r>
            <a:r>
              <a:rPr lang="en-US" sz="1200" b="1" i="0" u="none" strike="noStrike" kern="1200" baseline="0" dirty="0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0" u="none" strike="noStrike" kern="1200" baseline="0" dirty="0" err="1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Presupuesto</a:t>
            </a:r>
            <a:r>
              <a:rPr lang="en-US" sz="1200" b="1" i="0" u="none" strike="noStrike" kern="1200" baseline="0" dirty="0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0" u="none" strike="noStrike" kern="1200" baseline="0" dirty="0" err="1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Inicial</a:t>
            </a:r>
            <a:r>
              <a:rPr lang="en-US" sz="1200" b="1" i="0" u="none" strike="noStrike" kern="1200" baseline="0" dirty="0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0" u="none" strike="noStrike" kern="1200" baseline="0" dirty="0" err="1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por</a:t>
            </a:r>
            <a:r>
              <a:rPr lang="en-US" sz="1200" b="1" i="0" u="none" strike="noStrike" kern="1200" baseline="0" dirty="0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0" u="none" strike="noStrike" kern="1200" baseline="0" dirty="0" err="1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Subtítulos</a:t>
            </a:r>
            <a:r>
              <a:rPr lang="en-US" sz="1200" b="1" i="0" u="none" strike="noStrike" kern="1200" baseline="0" dirty="0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  de </a:t>
            </a:r>
            <a:r>
              <a:rPr lang="en-US" sz="1200" b="1" i="0" u="none" strike="noStrike" kern="1200" baseline="0" dirty="0" err="1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Gasto</a:t>
            </a:r>
            <a:endParaRPr lang="en-US" sz="1200" b="1" i="0" u="none" strike="noStrike" kern="1200" baseline="0" dirty="0">
              <a:solidFill>
                <a:prstClr val="black">
                  <a:lumMod val="65000"/>
                  <a:lumOff val="35000"/>
                </a:prstClr>
              </a:solidFill>
              <a:effectLst/>
              <a:latin typeface="+mn-lt"/>
              <a:ea typeface="+mn-ea"/>
              <a:cs typeface="+mn-cs"/>
            </a:endParaRPr>
          </a:p>
        </c:rich>
      </c:tx>
      <c:layout>
        <c:manualLayout>
          <c:xMode val="edge"/>
          <c:yMode val="edge"/>
          <c:x val="0.14409303502623996"/>
          <c:y val="3.804043559430216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6323528165575004E-2"/>
          <c:y val="0.18341926654614132"/>
          <c:w val="0.74893014613931352"/>
          <c:h val="0.4700381775762289"/>
        </c:manualLayout>
      </c:layout>
      <c:pie3DChart>
        <c:varyColors val="1"/>
        <c:ser>
          <c:idx val="0"/>
          <c:order val="0"/>
          <c:tx>
            <c:strRef>
              <c:f>'[17.xlsx]Partida 17'!$D$58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5E2-4957-BB7B-B195013DFA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5E2-4957-BB7B-B195013DFA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5E2-4957-BB7B-B195013DFA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5E2-4957-BB7B-B195013DFACA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'[17.xlsx]Partida 17'!$C$59:$C$62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'[17.xlsx]Partida 17'!$D$59:$D$62</c:f>
              <c:numCache>
                <c:formatCode>#,##0</c:formatCode>
                <c:ptCount val="4"/>
                <c:pt idx="0">
                  <c:v>24352757</c:v>
                </c:pt>
                <c:pt idx="1">
                  <c:v>7126252</c:v>
                </c:pt>
                <c:pt idx="2">
                  <c:v>16512039</c:v>
                </c:pt>
                <c:pt idx="3">
                  <c:v>1450741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C6-4925-A867-A91C505DCB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8444756138206867"/>
          <c:y val="0.69019151128801781"/>
          <c:w val="0.35525556082994147"/>
          <c:h val="0.2423131146347723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Capítulo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16650477867527952"/>
          <c:y val="9.535108717525045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'[17.xlsx]Partida 17'!$L$58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6.3066794190704345E-3"/>
                  <c:y val="4.167294093492360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FB5-4444-89E3-08DEE7018230}"/>
                </c:ext>
              </c:extLst>
            </c:dLbl>
            <c:dLbl>
              <c:idx val="1"/>
              <c:layout>
                <c:manualLayout>
                  <c:x val="1.2613358838140753E-2"/>
                  <c:y val="1.45419611715149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FB5-4444-89E3-08DEE7018230}"/>
                </c:ext>
              </c:extLst>
            </c:dLbl>
            <c:dLbl>
              <c:idx val="2"/>
              <c:layout>
                <c:manualLayout>
                  <c:x val="-9.4600191286056089E-3"/>
                  <c:y val="4.167294093492328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FB5-4444-89E3-08DEE70182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'[17.xlsx]Partida 17'!$K$59:$K$61</c:f>
              <c:strCache>
                <c:ptCount val="3"/>
                <c:pt idx="0">
                  <c:v>SEC. Y ADM. GRAL</c:v>
                </c:pt>
                <c:pt idx="1">
                  <c:v>COCHILCO</c:v>
                </c:pt>
                <c:pt idx="2">
                  <c:v>SER. NAC. DE GEO. Y MIN.</c:v>
                </c:pt>
              </c:strCache>
            </c:strRef>
          </c:cat>
          <c:val>
            <c:numRef>
              <c:f>'[17.xlsx]Partida 17'!$L$59:$L$61</c:f>
              <c:numCache>
                <c:formatCode>#,##0</c:formatCode>
                <c:ptCount val="3"/>
                <c:pt idx="0">
                  <c:v>15448832</c:v>
                </c:pt>
                <c:pt idx="1">
                  <c:v>5340044</c:v>
                </c:pt>
                <c:pt idx="2">
                  <c:v>28885108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705452656"/>
        <c:axId val="705455400"/>
      </c:barChart>
      <c:catAx>
        <c:axId val="705452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705455400"/>
        <c:crosses val="autoZero"/>
        <c:auto val="1"/>
        <c:lblAlgn val="ctr"/>
        <c:lblOffset val="100"/>
        <c:noMultiLvlLbl val="0"/>
      </c:catAx>
      <c:valAx>
        <c:axId val="705455400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705452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% Ejecución Mensual 2018-2019-2020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17'!$C$26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17'!$D$25:$O$25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17'!$D$26:$P$26</c:f>
              <c:numCache>
                <c:formatCode>0.0%</c:formatCode>
                <c:ptCount val="13"/>
                <c:pt idx="0">
                  <c:v>9.2351552571117004E-2</c:v>
                </c:pt>
                <c:pt idx="1">
                  <c:v>5.3160478386391895E-2</c:v>
                </c:pt>
                <c:pt idx="2">
                  <c:v>8.1144682528944204E-2</c:v>
                </c:pt>
                <c:pt idx="3">
                  <c:v>0.152430451134484</c:v>
                </c:pt>
                <c:pt idx="4">
                  <c:v>-6.4376318909534802E-5</c:v>
                </c:pt>
                <c:pt idx="5">
                  <c:v>7.6446520607736129E-2</c:v>
                </c:pt>
                <c:pt idx="6">
                  <c:v>0.10658946644540759</c:v>
                </c:pt>
                <c:pt idx="7">
                  <c:v>6.1076786007794086E-2</c:v>
                </c:pt>
                <c:pt idx="8">
                  <c:v>7.8809967545149656E-2</c:v>
                </c:pt>
                <c:pt idx="9">
                  <c:v>0.10486097776175277</c:v>
                </c:pt>
                <c:pt idx="10">
                  <c:v>6.1937836437948299E-2</c:v>
                </c:pt>
                <c:pt idx="11">
                  <c:v>0.13530479219754493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D3-436B-AFFC-62143BF74927}"/>
            </c:ext>
          </c:extLst>
        </c:ser>
        <c:ser>
          <c:idx val="1"/>
          <c:order val="1"/>
          <c:tx>
            <c:strRef>
              <c:f>'Partida 17'!$C$27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82D3-436B-AFFC-62143BF7492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17'!$D$25:$O$25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17'!$D$27:$O$27</c:f>
              <c:numCache>
                <c:formatCode>0.0%</c:formatCode>
                <c:ptCount val="12"/>
                <c:pt idx="0">
                  <c:v>8.1199275365686191E-2</c:v>
                </c:pt>
                <c:pt idx="1">
                  <c:v>4.6722886442805762E-2</c:v>
                </c:pt>
                <c:pt idx="2">
                  <c:v>8.0788699446576295E-2</c:v>
                </c:pt>
                <c:pt idx="3">
                  <c:v>0.10706124250791542</c:v>
                </c:pt>
                <c:pt idx="4">
                  <c:v>5.2963856100835677E-2</c:v>
                </c:pt>
                <c:pt idx="5">
                  <c:v>8.4901031546769812E-2</c:v>
                </c:pt>
                <c:pt idx="6">
                  <c:v>9.8633025253322029E-2</c:v>
                </c:pt>
                <c:pt idx="7">
                  <c:v>5.3194739571472506E-2</c:v>
                </c:pt>
                <c:pt idx="8">
                  <c:v>8.0650999280387436E-2</c:v>
                </c:pt>
                <c:pt idx="9">
                  <c:v>0.10933483108861181</c:v>
                </c:pt>
                <c:pt idx="10">
                  <c:v>7.7354794048851358E-2</c:v>
                </c:pt>
                <c:pt idx="11">
                  <c:v>0.1313580914815726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2D3-436B-AFFC-62143BF74927}"/>
            </c:ext>
          </c:extLst>
        </c:ser>
        <c:ser>
          <c:idx val="2"/>
          <c:order val="2"/>
          <c:tx>
            <c:strRef>
              <c:f>'Partida 17'!$C$28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17'!$D$25:$O$25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17'!$D$28:$J$28</c:f>
              <c:numCache>
                <c:formatCode>0.0%</c:formatCode>
                <c:ptCount val="7"/>
                <c:pt idx="0">
                  <c:v>4.6279738705878717E-2</c:v>
                </c:pt>
                <c:pt idx="1">
                  <c:v>5.1316318819927952E-2</c:v>
                </c:pt>
                <c:pt idx="2">
                  <c:v>8.6070013217344032E-2</c:v>
                </c:pt>
                <c:pt idx="3">
                  <c:v>0.19241278468198225</c:v>
                </c:pt>
                <c:pt idx="4">
                  <c:v>6.7282840527652432E-2</c:v>
                </c:pt>
                <c:pt idx="5">
                  <c:v>0.1127698465417401</c:v>
                </c:pt>
                <c:pt idx="6">
                  <c:v>7.7519777246331967E-2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2D3-436B-AFFC-62143BF749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41893840"/>
        <c:axId val="541894168"/>
      </c:barChart>
      <c:catAx>
        <c:axId val="541893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41894168"/>
        <c:crosses val="autoZero"/>
        <c:auto val="1"/>
        <c:lblAlgn val="ctr"/>
        <c:lblOffset val="100"/>
        <c:noMultiLvlLbl val="0"/>
      </c:catAx>
      <c:valAx>
        <c:axId val="541894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41893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2018 - 2019 -2020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17'!$C$19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17'!$D$18:$O$18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17'!$D$19:$O$19</c:f>
              <c:numCache>
                <c:formatCode>0.0%</c:formatCode>
                <c:ptCount val="12"/>
                <c:pt idx="0">
                  <c:v>9.2351552571117004E-2</c:v>
                </c:pt>
                <c:pt idx="1">
                  <c:v>0.14487213106501362</c:v>
                </c:pt>
                <c:pt idx="2">
                  <c:v>0.22022634992342635</c:v>
                </c:pt>
                <c:pt idx="3">
                  <c:v>0.37265680105791038</c:v>
                </c:pt>
                <c:pt idx="4">
                  <c:v>0.36527651140290585</c:v>
                </c:pt>
                <c:pt idx="5">
                  <c:v>0.44172303201064195</c:v>
                </c:pt>
                <c:pt idx="6">
                  <c:v>0.55533962744311827</c:v>
                </c:pt>
                <c:pt idx="7">
                  <c:v>0.61641641345091236</c:v>
                </c:pt>
                <c:pt idx="8">
                  <c:v>0.69522638099606204</c:v>
                </c:pt>
                <c:pt idx="9">
                  <c:v>0.80008735875781478</c:v>
                </c:pt>
                <c:pt idx="10">
                  <c:v>0.86167905148134971</c:v>
                </c:pt>
                <c:pt idx="11">
                  <c:v>0.97253837123986331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D2A-4965-A2E2-E088FD72F0EF}"/>
            </c:ext>
          </c:extLst>
        </c:ser>
        <c:ser>
          <c:idx val="2"/>
          <c:order val="1"/>
          <c:tx>
            <c:strRef>
              <c:f>'Partida 17'!$C$20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strRef>
              <c:f>'Partida 17'!$D$18:$O$18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17'!$D$20:$O$20</c:f>
              <c:numCache>
                <c:formatCode>0.0%</c:formatCode>
                <c:ptCount val="12"/>
                <c:pt idx="0">
                  <c:v>8.1199275365686191E-2</c:v>
                </c:pt>
                <c:pt idx="1">
                  <c:v>0.12792216180849195</c:v>
                </c:pt>
                <c:pt idx="2">
                  <c:v>0.20811060457261907</c:v>
                </c:pt>
                <c:pt idx="3">
                  <c:v>0.31517184708053447</c:v>
                </c:pt>
                <c:pt idx="4">
                  <c:v>0.36747166203687814</c:v>
                </c:pt>
                <c:pt idx="5">
                  <c:v>0.44107703673653409</c:v>
                </c:pt>
                <c:pt idx="6">
                  <c:v>0.52622528566459892</c:v>
                </c:pt>
                <c:pt idx="7">
                  <c:v>0.57942002523607139</c:v>
                </c:pt>
                <c:pt idx="8">
                  <c:v>0.66007102451645883</c:v>
                </c:pt>
                <c:pt idx="9">
                  <c:v>0.76940585560507058</c:v>
                </c:pt>
                <c:pt idx="10">
                  <c:v>0.84676064965392195</c:v>
                </c:pt>
                <c:pt idx="11">
                  <c:v>0.97535974099589673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D2A-4965-A2E2-E088FD72F0EF}"/>
            </c:ext>
          </c:extLst>
        </c:ser>
        <c:ser>
          <c:idx val="1"/>
          <c:order val="2"/>
          <c:tx>
            <c:strRef>
              <c:f>'Partida 17'!$C$21</c:f>
              <c:strCache>
                <c:ptCount val="1"/>
                <c:pt idx="0">
                  <c:v>% Ejecución Ppto. Vigente 2020</c:v>
                </c:pt>
              </c:strCache>
            </c:strRef>
          </c:tx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17'!$D$18:$O$18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17'!$D$21:$J$21</c:f>
              <c:numCache>
                <c:formatCode>0.0%</c:formatCode>
                <c:ptCount val="7"/>
                <c:pt idx="0">
                  <c:v>4.6279738705878717E-2</c:v>
                </c:pt>
                <c:pt idx="1">
                  <c:v>9.7596057525806662E-2</c:v>
                </c:pt>
                <c:pt idx="2">
                  <c:v>0.1835485034904264</c:v>
                </c:pt>
                <c:pt idx="3">
                  <c:v>0.37595991158450348</c:v>
                </c:pt>
                <c:pt idx="4">
                  <c:v>0.45006640539874099</c:v>
                </c:pt>
                <c:pt idx="5">
                  <c:v>0.58791355055378169</c:v>
                </c:pt>
                <c:pt idx="6">
                  <c:v>0.66543331509385018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D2A-4965-A2E2-E088FD72F0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4403536"/>
        <c:axId val="334405496"/>
      </c:lineChart>
      <c:catAx>
        <c:axId val="334403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4405496"/>
        <c:crosses val="autoZero"/>
        <c:auto val="1"/>
        <c:lblAlgn val="ctr"/>
        <c:lblOffset val="100"/>
        <c:noMultiLvlLbl val="0"/>
      </c:catAx>
      <c:valAx>
        <c:axId val="33440549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440353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JULIO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17: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MINERÍA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agosto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0425" y="635635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2" y="764077"/>
            <a:ext cx="82107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NACIONAL DE GEOLOGÍA Y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9393591"/>
              </p:ext>
            </p:extLst>
          </p:nvPr>
        </p:nvGraphicFramePr>
        <p:xfrm>
          <a:off x="476003" y="1916832"/>
          <a:ext cx="8210795" cy="3816421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283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67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7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16.226.211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14.883.057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-1.343.154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9.748.426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5.547.597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4.947.343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-600.254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3.205.221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2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1.728.394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1.602.862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-125.532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764.318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8.450.939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7.867.974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-582.965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4.219.828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2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8.450.939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7.867.974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-582.965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4.219.828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2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Propiedad Minera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2.565.016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2.461.369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-103.647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1.308.840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2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Evaluación de Proyectos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2.600.636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2.394.946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-205.690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1.357.600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2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Geología Aplicada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1.882.020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1.673.242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-208.778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948.957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2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1.403.267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1.338.417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-64.850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604.431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2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26.975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910.562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3375,6%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2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26.975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2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889.991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2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472.306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437.903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-34.403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150.957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2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20.315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-6.094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2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2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79.247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79.247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64.189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2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365.049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339.049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85.795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2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497.540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3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497.540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57202" y="5733253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2878" y="537321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0870" y="663862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RED NACIONAL DE VIGILANCIA VOLCÁNICA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6168386"/>
              </p:ext>
            </p:extLst>
          </p:nvPr>
        </p:nvGraphicFramePr>
        <p:xfrm>
          <a:off x="530871" y="2025830"/>
          <a:ext cx="8155928" cy="2339271"/>
        </p:xfrm>
        <a:graphic>
          <a:graphicData uri="http://schemas.openxmlformats.org/drawingml/2006/table">
            <a:tbl>
              <a:tblPr/>
              <a:tblGrid>
                <a:gridCol w="883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3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944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35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35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35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35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119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808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0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8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3.607.353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3.113.858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-493.495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1.773.535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2.124.848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1.945.762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-179.086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1.083.570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1.213.225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1.167.792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-45.433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612.965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8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269.280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-268.976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8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8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-258.234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8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5698" y="508492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9462" y="742715"/>
            <a:ext cx="81773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NACIONAL DE GEOLOGÍA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681123"/>
              </p:ext>
            </p:extLst>
          </p:nvPr>
        </p:nvGraphicFramePr>
        <p:xfrm>
          <a:off x="518862" y="2115352"/>
          <a:ext cx="8167937" cy="2249754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088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395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74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4.278.257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3.739.342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-538.915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2.312.342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3.032.259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2.827.700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-204.559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1.752.249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1.068.359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853.742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-214.617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287.826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177.639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-119.739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65.664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-65.664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111.975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-54.075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272.267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2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272.267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37321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090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702647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SEGURIDAD MINERA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197844"/>
              </p:ext>
            </p:extLst>
          </p:nvPr>
        </p:nvGraphicFramePr>
        <p:xfrm>
          <a:off x="518864" y="2060848"/>
          <a:ext cx="8167935" cy="2232246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516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770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1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4.773.287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4.379.490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-393.797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2.628.263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5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4.249.741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4.040.619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-209.122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2.329.413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5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400.426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338.871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-61.555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182.759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5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-123.120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5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-123.120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5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116.091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7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116.091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4931" y="1844824"/>
            <a:ext cx="4163929" cy="382862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944272"/>
              </p:ext>
            </p:extLst>
          </p:nvPr>
        </p:nvGraphicFramePr>
        <p:xfrm>
          <a:off x="392322" y="1844824"/>
          <a:ext cx="415156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F5B96EF4-D210-450E-9229-FF58BFC9CF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1994537"/>
              </p:ext>
            </p:extLst>
          </p:nvPr>
        </p:nvGraphicFramePr>
        <p:xfrm>
          <a:off x="563553" y="1916832"/>
          <a:ext cx="3888342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2D9FA7FC-368D-46C1-9480-6A13614D7F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5164418"/>
              </p:ext>
            </p:extLst>
          </p:nvPr>
        </p:nvGraphicFramePr>
        <p:xfrm>
          <a:off x="4623127" y="1916832"/>
          <a:ext cx="4027476" cy="3672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CC7380C6-7E82-4D34-B39B-768B7DDE1F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2875845"/>
              </p:ext>
            </p:extLst>
          </p:nvPr>
        </p:nvGraphicFramePr>
        <p:xfrm>
          <a:off x="417237" y="1761595"/>
          <a:ext cx="8210798" cy="39716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0531289"/>
              </p:ext>
            </p:extLst>
          </p:nvPr>
        </p:nvGraphicFramePr>
        <p:xfrm>
          <a:off x="466600" y="1665286"/>
          <a:ext cx="8210797" cy="3779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5805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6947829"/>
              </p:ext>
            </p:extLst>
          </p:nvPr>
        </p:nvGraphicFramePr>
        <p:xfrm>
          <a:off x="606313" y="2125589"/>
          <a:ext cx="7638095" cy="2671562"/>
        </p:xfrm>
        <a:graphic>
          <a:graphicData uri="http://schemas.openxmlformats.org/drawingml/2006/table">
            <a:tbl>
              <a:tblPr/>
              <a:tblGrid>
                <a:gridCol w="890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77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3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89137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233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49.673.984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46.269.586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-3.404.398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30.789.324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24.352.757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22.414.116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-1.938.641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13.447.778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7.126.252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6.382.097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-744.155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2.648.777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16.512.039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15.929.074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-582.965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11.756.184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9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82.525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1.197.139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1.450.741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663.351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-787.390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9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9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568.636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568.636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1.531.531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9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70338" y="4797151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751479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9" y="5138971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601" y="1517821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0541569"/>
              </p:ext>
            </p:extLst>
          </p:nvPr>
        </p:nvGraphicFramePr>
        <p:xfrm>
          <a:off x="585599" y="2016426"/>
          <a:ext cx="7645401" cy="2636709"/>
        </p:xfrm>
        <a:graphic>
          <a:graphicData uri="http://schemas.openxmlformats.org/drawingml/2006/table">
            <a:tbl>
              <a:tblPr/>
              <a:tblGrid>
                <a:gridCol w="3173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67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05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05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05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05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168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971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37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7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15.448.832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15.112.200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-336.632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11.560.823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7.089.918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6.702.043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-387.875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3.930.087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7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Pequeña y Mediana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8.358.914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8.410.157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7.630.736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7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DEL COBRE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5.340.044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5.041.639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-298.405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2.765.935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7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GEOLOGÍA Y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28.885.108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26.115.747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-2.769.361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16.462.566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7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Geología y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16.226.211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14.883.057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-1.343.154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9.748.426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7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Nacional de Vigilancia Volcánica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3.607.353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3.113.858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-493.495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1.773.535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7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Nacional de Geología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4.278.257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3.739.342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-538.915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2.312.342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7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Seguridad Minera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4.773.287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4.379.490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-393.797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2.628.263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76544"/>
            <a:ext cx="7977800" cy="24023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4" y="1597512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4" y="92611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01. PROGRAMA 01: SECRETARÍA Y ADMINISTRACIÓN GENERAL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657366"/>
              </p:ext>
            </p:extLst>
          </p:nvPr>
        </p:nvGraphicFramePr>
        <p:xfrm>
          <a:off x="405026" y="1990228"/>
          <a:ext cx="8210796" cy="4084443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5413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02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22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7.089.918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6.702.043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-387.875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3.930.087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1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4.828.058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4.380.812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-447.246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2.628.399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1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1.976.371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1.833.395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-142.976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634.443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1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1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41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140.100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140.100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140.100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41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100.100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41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100.100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41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41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Grupo Internacional de Estudios del Cobre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41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286.577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41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41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286.577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41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145.369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-74.786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41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21.546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-14.004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41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41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22.201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-14.169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41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25.997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-15.850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3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-27.253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21.715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41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197.016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197.016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197.014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41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197.016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197.016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197.014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3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355229" y="6039648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4" y="623734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2" y="16086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61321" y="767764"/>
            <a:ext cx="81254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01.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FOMENTO DE LA PEQUEÑA Y MEDIANA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2516706"/>
              </p:ext>
            </p:extLst>
          </p:nvPr>
        </p:nvGraphicFramePr>
        <p:xfrm>
          <a:off x="561321" y="1969728"/>
          <a:ext cx="8125477" cy="3691515"/>
        </p:xfrm>
        <a:graphic>
          <a:graphicData uri="http://schemas.openxmlformats.org/drawingml/2006/table">
            <a:tbl>
              <a:tblPr/>
              <a:tblGrid>
                <a:gridCol w="814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7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246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40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40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406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406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901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219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35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60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8.358.914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8.410.157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7.630.736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99.112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-6.667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112.009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-112.009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7.921.000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7.396.256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2.040.256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4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 Capacitación y Transferencia Tecnológica Pequeña Minería Artesanal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2.040.256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5.356.000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Nacional de Minería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5.356.000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21.593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-21.593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21.593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-21.593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Equipamiento para Pequeña Minería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191.512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191.512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191.512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2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191.512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191.512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191.512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494515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49257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4239" y="691405"/>
            <a:ext cx="82125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DEL COBRE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0906619"/>
              </p:ext>
            </p:extLst>
          </p:nvPr>
        </p:nvGraphicFramePr>
        <p:xfrm>
          <a:off x="474241" y="2093026"/>
          <a:ext cx="8212557" cy="2056051"/>
        </p:xfrm>
        <a:graphic>
          <a:graphicData uri="http://schemas.openxmlformats.org/drawingml/2006/table">
            <a:tbl>
              <a:tblPr/>
              <a:tblGrid>
                <a:gridCol w="8227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9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8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7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7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7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79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8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976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052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9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5.340.044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5.041.639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-298.405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2.765.935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4.471.142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4.179.435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-291.707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2.405.958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9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627.468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585.435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-42.033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166.466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9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241.434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96.661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-144.773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13.404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9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241.434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96.661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-144.773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13.404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9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1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3944</TotalTime>
  <Words>2148</Words>
  <Application>Microsoft Office PowerPoint</Application>
  <PresentationFormat>Presentación en pantalla (4:3)</PresentationFormat>
  <Paragraphs>1062</Paragraphs>
  <Slides>13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Calibri</vt:lpstr>
      <vt:lpstr>1_Tema de Office</vt:lpstr>
      <vt:lpstr>Tema de Office</vt:lpstr>
      <vt:lpstr>EJECUCIÓN PRESUPUESTARIA DE GASTOS ACUMULADA AL MES DE JULIO DE 2020 PARTIDA 17: MINISTERIO DE MINERÍA</vt:lpstr>
      <vt:lpstr>EJECUCIÓN ACUMULADA DE GASTOS A JULIO DE 2020  PARTIDA 17 MINISTERIO DE MINERÍA</vt:lpstr>
      <vt:lpstr>EJECUCIÓN ACUMULADA DE GASTOS A JULIO DE 2020  PARTIDA 17 MINISTERIO DE MINERÍA</vt:lpstr>
      <vt:lpstr>EJECUCIÓN ACUMULADA DE GASTOS A JULIO DE 2020  PARTIDA 17 MINISTERIO DE MINERÍA</vt:lpstr>
      <vt:lpstr>EJECUCIÓN ACUMULADA DE GASTOS A JULIO DE 2019  PARTIDA 17 MINISTERIO DE MINERÍA</vt:lpstr>
      <vt:lpstr>EJECUCIÓN ACUMULADA DE GASTOS A JULIO DE 2020  PARTIDA 17 MINISTERIO DE MINERÍA RESUMEN POR CAPÍTULOS</vt:lpstr>
      <vt:lpstr>EJECUCIÓN ACUMULADA DE GASTOS A JULIO DE 2020  PARTIDA 17. CAPÍTULO 01. PROGRAMA 01: SECRETARÍA Y ADMINISTRACIÓN GENERAL</vt:lpstr>
      <vt:lpstr>EJECUCIÓN ACUMULADA DE GASTOS A JULIO 2020  PARTIDA 17. CAPÍTULO 01. PROGRAMA 02:  FOMENTO DE LA PEQUEÑA Y MEDIANA MINERÍA</vt:lpstr>
      <vt:lpstr>EJECUCIÓN ACUMULADA DE GASTOS A JULIO 2020  PARTIDA 17. CAPÍTULO 02. PROGRAMA 01:  COMISIÓN CHILENA DEL COBRE</vt:lpstr>
      <vt:lpstr>EJECUCIÓN ACUMULADA DE GASTOS A JULIO 2020  PARTIDA 17. CAPÍTULO 03. PROGRAMA 01:  SERVICIO NACIONAL DE GEOLOGÍA Y MINERÍA</vt:lpstr>
      <vt:lpstr>EJECUCIÓN ACUMULADA DE GASTOS A JULIO 2020  PARTIDA 17. CAPÍTULO 03. PROGRAMA 02:  RED NACIONAL DE VIGILANCIA VOLCÁNICA</vt:lpstr>
      <vt:lpstr>EJECUCIÓN ACUMULADA DE GASTOS A JULIO 2020  PARTIDA 17. CAPÍTULO 03. PROGRAMA 03:  PLAN NACIONAL DE GEOLOGÍA</vt:lpstr>
      <vt:lpstr>EJECUCIÓN ACUMULADA DE GASTOS A JULIO 2020  PARTIDA 17. CAPÍTULO 03. PROGRAMA 04:  PROGRAMA DE SEGURIDAD MINERA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313</cp:revision>
  <cp:lastPrinted>2019-06-03T14:10:49Z</cp:lastPrinted>
  <dcterms:created xsi:type="dcterms:W3CDTF">2016-06-23T13:38:47Z</dcterms:created>
  <dcterms:modified xsi:type="dcterms:W3CDTF">2020-09-14T02:50:56Z</dcterms:modified>
</cp:coreProperties>
</file>