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4"/>
  </p:notesMasterIdLst>
  <p:handoutMasterIdLst>
    <p:handoutMasterId r:id="rId15"/>
  </p:handoutMasterIdLst>
  <p:sldIdLst>
    <p:sldId id="256" r:id="rId3"/>
    <p:sldId id="299" r:id="rId4"/>
    <p:sldId id="304" r:id="rId5"/>
    <p:sldId id="305" r:id="rId6"/>
    <p:sldId id="264" r:id="rId7"/>
    <p:sldId id="263" r:id="rId8"/>
    <p:sldId id="265" r:id="rId9"/>
    <p:sldId id="268" r:id="rId10"/>
    <p:sldId id="271" r:id="rId11"/>
    <p:sldId id="301" r:id="rId12"/>
    <p:sldId id="302" r:id="rId13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4660"/>
  </p:normalViewPr>
  <p:slideViewPr>
    <p:cSldViewPr>
      <p:cViewPr varScale="1">
        <p:scale>
          <a:sx n="112" d="100"/>
          <a:sy n="112" d="100"/>
        </p:scale>
        <p:origin x="252" y="108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Subtítulos de Gasto</a:t>
            </a:r>
            <a:endParaRPr lang="es-CL" sz="120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6692913385826774E-3"/>
          <c:y val="0.19552441792173922"/>
          <c:w val="0.99084720967256146"/>
          <c:h val="0.54830733184682312"/>
        </c:manualLayout>
      </c:layout>
      <c:pie3DChart>
        <c:varyColors val="1"/>
        <c:ser>
          <c:idx val="0"/>
          <c:order val="0"/>
          <c:tx>
            <c:strRef>
              <c:f>'Partida 14'!$D$56</c:f>
              <c:strCache>
                <c:ptCount val="1"/>
                <c:pt idx="0">
                  <c:v>M$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AD1-4B97-8E6A-E0DC38D0F64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8AD1-4B97-8E6A-E0DC38D0F64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8AD1-4B97-8E6A-E0DC38D0F64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8AD1-4B97-8E6A-E0DC38D0F64C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14'!$C$57:$C$60</c:f>
              <c:strCache>
                <c:ptCount val="4"/>
                <c:pt idx="0">
                  <c:v>Gastos en Personal</c:v>
                </c:pt>
                <c:pt idx="1">
                  <c:v>Bienes y Servicios de Consumo</c:v>
                </c:pt>
                <c:pt idx="2">
                  <c:v>Transferencias de Capital</c:v>
                </c:pt>
                <c:pt idx="3">
                  <c:v>Otros</c:v>
                </c:pt>
              </c:strCache>
            </c:strRef>
          </c:cat>
          <c:val>
            <c:numRef>
              <c:f>'Partida 14'!$D$57:$D$60</c:f>
              <c:numCache>
                <c:formatCode>_-* #,##0_-;\-* #,##0_-;_-* "-"??_-;_-@_-</c:formatCode>
                <c:ptCount val="4"/>
                <c:pt idx="0">
                  <c:v>17989344</c:v>
                </c:pt>
                <c:pt idx="1">
                  <c:v>5169078</c:v>
                </c:pt>
                <c:pt idx="2">
                  <c:v>13936864</c:v>
                </c:pt>
                <c:pt idx="3" formatCode="#,##0">
                  <c:v>8278540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AD1-4B97-8E6A-E0DC38D0F64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8804698593003741E-3"/>
          <c:y val="0.79061545008411394"/>
          <c:w val="0.98168151112258506"/>
          <c:h val="0.18568084989896375"/>
        </c:manualLayout>
      </c:layout>
      <c:overlay val="0"/>
      <c:spPr>
        <a:noFill/>
        <a:ln w="12700">
          <a:solidFill>
            <a:schemeClr val="lt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200" b="1"/>
              <a:t>Distribución Presupuesto Inicial por Programa</a:t>
            </a:r>
            <a:endParaRPr lang="es-CL" sz="1200" b="1"/>
          </a:p>
          <a:p>
            <a:pPr>
              <a:defRPr sz="12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200" b="1"/>
              <a:t>(en millones de $)</a:t>
            </a:r>
            <a:endParaRPr lang="es-CL" sz="1200" b="1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1.9656017965909964E-2"/>
          <c:y val="0.18457899648689463"/>
          <c:w val="0.95195195608333116"/>
          <c:h val="0.68077481233404868"/>
        </c:manualLayout>
      </c:layout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14'!$H$57:$H$60</c:f>
              <c:strCache>
                <c:ptCount val="4"/>
                <c:pt idx="0">
                  <c:v>Subsecretaría de Bienes Nacionales</c:v>
                </c:pt>
                <c:pt idx="1">
                  <c:v>Regularización de la Propiedad Raíz</c:v>
                </c:pt>
                <c:pt idx="2">
                  <c:v>Administración de Bienes</c:v>
                </c:pt>
                <c:pt idx="3">
                  <c:v>Catastro</c:v>
                </c:pt>
              </c:strCache>
            </c:strRef>
          </c:cat>
          <c:val>
            <c:numRef>
              <c:f>'Partida 14'!$I$57:$I$60</c:f>
              <c:numCache>
                <c:formatCode>_-* #,##0_-;\-* #,##0_-;_-* "-"??_-;_-@_-</c:formatCode>
                <c:ptCount val="4"/>
                <c:pt idx="0">
                  <c:v>12650713000</c:v>
                </c:pt>
                <c:pt idx="1">
                  <c:v>4249938000</c:v>
                </c:pt>
                <c:pt idx="2">
                  <c:v>24910195000</c:v>
                </c:pt>
                <c:pt idx="3">
                  <c:v>3562980000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F7-4516-9573-8A858AC896D9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219063808"/>
        <c:axId val="219070848"/>
      </c:barChart>
      <c:catAx>
        <c:axId val="219063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9070848"/>
        <c:crosses val="autoZero"/>
        <c:auto val="0"/>
        <c:lblAlgn val="ctr"/>
        <c:lblOffset val="100"/>
        <c:noMultiLvlLbl val="0"/>
      </c:catAx>
      <c:valAx>
        <c:axId val="219070848"/>
        <c:scaling>
          <c:orientation val="minMax"/>
        </c:scaling>
        <c:delete val="1"/>
        <c:axPos val="l"/>
        <c:numFmt formatCode="General" sourceLinked="0"/>
        <c:majorTickMark val="none"/>
        <c:minorTickMark val="none"/>
        <c:tickLblPos val="nextTo"/>
        <c:crossAx val="219063808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Mensual 2018- 2019 - 2020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32623158820123332"/>
          <c:y val="3.9526386386486027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14'!$C$27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14'!$D$26:$O$26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14'!$D$27:$O$27</c:f>
              <c:numCache>
                <c:formatCode>0.0%</c:formatCode>
                <c:ptCount val="12"/>
                <c:pt idx="0">
                  <c:v>2.4916984372518998E-2</c:v>
                </c:pt>
                <c:pt idx="1">
                  <c:v>4.4334259003106551E-2</c:v>
                </c:pt>
                <c:pt idx="2">
                  <c:v>0.13756012351874247</c:v>
                </c:pt>
                <c:pt idx="3">
                  <c:v>0.12704462788623688</c:v>
                </c:pt>
                <c:pt idx="4">
                  <c:v>0.12283277027986546</c:v>
                </c:pt>
                <c:pt idx="5">
                  <c:v>8.007029577976689E-2</c:v>
                </c:pt>
                <c:pt idx="6">
                  <c:v>5.3596922538730329E-2</c:v>
                </c:pt>
                <c:pt idx="7">
                  <c:v>5.0931368175071941E-2</c:v>
                </c:pt>
                <c:pt idx="8">
                  <c:v>8.7865240122559377E-2</c:v>
                </c:pt>
                <c:pt idx="9">
                  <c:v>5.7383915588394292E-2</c:v>
                </c:pt>
                <c:pt idx="10">
                  <c:v>5.5169275670301658E-2</c:v>
                </c:pt>
                <c:pt idx="11">
                  <c:v>0.14858293607294404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8C-4337-8A3F-F3A5F0D223A6}"/>
            </c:ext>
          </c:extLst>
        </c:ser>
        <c:ser>
          <c:idx val="0"/>
          <c:order val="1"/>
          <c:tx>
            <c:strRef>
              <c:f>'Partida 14'!$C$28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14'!$D$26:$O$26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14'!$D$28:$O$28</c:f>
              <c:numCache>
                <c:formatCode>0.0%</c:formatCode>
                <c:ptCount val="12"/>
                <c:pt idx="0">
                  <c:v>0.10063019503927965</c:v>
                </c:pt>
                <c:pt idx="1">
                  <c:v>7.9182587005927077E-2</c:v>
                </c:pt>
                <c:pt idx="2">
                  <c:v>6.7673133335640553E-2</c:v>
                </c:pt>
                <c:pt idx="3">
                  <c:v>6.1611603883298512E-2</c:v>
                </c:pt>
                <c:pt idx="4">
                  <c:v>9.4445635842899597E-2</c:v>
                </c:pt>
                <c:pt idx="5">
                  <c:v>9.7697943124260708E-2</c:v>
                </c:pt>
                <c:pt idx="6">
                  <c:v>4.5459477058185017E-2</c:v>
                </c:pt>
                <c:pt idx="7">
                  <c:v>9.7453674277176688E-2</c:v>
                </c:pt>
                <c:pt idx="8">
                  <c:v>7.1065049144794418E-2</c:v>
                </c:pt>
                <c:pt idx="9">
                  <c:v>5.9445398173130291E-2</c:v>
                </c:pt>
                <c:pt idx="10">
                  <c:v>0.10633100315251905</c:v>
                </c:pt>
                <c:pt idx="11">
                  <c:v>8.4616702926479118E-2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88C-4337-8A3F-F3A5F0D223A6}"/>
            </c:ext>
          </c:extLst>
        </c:ser>
        <c:ser>
          <c:idx val="1"/>
          <c:order val="2"/>
          <c:tx>
            <c:strRef>
              <c:f>'Partida 14'!$C$29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6.5040650406504065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88C-4337-8A3F-F3A5F0D223A6}"/>
                </c:ext>
              </c:extLst>
            </c:dLbl>
            <c:dLbl>
              <c:idx val="3"/>
              <c:layout>
                <c:manualLayout>
                  <c:x val="8.6720867208671688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88C-4337-8A3F-F3A5F0D223A6}"/>
                </c:ext>
              </c:extLst>
            </c:dLbl>
            <c:dLbl>
              <c:idx val="4"/>
              <c:layout>
                <c:manualLayout>
                  <c:x val="6.5040650406504065E-3"/>
                  <c:y val="-7.2427135589478553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88C-4337-8A3F-F3A5F0D223A6}"/>
                </c:ext>
              </c:extLst>
            </c:dLbl>
            <c:dLbl>
              <c:idx val="5"/>
              <c:layout>
                <c:manualLayout>
                  <c:x val="4.2941492216853746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88C-4337-8A3F-F3A5F0D223A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14'!$D$26:$O$26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14'!$D$29:$J$29</c:f>
              <c:numCache>
                <c:formatCode>0.0%</c:formatCode>
                <c:ptCount val="7"/>
                <c:pt idx="0">
                  <c:v>3.0835773029146803E-2</c:v>
                </c:pt>
                <c:pt idx="1">
                  <c:v>0.15785598507826956</c:v>
                </c:pt>
                <c:pt idx="2">
                  <c:v>0.11242335564359816</c:v>
                </c:pt>
                <c:pt idx="3">
                  <c:v>0.10048073605926697</c:v>
                </c:pt>
                <c:pt idx="4">
                  <c:v>4.9918651651859526E-2</c:v>
                </c:pt>
                <c:pt idx="5">
                  <c:v>5.6763677079873426E-2</c:v>
                </c:pt>
                <c:pt idx="6">
                  <c:v>6.9749660471060404E-2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88C-4337-8A3F-F3A5F0D223A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2802304"/>
        <c:axId val="162820480"/>
      </c:barChart>
      <c:catAx>
        <c:axId val="162802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2820480"/>
        <c:crosses val="autoZero"/>
        <c:auto val="1"/>
        <c:lblAlgn val="ctr"/>
        <c:lblOffset val="100"/>
        <c:noMultiLvlLbl val="0"/>
      </c:catAx>
      <c:valAx>
        <c:axId val="162820480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2802304"/>
        <c:crosses val="autoZero"/>
        <c:crossBetween val="between"/>
        <c:majorUnit val="4.0000000000000008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CL" sz="1200" b="1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s-CL" sz="1200" b="1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latin typeface="+mn-lt"/>
                <a:ea typeface="+mn-ea"/>
                <a:cs typeface="+mn-cs"/>
              </a:rPr>
              <a:t>% Ejecución Acumulada  2018 - 2019 - 2020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CL" sz="1200" b="1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 sz="1200" b="1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effectLst/>
              <a:latin typeface="+mn-lt"/>
              <a:ea typeface="+mn-ea"/>
              <a:cs typeface="+mn-cs"/>
            </a:endParaRPr>
          </a:p>
        </c:rich>
      </c:tx>
      <c:layout>
        <c:manualLayout>
          <c:xMode val="edge"/>
          <c:yMode val="edge"/>
          <c:x val="0.30520458265139117"/>
          <c:y val="2.7736498892568021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'Partida 14'!$C$20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14'!$D$19:$O$19</c:f>
              <c:strCache>
                <c:ptCount val="12"/>
                <c:pt idx="0">
                  <c:v>Ene.</c:v>
                </c:pt>
                <c:pt idx="1">
                  <c:v>Feb.</c:v>
                </c:pt>
                <c:pt idx="2">
                  <c:v>Mar.</c:v>
                </c:pt>
                <c:pt idx="3">
                  <c:v>Abr.</c:v>
                </c:pt>
                <c:pt idx="4">
                  <c:v>May.</c:v>
                </c:pt>
                <c:pt idx="5">
                  <c:v>Jun.</c:v>
                </c:pt>
                <c:pt idx="6">
                  <c:v>Jul.</c:v>
                </c:pt>
                <c:pt idx="7">
                  <c:v>Ago.</c:v>
                </c:pt>
                <c:pt idx="8">
                  <c:v>Sept.</c:v>
                </c:pt>
                <c:pt idx="9">
                  <c:v>Oct.</c:v>
                </c:pt>
                <c:pt idx="10">
                  <c:v>Nov.</c:v>
                </c:pt>
                <c:pt idx="11">
                  <c:v>Dic.</c:v>
                </c:pt>
              </c:strCache>
            </c:strRef>
          </c:cat>
          <c:val>
            <c:numRef>
              <c:f>'Partida 14'!$D$20:$O$20</c:f>
              <c:numCache>
                <c:formatCode>0.0%</c:formatCode>
                <c:ptCount val="12"/>
                <c:pt idx="0">
                  <c:v>2.4916984372518998E-2</c:v>
                </c:pt>
                <c:pt idx="1">
                  <c:v>6.9251243375625549E-2</c:v>
                </c:pt>
                <c:pt idx="2">
                  <c:v>0.20542313405753954</c:v>
                </c:pt>
                <c:pt idx="3">
                  <c:v>0.33246776194377642</c:v>
                </c:pt>
                <c:pt idx="4">
                  <c:v>0.45267149850629967</c:v>
                </c:pt>
                <c:pt idx="5">
                  <c:v>0.53274179428606649</c:v>
                </c:pt>
                <c:pt idx="6">
                  <c:v>0.59399032556209075</c:v>
                </c:pt>
                <c:pt idx="7">
                  <c:v>0.64375246845573408</c:v>
                </c:pt>
                <c:pt idx="8">
                  <c:v>0.73161770857829345</c:v>
                </c:pt>
                <c:pt idx="9">
                  <c:v>0.78900162416668773</c:v>
                </c:pt>
                <c:pt idx="10">
                  <c:v>0.84417089983698945</c:v>
                </c:pt>
                <c:pt idx="11">
                  <c:v>0.97774995354547189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B76-4DAA-B3C8-500D2AB7D92F}"/>
            </c:ext>
          </c:extLst>
        </c:ser>
        <c:ser>
          <c:idx val="0"/>
          <c:order val="1"/>
          <c:tx>
            <c:strRef>
              <c:f>'Partida 14'!$C$21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14'!$D$19:$O$19</c:f>
              <c:strCache>
                <c:ptCount val="12"/>
                <c:pt idx="0">
                  <c:v>Ene.</c:v>
                </c:pt>
                <c:pt idx="1">
                  <c:v>Feb.</c:v>
                </c:pt>
                <c:pt idx="2">
                  <c:v>Mar.</c:v>
                </c:pt>
                <c:pt idx="3">
                  <c:v>Abr.</c:v>
                </c:pt>
                <c:pt idx="4">
                  <c:v>May.</c:v>
                </c:pt>
                <c:pt idx="5">
                  <c:v>Jun.</c:v>
                </c:pt>
                <c:pt idx="6">
                  <c:v>Jul.</c:v>
                </c:pt>
                <c:pt idx="7">
                  <c:v>Ago.</c:v>
                </c:pt>
                <c:pt idx="8">
                  <c:v>Sept.</c:v>
                </c:pt>
                <c:pt idx="9">
                  <c:v>Oct.</c:v>
                </c:pt>
                <c:pt idx="10">
                  <c:v>Nov.</c:v>
                </c:pt>
                <c:pt idx="11">
                  <c:v>Dic.</c:v>
                </c:pt>
              </c:strCache>
            </c:strRef>
          </c:cat>
          <c:val>
            <c:numRef>
              <c:f>'Partida 14'!$D$21:$O$21</c:f>
              <c:numCache>
                <c:formatCode>0.0%</c:formatCode>
                <c:ptCount val="12"/>
                <c:pt idx="0">
                  <c:v>0.10063019503927965</c:v>
                </c:pt>
                <c:pt idx="1">
                  <c:v>0.17981278204520673</c:v>
                </c:pt>
                <c:pt idx="2">
                  <c:v>0.24665941467384236</c:v>
                </c:pt>
                <c:pt idx="3">
                  <c:v>0.3082710185571409</c:v>
                </c:pt>
                <c:pt idx="4">
                  <c:v>0.40271665440004045</c:v>
                </c:pt>
                <c:pt idx="5">
                  <c:v>0.49539438346666725</c:v>
                </c:pt>
                <c:pt idx="6">
                  <c:v>0.53816081998789678</c:v>
                </c:pt>
                <c:pt idx="7">
                  <c:v>0.62652478656872956</c:v>
                </c:pt>
                <c:pt idx="8">
                  <c:v>0.69758983571352395</c:v>
                </c:pt>
                <c:pt idx="9">
                  <c:v>0.75703523388665428</c:v>
                </c:pt>
                <c:pt idx="10">
                  <c:v>0.8628989959063309</c:v>
                </c:pt>
                <c:pt idx="11">
                  <c:v>0.94502426003859552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B76-4DAA-B3C8-500D2AB7D92F}"/>
            </c:ext>
          </c:extLst>
        </c:ser>
        <c:ser>
          <c:idx val="1"/>
          <c:order val="2"/>
          <c:tx>
            <c:strRef>
              <c:f>'Partida 14'!$C$22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5.1958537915984725E-2"/>
                  <c:y val="-3.07778418757485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B76-4DAA-B3C8-500D2AB7D92F}"/>
                </c:ext>
              </c:extLst>
            </c:dLbl>
            <c:dLbl>
              <c:idx val="1"/>
              <c:layout>
                <c:manualLayout>
                  <c:x val="-4.3644298963447903E-2"/>
                  <c:y val="-3.96235698465258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B76-4DAA-B3C8-500D2AB7D92F}"/>
                </c:ext>
              </c:extLst>
            </c:dLbl>
            <c:dLbl>
              <c:idx val="2"/>
              <c:layout>
                <c:manualLayout>
                  <c:x val="-3.4915439170758358E-2"/>
                  <c:y val="-3.56612128618732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B76-4DAA-B3C8-500D2AB7D92F}"/>
                </c:ext>
              </c:extLst>
            </c:dLbl>
            <c:dLbl>
              <c:idx val="3"/>
              <c:layout>
                <c:manualLayout>
                  <c:x val="-4.5826513911620376E-2"/>
                  <c:y val="-2.77364988925680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B76-4DAA-B3C8-500D2AB7D92F}"/>
                </c:ext>
              </c:extLst>
            </c:dLbl>
            <c:dLbl>
              <c:idx val="4"/>
              <c:layout>
                <c:manualLayout>
                  <c:x val="-3.7097654118930713E-2"/>
                  <c:y val="-3.56612128618732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B76-4DAA-B3C8-500D2AB7D92F}"/>
                </c:ext>
              </c:extLst>
            </c:dLbl>
            <c:dLbl>
              <c:idx val="5"/>
              <c:layout>
                <c:manualLayout>
                  <c:x val="-3.9279869067103193E-2"/>
                  <c:y val="-3.56612128618731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B76-4DAA-B3C8-500D2AB7D92F}"/>
                </c:ext>
              </c:extLst>
            </c:dLbl>
            <c:dLbl>
              <c:idx val="6"/>
              <c:layout>
                <c:manualLayout>
                  <c:x val="-5.8919803600654748E-2"/>
                  <c:y val="-1.18870709539577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B76-4DAA-B3C8-500D2AB7D92F}"/>
                </c:ext>
              </c:extLst>
            </c:dLbl>
            <c:dLbl>
              <c:idx val="7"/>
              <c:layout>
                <c:manualLayout>
                  <c:x val="-5.0190943807965162E-2"/>
                  <c:y val="-3.56612128618731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B76-4DAA-B3C8-500D2AB7D92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14'!$D$19:$O$19</c:f>
              <c:strCache>
                <c:ptCount val="12"/>
                <c:pt idx="0">
                  <c:v>Ene.</c:v>
                </c:pt>
                <c:pt idx="1">
                  <c:v>Feb.</c:v>
                </c:pt>
                <c:pt idx="2">
                  <c:v>Mar.</c:v>
                </c:pt>
                <c:pt idx="3">
                  <c:v>Abr.</c:v>
                </c:pt>
                <c:pt idx="4">
                  <c:v>May.</c:v>
                </c:pt>
                <c:pt idx="5">
                  <c:v>Jun.</c:v>
                </c:pt>
                <c:pt idx="6">
                  <c:v>Jul.</c:v>
                </c:pt>
                <c:pt idx="7">
                  <c:v>Ago.</c:v>
                </c:pt>
                <c:pt idx="8">
                  <c:v>Sept.</c:v>
                </c:pt>
                <c:pt idx="9">
                  <c:v>Oct.</c:v>
                </c:pt>
                <c:pt idx="10">
                  <c:v>Nov.</c:v>
                </c:pt>
                <c:pt idx="11">
                  <c:v>Dic.</c:v>
                </c:pt>
              </c:strCache>
            </c:strRef>
          </c:cat>
          <c:val>
            <c:numRef>
              <c:f>'Partida 14'!$D$22:$J$22</c:f>
              <c:numCache>
                <c:formatCode>0.0%</c:formatCode>
                <c:ptCount val="7"/>
                <c:pt idx="0">
                  <c:v>3.0835773029146803E-2</c:v>
                </c:pt>
                <c:pt idx="1">
                  <c:v>0.18869175810741637</c:v>
                </c:pt>
                <c:pt idx="2">
                  <c:v>0.29975350314655558</c:v>
                </c:pt>
                <c:pt idx="3">
                  <c:v>0.40295844708133366</c:v>
                </c:pt>
                <c:pt idx="4">
                  <c:v>0.45983391901119364</c:v>
                </c:pt>
                <c:pt idx="5">
                  <c:v>0.51552668322470352</c:v>
                </c:pt>
                <c:pt idx="6">
                  <c:v>0.58527634369576398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0B76-4DAA-B3C8-500D2AB7D9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8979712"/>
        <c:axId val="218981504"/>
      </c:lineChart>
      <c:catAx>
        <c:axId val="218979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8981504"/>
        <c:crosses val="autoZero"/>
        <c:auto val="1"/>
        <c:lblAlgn val="ctr"/>
        <c:lblOffset val="100"/>
        <c:noMultiLvlLbl val="0"/>
      </c:catAx>
      <c:valAx>
        <c:axId val="21898150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897971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7266818734401244E-2"/>
          <c:y val="0.91414633202741946"/>
          <c:w val="0.96764857747936994"/>
          <c:h val="6.20795260646650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0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13-09-2020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13-09-2020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13-09-2020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13-09-2020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13-09-2020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13-09-2020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13-09-2020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13-09-2020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13-09-2020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13-09-2020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13-09-2020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13-09-2020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13-09-2020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13-09-2020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13-09-2020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07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B2A73341-F008-4A94-B768-5C3C7DAFA9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0" y="6332314"/>
            <a:ext cx="8406135" cy="365125"/>
          </a:xfrm>
          <a:prstGeom prst="rect">
            <a:avLst/>
          </a:prstGeo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E5F01E5A-628C-4232-A6EE-99BB50980341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1988840"/>
            <a:ext cx="8172908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JULIO DE 2020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14: 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BIENES NACIONALES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dirty="0"/>
              <a:t>Valparaíso, agosto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1050" y="1459396"/>
            <a:ext cx="7993334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A13A1057-B71C-4454-9763-C0C4A3AC840E}"/>
              </a:ext>
            </a:extLst>
          </p:cNvPr>
          <p:cNvSpPr txBox="1">
            <a:spLocks/>
          </p:cNvSpPr>
          <p:nvPr/>
        </p:nvSpPr>
        <p:spPr>
          <a:xfrm>
            <a:off x="530352" y="6356349"/>
            <a:ext cx="8414889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61579" y="755320"/>
            <a:ext cx="799333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04: ADMINISTRACIÓN DE BIENES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EFB73A3-D663-4D2A-A345-C26281C7E5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3373197"/>
              </p:ext>
            </p:extLst>
          </p:nvPr>
        </p:nvGraphicFramePr>
        <p:xfrm>
          <a:off x="583323" y="1846233"/>
          <a:ext cx="7971589" cy="3096657"/>
        </p:xfrm>
        <a:graphic>
          <a:graphicData uri="http://schemas.openxmlformats.org/drawingml/2006/table">
            <a:tbl>
              <a:tblPr/>
              <a:tblGrid>
                <a:gridCol w="258063">
                  <a:extLst>
                    <a:ext uri="{9D8B030D-6E8A-4147-A177-3AD203B41FA5}">
                      <a16:colId xmlns:a16="http://schemas.microsoft.com/office/drawing/2014/main" val="1762375391"/>
                    </a:ext>
                  </a:extLst>
                </a:gridCol>
                <a:gridCol w="258063">
                  <a:extLst>
                    <a:ext uri="{9D8B030D-6E8A-4147-A177-3AD203B41FA5}">
                      <a16:colId xmlns:a16="http://schemas.microsoft.com/office/drawing/2014/main" val="1862853720"/>
                    </a:ext>
                  </a:extLst>
                </a:gridCol>
                <a:gridCol w="258063">
                  <a:extLst>
                    <a:ext uri="{9D8B030D-6E8A-4147-A177-3AD203B41FA5}">
                      <a16:colId xmlns:a16="http://schemas.microsoft.com/office/drawing/2014/main" val="998108553"/>
                    </a:ext>
                  </a:extLst>
                </a:gridCol>
                <a:gridCol w="3181927">
                  <a:extLst>
                    <a:ext uri="{9D8B030D-6E8A-4147-A177-3AD203B41FA5}">
                      <a16:colId xmlns:a16="http://schemas.microsoft.com/office/drawing/2014/main" val="2379027951"/>
                    </a:ext>
                  </a:extLst>
                </a:gridCol>
                <a:gridCol w="691611">
                  <a:extLst>
                    <a:ext uri="{9D8B030D-6E8A-4147-A177-3AD203B41FA5}">
                      <a16:colId xmlns:a16="http://schemas.microsoft.com/office/drawing/2014/main" val="2617316084"/>
                    </a:ext>
                  </a:extLst>
                </a:gridCol>
                <a:gridCol w="691611">
                  <a:extLst>
                    <a:ext uri="{9D8B030D-6E8A-4147-A177-3AD203B41FA5}">
                      <a16:colId xmlns:a16="http://schemas.microsoft.com/office/drawing/2014/main" val="1982147282"/>
                    </a:ext>
                  </a:extLst>
                </a:gridCol>
                <a:gridCol w="691611">
                  <a:extLst>
                    <a:ext uri="{9D8B030D-6E8A-4147-A177-3AD203B41FA5}">
                      <a16:colId xmlns:a16="http://schemas.microsoft.com/office/drawing/2014/main" val="4051697031"/>
                    </a:ext>
                  </a:extLst>
                </a:gridCol>
                <a:gridCol w="691611">
                  <a:extLst>
                    <a:ext uri="{9D8B030D-6E8A-4147-A177-3AD203B41FA5}">
                      <a16:colId xmlns:a16="http://schemas.microsoft.com/office/drawing/2014/main" val="2131299191"/>
                    </a:ext>
                  </a:extLst>
                </a:gridCol>
                <a:gridCol w="629676">
                  <a:extLst>
                    <a:ext uri="{9D8B030D-6E8A-4147-A177-3AD203B41FA5}">
                      <a16:colId xmlns:a16="http://schemas.microsoft.com/office/drawing/2014/main" val="3441439562"/>
                    </a:ext>
                  </a:extLst>
                </a:gridCol>
                <a:gridCol w="619353">
                  <a:extLst>
                    <a:ext uri="{9D8B030D-6E8A-4147-A177-3AD203B41FA5}">
                      <a16:colId xmlns:a16="http://schemas.microsoft.com/office/drawing/2014/main" val="3391543903"/>
                    </a:ext>
                  </a:extLst>
                </a:gridCol>
              </a:tblGrid>
              <a:tr h="1225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662" marR="7662" marT="7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62" marR="7662" marT="7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6182981"/>
                  </a:ext>
                </a:extLst>
              </a:tr>
              <a:tr h="3754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16250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13.936.864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13.936.864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8.684.316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7924675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13.936.864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13.936.864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8.684.316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177511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Tarapacá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2.178.192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2.178.192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420.748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0786825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Antofagasta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6.410.292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6.410.292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6.550.380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102,2%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102,2%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5030805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Atacama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582.430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582.430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1.387.581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238,2%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238,2%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2083626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Coquimbo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248.570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248.570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148.086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0769973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Valparaíso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1.293.680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1.293.680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7375202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del Libertador General B. O’Higgins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93.115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93.115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6404477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del Maule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314.836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314.836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28.091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3825443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del Bíobío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175.072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175.072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4028513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La Araucanía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173.810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173.810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8067556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Los Lagos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797.848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797.848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33.713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3097196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Aysén del General Carlos Ibáñez del Campo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2.637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2.637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1.848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8160196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Magallanes y de la Antártica Chilena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305.560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305.560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38.659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9912119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Metropolitana de Santiago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486.882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486.882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17.451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7111849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Los Ríos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165.123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165.123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57.759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9232683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Arica y Parinacota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586.653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586.653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0905609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Ñuble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122.164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122.164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7350071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193.245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193.245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190.988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0449673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193.245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193.245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190.988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12337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80325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76386" y="1623715"/>
            <a:ext cx="7886701" cy="3673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BA30280A-B577-48B0-B690-473711D336F0}"/>
              </a:ext>
            </a:extLst>
          </p:cNvPr>
          <p:cNvSpPr txBox="1">
            <a:spLocks/>
          </p:cNvSpPr>
          <p:nvPr/>
        </p:nvSpPr>
        <p:spPr>
          <a:xfrm>
            <a:off x="576386" y="635634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76386" y="890901"/>
            <a:ext cx="802806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05: CATASTRO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80AA8E88-A296-404F-ADDA-AECA54EAB0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0258730"/>
              </p:ext>
            </p:extLst>
          </p:nvPr>
        </p:nvGraphicFramePr>
        <p:xfrm>
          <a:off x="576385" y="1991015"/>
          <a:ext cx="8028060" cy="1846911"/>
        </p:xfrm>
        <a:graphic>
          <a:graphicData uri="http://schemas.openxmlformats.org/drawingml/2006/table">
            <a:tbl>
              <a:tblPr/>
              <a:tblGrid>
                <a:gridCol w="269037">
                  <a:extLst>
                    <a:ext uri="{9D8B030D-6E8A-4147-A177-3AD203B41FA5}">
                      <a16:colId xmlns:a16="http://schemas.microsoft.com/office/drawing/2014/main" val="3297186195"/>
                    </a:ext>
                  </a:extLst>
                </a:gridCol>
                <a:gridCol w="269037">
                  <a:extLst>
                    <a:ext uri="{9D8B030D-6E8A-4147-A177-3AD203B41FA5}">
                      <a16:colId xmlns:a16="http://schemas.microsoft.com/office/drawing/2014/main" val="117303263"/>
                    </a:ext>
                  </a:extLst>
                </a:gridCol>
                <a:gridCol w="269037">
                  <a:extLst>
                    <a:ext uri="{9D8B030D-6E8A-4147-A177-3AD203B41FA5}">
                      <a16:colId xmlns:a16="http://schemas.microsoft.com/office/drawing/2014/main" val="929603132"/>
                    </a:ext>
                  </a:extLst>
                </a:gridCol>
                <a:gridCol w="3034735">
                  <a:extLst>
                    <a:ext uri="{9D8B030D-6E8A-4147-A177-3AD203B41FA5}">
                      <a16:colId xmlns:a16="http://schemas.microsoft.com/office/drawing/2014/main" val="2973274637"/>
                    </a:ext>
                  </a:extLst>
                </a:gridCol>
                <a:gridCol w="721019">
                  <a:extLst>
                    <a:ext uri="{9D8B030D-6E8A-4147-A177-3AD203B41FA5}">
                      <a16:colId xmlns:a16="http://schemas.microsoft.com/office/drawing/2014/main" val="3499038710"/>
                    </a:ext>
                  </a:extLst>
                </a:gridCol>
                <a:gridCol w="721019">
                  <a:extLst>
                    <a:ext uri="{9D8B030D-6E8A-4147-A177-3AD203B41FA5}">
                      <a16:colId xmlns:a16="http://schemas.microsoft.com/office/drawing/2014/main" val="2115238297"/>
                    </a:ext>
                  </a:extLst>
                </a:gridCol>
                <a:gridCol w="721019">
                  <a:extLst>
                    <a:ext uri="{9D8B030D-6E8A-4147-A177-3AD203B41FA5}">
                      <a16:colId xmlns:a16="http://schemas.microsoft.com/office/drawing/2014/main" val="1070195135"/>
                    </a:ext>
                  </a:extLst>
                </a:gridCol>
                <a:gridCol w="721019">
                  <a:extLst>
                    <a:ext uri="{9D8B030D-6E8A-4147-A177-3AD203B41FA5}">
                      <a16:colId xmlns:a16="http://schemas.microsoft.com/office/drawing/2014/main" val="2589101988"/>
                    </a:ext>
                  </a:extLst>
                </a:gridCol>
                <a:gridCol w="656450">
                  <a:extLst>
                    <a:ext uri="{9D8B030D-6E8A-4147-A177-3AD203B41FA5}">
                      <a16:colId xmlns:a16="http://schemas.microsoft.com/office/drawing/2014/main" val="1634469307"/>
                    </a:ext>
                  </a:extLst>
                </a:gridCol>
                <a:gridCol w="645688">
                  <a:extLst>
                    <a:ext uri="{9D8B030D-6E8A-4147-A177-3AD203B41FA5}">
                      <a16:colId xmlns:a16="http://schemas.microsoft.com/office/drawing/2014/main" val="349049260"/>
                    </a:ext>
                  </a:extLst>
                </a:gridCol>
              </a:tblGrid>
              <a:tr h="12535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135231"/>
                  </a:ext>
                </a:extLst>
              </a:tr>
              <a:tr h="3838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7283411"/>
                  </a:ext>
                </a:extLst>
              </a:tr>
              <a:tr h="16452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3.562.980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3.491.343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-71.637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1.939.396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8796884"/>
                  </a:ext>
                </a:extLst>
              </a:tr>
              <a:tr h="125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2.763.010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2.669.197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-93.813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1.598.865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7408042"/>
                  </a:ext>
                </a:extLst>
              </a:tr>
              <a:tr h="125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698.836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536.584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-162.252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103.050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4411925"/>
                  </a:ext>
                </a:extLst>
              </a:tr>
              <a:tr h="125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109.500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3981401"/>
                  </a:ext>
                </a:extLst>
              </a:tr>
              <a:tr h="125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109.500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9612915"/>
                  </a:ext>
                </a:extLst>
              </a:tr>
              <a:tr h="125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101.134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50.667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-50.467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6963425"/>
                  </a:ext>
                </a:extLst>
              </a:tr>
              <a:tr h="125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96.444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50.567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-45.877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8065862"/>
                  </a:ext>
                </a:extLst>
              </a:tr>
              <a:tr h="125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-4.590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9874077"/>
                  </a:ext>
                </a:extLst>
              </a:tr>
              <a:tr h="125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125.395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125.395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127.881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2045640"/>
                  </a:ext>
                </a:extLst>
              </a:tr>
              <a:tr h="125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125.395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125.395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127.881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29673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7045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A826AA28-537D-4B89-9A23-A82B52DDD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2993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80083" y="836712"/>
            <a:ext cx="818383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DISTRIBUCIÓN POR SUBTÍTULO DE GASTO Y CÁPITULO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PARTIDA 14 MINISTERIO DE BIENES NACIONALES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F8DC11A3-1BCE-494D-A97F-5FD09B08D39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3519716"/>
              </p:ext>
            </p:extLst>
          </p:nvPr>
        </p:nvGraphicFramePr>
        <p:xfrm>
          <a:off x="451539" y="1988840"/>
          <a:ext cx="4086000" cy="25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64439BD4-B649-451A-80FE-59DC10C8AE6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8414027"/>
              </p:ext>
            </p:extLst>
          </p:nvPr>
        </p:nvGraphicFramePr>
        <p:xfrm>
          <a:off x="4581332" y="1988840"/>
          <a:ext cx="4086000" cy="25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99651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A826AA28-537D-4B89-9A23-A82B52DDD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5529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05529" y="724413"/>
            <a:ext cx="809891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MINISTERIO DE BIENES NACIONALES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E4AE7043-75CF-4F41-85FD-E4C15A50544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9512841"/>
              </p:ext>
            </p:extLst>
          </p:nvPr>
        </p:nvGraphicFramePr>
        <p:xfrm>
          <a:off x="505529" y="1821656"/>
          <a:ext cx="8098919" cy="3623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5345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A826AA28-537D-4B89-9A23-A82B52DDD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19"/>
            <a:ext cx="7920881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00062" y="875360"/>
            <a:ext cx="7920881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PARTIDA 14 MINISTERIO DE BIENES NACIONALES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E5E03742-9430-4FFB-9A3C-50BE0A5CD0C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262852"/>
              </p:ext>
            </p:extLst>
          </p:nvPr>
        </p:nvGraphicFramePr>
        <p:xfrm>
          <a:off x="500062" y="1826418"/>
          <a:ext cx="7920881" cy="37628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00677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71749" y="1485506"/>
            <a:ext cx="8229600" cy="36512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F4FFFE78-8C05-4F16-956B-50BBA66A3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1749" y="6303565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71749" y="776791"/>
            <a:ext cx="789133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MINISTERIO DE BIENES NACIONALES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5AB2DE5-6549-4046-A1DA-DCFEC5673F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9888112"/>
              </p:ext>
            </p:extLst>
          </p:nvPr>
        </p:nvGraphicFramePr>
        <p:xfrm>
          <a:off x="576387" y="1850632"/>
          <a:ext cx="7886699" cy="2053716"/>
        </p:xfrm>
        <a:graphic>
          <a:graphicData uri="http://schemas.openxmlformats.org/drawingml/2006/table">
            <a:tbl>
              <a:tblPr/>
              <a:tblGrid>
                <a:gridCol w="715032">
                  <a:extLst>
                    <a:ext uri="{9D8B030D-6E8A-4147-A177-3AD203B41FA5}">
                      <a16:colId xmlns:a16="http://schemas.microsoft.com/office/drawing/2014/main" val="3795236652"/>
                    </a:ext>
                  </a:extLst>
                </a:gridCol>
                <a:gridCol w="3009539">
                  <a:extLst>
                    <a:ext uri="{9D8B030D-6E8A-4147-A177-3AD203B41FA5}">
                      <a16:colId xmlns:a16="http://schemas.microsoft.com/office/drawing/2014/main" val="3255955405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2796501829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238241778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3917464297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2219590981"/>
                    </a:ext>
                  </a:extLst>
                </a:gridCol>
                <a:gridCol w="651000">
                  <a:extLst>
                    <a:ext uri="{9D8B030D-6E8A-4147-A177-3AD203B41FA5}">
                      <a16:colId xmlns:a16="http://schemas.microsoft.com/office/drawing/2014/main" val="275507403"/>
                    </a:ext>
                  </a:extLst>
                </a:gridCol>
                <a:gridCol w="651000">
                  <a:extLst>
                    <a:ext uri="{9D8B030D-6E8A-4147-A177-3AD203B41FA5}">
                      <a16:colId xmlns:a16="http://schemas.microsoft.com/office/drawing/2014/main" val="2857905537"/>
                    </a:ext>
                  </a:extLst>
                </a:gridCol>
              </a:tblGrid>
              <a:tr h="135783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0148242"/>
                  </a:ext>
                </a:extLst>
              </a:tr>
              <a:tr h="415834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4249820"/>
                  </a:ext>
                </a:extLst>
              </a:tr>
              <a:tr h="144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45.373.826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44.627.271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-746.555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26.119.286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9743244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17.989.344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17.770.490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-218.854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10.506.743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4973561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5.169.078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4.219.743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-949.335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1.357.504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879995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138.008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137.997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137.997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1254518,2%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3924384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2.109.269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1.859.269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-250.000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345.841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116452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5.362.903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5.362.903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4.122.576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8607326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154.646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154.646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10.712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3197206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581.072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332.887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-248.185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156.095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7045904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69.639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69.639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14.680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629403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13.936.864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13.936.864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8.684.316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0885153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782.822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781.822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782.822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78282,2%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72684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4948" y="1479698"/>
            <a:ext cx="8069500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4DD7D21C-DEC1-4162-9317-902862704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4947" y="635634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34947" y="841574"/>
            <a:ext cx="799749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RESUMEN POR CAPÍTULOS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6520F35-CE45-4694-BFE8-B2FFF37DA5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3973402"/>
              </p:ext>
            </p:extLst>
          </p:nvPr>
        </p:nvGraphicFramePr>
        <p:xfrm>
          <a:off x="534946" y="1872255"/>
          <a:ext cx="7997494" cy="1329035"/>
        </p:xfrm>
        <a:graphic>
          <a:graphicData uri="http://schemas.openxmlformats.org/drawingml/2006/table">
            <a:tbl>
              <a:tblPr/>
              <a:tblGrid>
                <a:gridCol w="277306">
                  <a:extLst>
                    <a:ext uri="{9D8B030D-6E8A-4147-A177-3AD203B41FA5}">
                      <a16:colId xmlns:a16="http://schemas.microsoft.com/office/drawing/2014/main" val="749722370"/>
                    </a:ext>
                  </a:extLst>
                </a:gridCol>
                <a:gridCol w="277306">
                  <a:extLst>
                    <a:ext uri="{9D8B030D-6E8A-4147-A177-3AD203B41FA5}">
                      <a16:colId xmlns:a16="http://schemas.microsoft.com/office/drawing/2014/main" val="2916370596"/>
                    </a:ext>
                  </a:extLst>
                </a:gridCol>
                <a:gridCol w="3128007">
                  <a:extLst>
                    <a:ext uri="{9D8B030D-6E8A-4147-A177-3AD203B41FA5}">
                      <a16:colId xmlns:a16="http://schemas.microsoft.com/office/drawing/2014/main" val="3724714864"/>
                    </a:ext>
                  </a:extLst>
                </a:gridCol>
                <a:gridCol w="743179">
                  <a:extLst>
                    <a:ext uri="{9D8B030D-6E8A-4147-A177-3AD203B41FA5}">
                      <a16:colId xmlns:a16="http://schemas.microsoft.com/office/drawing/2014/main" val="149310309"/>
                    </a:ext>
                  </a:extLst>
                </a:gridCol>
                <a:gridCol w="743179">
                  <a:extLst>
                    <a:ext uri="{9D8B030D-6E8A-4147-A177-3AD203B41FA5}">
                      <a16:colId xmlns:a16="http://schemas.microsoft.com/office/drawing/2014/main" val="3425051109"/>
                    </a:ext>
                  </a:extLst>
                </a:gridCol>
                <a:gridCol w="743179">
                  <a:extLst>
                    <a:ext uri="{9D8B030D-6E8A-4147-A177-3AD203B41FA5}">
                      <a16:colId xmlns:a16="http://schemas.microsoft.com/office/drawing/2014/main" val="2962844094"/>
                    </a:ext>
                  </a:extLst>
                </a:gridCol>
                <a:gridCol w="743179">
                  <a:extLst>
                    <a:ext uri="{9D8B030D-6E8A-4147-A177-3AD203B41FA5}">
                      <a16:colId xmlns:a16="http://schemas.microsoft.com/office/drawing/2014/main" val="3385471282"/>
                    </a:ext>
                  </a:extLst>
                </a:gridCol>
                <a:gridCol w="676626">
                  <a:extLst>
                    <a:ext uri="{9D8B030D-6E8A-4147-A177-3AD203B41FA5}">
                      <a16:colId xmlns:a16="http://schemas.microsoft.com/office/drawing/2014/main" val="1945720268"/>
                    </a:ext>
                  </a:extLst>
                </a:gridCol>
                <a:gridCol w="665533">
                  <a:extLst>
                    <a:ext uri="{9D8B030D-6E8A-4147-A177-3AD203B41FA5}">
                      <a16:colId xmlns:a16="http://schemas.microsoft.com/office/drawing/2014/main" val="791453980"/>
                    </a:ext>
                  </a:extLst>
                </a:gridCol>
              </a:tblGrid>
              <a:tr h="1312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3425360"/>
                  </a:ext>
                </a:extLst>
              </a:tr>
              <a:tr h="4019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Capi.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5628260"/>
                  </a:ext>
                </a:extLst>
              </a:tr>
              <a:tr h="172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Bienes Nacionales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45.373.826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44.627.271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-746.555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26.119.286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0269182"/>
                  </a:ext>
                </a:extLst>
              </a:tr>
              <a:tr h="147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Bienes Nacionales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12.650.713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12.211.185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-439.528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7.039.545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3430299"/>
                  </a:ext>
                </a:extLst>
              </a:tr>
              <a:tr h="147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Regularización de la Propiedad Raíz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4.249.938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3.539.922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-710.016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1.242.180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5635529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de Bienes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24.910.195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25.384.821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474.626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15.898.165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12193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Catastro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3.562.980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3.491.343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-71.637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1.939.396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93204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94345" y="1410601"/>
            <a:ext cx="7886701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EF3D9FE3-EFD7-4C80-A823-F03730BF8E6E}"/>
              </a:ext>
            </a:extLst>
          </p:cNvPr>
          <p:cNvSpPr txBox="1">
            <a:spLocks/>
          </p:cNvSpPr>
          <p:nvPr/>
        </p:nvSpPr>
        <p:spPr>
          <a:xfrm>
            <a:off x="590447" y="635634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68647" y="784112"/>
            <a:ext cx="800670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01: SUBSECRETARÍA DE BIENES NACIONALES 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8AF8F4B-D8D3-4994-A8DC-66A54831CD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2062184"/>
              </p:ext>
            </p:extLst>
          </p:nvPr>
        </p:nvGraphicFramePr>
        <p:xfrm>
          <a:off x="568647" y="1811122"/>
          <a:ext cx="8006707" cy="2503920"/>
        </p:xfrm>
        <a:graphic>
          <a:graphicData uri="http://schemas.openxmlformats.org/drawingml/2006/table">
            <a:tbl>
              <a:tblPr/>
              <a:tblGrid>
                <a:gridCol w="268322">
                  <a:extLst>
                    <a:ext uri="{9D8B030D-6E8A-4147-A177-3AD203B41FA5}">
                      <a16:colId xmlns:a16="http://schemas.microsoft.com/office/drawing/2014/main" val="3636485955"/>
                    </a:ext>
                  </a:extLst>
                </a:gridCol>
                <a:gridCol w="268322">
                  <a:extLst>
                    <a:ext uri="{9D8B030D-6E8A-4147-A177-3AD203B41FA5}">
                      <a16:colId xmlns:a16="http://schemas.microsoft.com/office/drawing/2014/main" val="3025077025"/>
                    </a:ext>
                  </a:extLst>
                </a:gridCol>
                <a:gridCol w="268322">
                  <a:extLst>
                    <a:ext uri="{9D8B030D-6E8A-4147-A177-3AD203B41FA5}">
                      <a16:colId xmlns:a16="http://schemas.microsoft.com/office/drawing/2014/main" val="459862135"/>
                    </a:ext>
                  </a:extLst>
                </a:gridCol>
                <a:gridCol w="3026662">
                  <a:extLst>
                    <a:ext uri="{9D8B030D-6E8A-4147-A177-3AD203B41FA5}">
                      <a16:colId xmlns:a16="http://schemas.microsoft.com/office/drawing/2014/main" val="1192497568"/>
                    </a:ext>
                  </a:extLst>
                </a:gridCol>
                <a:gridCol w="719101">
                  <a:extLst>
                    <a:ext uri="{9D8B030D-6E8A-4147-A177-3AD203B41FA5}">
                      <a16:colId xmlns:a16="http://schemas.microsoft.com/office/drawing/2014/main" val="1206296888"/>
                    </a:ext>
                  </a:extLst>
                </a:gridCol>
                <a:gridCol w="719101">
                  <a:extLst>
                    <a:ext uri="{9D8B030D-6E8A-4147-A177-3AD203B41FA5}">
                      <a16:colId xmlns:a16="http://schemas.microsoft.com/office/drawing/2014/main" val="126399188"/>
                    </a:ext>
                  </a:extLst>
                </a:gridCol>
                <a:gridCol w="719101">
                  <a:extLst>
                    <a:ext uri="{9D8B030D-6E8A-4147-A177-3AD203B41FA5}">
                      <a16:colId xmlns:a16="http://schemas.microsoft.com/office/drawing/2014/main" val="831131080"/>
                    </a:ext>
                  </a:extLst>
                </a:gridCol>
                <a:gridCol w="719101">
                  <a:extLst>
                    <a:ext uri="{9D8B030D-6E8A-4147-A177-3AD203B41FA5}">
                      <a16:colId xmlns:a16="http://schemas.microsoft.com/office/drawing/2014/main" val="3396149819"/>
                    </a:ext>
                  </a:extLst>
                </a:gridCol>
                <a:gridCol w="654704">
                  <a:extLst>
                    <a:ext uri="{9D8B030D-6E8A-4147-A177-3AD203B41FA5}">
                      <a16:colId xmlns:a16="http://schemas.microsoft.com/office/drawing/2014/main" val="3136021974"/>
                    </a:ext>
                  </a:extLst>
                </a:gridCol>
                <a:gridCol w="643971">
                  <a:extLst>
                    <a:ext uri="{9D8B030D-6E8A-4147-A177-3AD203B41FA5}">
                      <a16:colId xmlns:a16="http://schemas.microsoft.com/office/drawing/2014/main" val="2540273235"/>
                    </a:ext>
                  </a:extLst>
                </a:gridCol>
              </a:tblGrid>
              <a:tr h="1299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0620175"/>
                  </a:ext>
                </a:extLst>
              </a:tr>
              <a:tr h="38869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7136305"/>
                  </a:ext>
                </a:extLst>
              </a:tr>
              <a:tr h="1665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12.650.713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12.211.185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-439.528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7.039.545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4663957"/>
                  </a:ext>
                </a:extLst>
              </a:tr>
              <a:tr h="1299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9.231.219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9.083.788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-147.431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5.381.189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5284010"/>
                  </a:ext>
                </a:extLst>
              </a:tr>
              <a:tr h="1299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2.947.774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2.473.667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-474.107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1.127.526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0558235"/>
                  </a:ext>
                </a:extLst>
              </a:tr>
              <a:tr h="1299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3594637"/>
                  </a:ext>
                </a:extLst>
              </a:tr>
              <a:tr h="1299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16329"/>
                  </a:ext>
                </a:extLst>
              </a:tr>
              <a:tr h="1299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2.570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1100838"/>
                  </a:ext>
                </a:extLst>
              </a:tr>
              <a:tr h="1299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2.570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6537564"/>
                  </a:ext>
                </a:extLst>
              </a:tr>
              <a:tr h="1299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468.139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272.758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-195.381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153.191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1046719"/>
                  </a:ext>
                </a:extLst>
              </a:tr>
              <a:tr h="1299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98.281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80.281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72.963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4742018"/>
                  </a:ext>
                </a:extLst>
              </a:tr>
              <a:tr h="1299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4.688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335141"/>
                  </a:ext>
                </a:extLst>
              </a:tr>
              <a:tr h="1299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382689"/>
                  </a:ext>
                </a:extLst>
              </a:tr>
              <a:tr h="1299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30.780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3.537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-27.243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0546199"/>
                  </a:ext>
                </a:extLst>
              </a:tr>
              <a:tr h="1299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298.038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147.900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-150.138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71.934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6810684"/>
                  </a:ext>
                </a:extLst>
              </a:tr>
              <a:tr h="1299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378.391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377.391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377.602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37760,2%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223071"/>
                  </a:ext>
                </a:extLst>
              </a:tr>
              <a:tr h="1299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378.391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377.391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377.602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37760,2%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87395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6189" y="1411596"/>
            <a:ext cx="7886701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E0C1AD33-FD84-4261-A37D-F8D77FB671FD}"/>
              </a:ext>
            </a:extLst>
          </p:cNvPr>
          <p:cNvSpPr txBox="1">
            <a:spLocks/>
          </p:cNvSpPr>
          <p:nvPr/>
        </p:nvSpPr>
        <p:spPr>
          <a:xfrm>
            <a:off x="566190" y="6309320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68052" y="737547"/>
            <a:ext cx="788670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03: REGULARIZACIÓN DE LA PROPIEDAD RAÍZ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374310A3-F38C-4F37-A6BE-ACDB46D893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0876505"/>
              </p:ext>
            </p:extLst>
          </p:nvPr>
        </p:nvGraphicFramePr>
        <p:xfrm>
          <a:off x="560501" y="1824887"/>
          <a:ext cx="7886701" cy="1853519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2647379212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2475758937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3475924178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3866636533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545183924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374628489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827884397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919843131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2920210867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1778794418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9063312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3992934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4.249.938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3.539.922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-710.016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1.242.180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376232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1.626.661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1.560.165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-66.496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936.145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833300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871.862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392.551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-479.311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56.557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757703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1.596.769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1.346.769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152.415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894129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1.596.769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1.346.769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152.415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722190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Regularización Rezago de la Pequeña Propiedad Raíz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1.596.769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1.346.769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152.415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092522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154.646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154.646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10.712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22536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154.646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154.646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10.712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842356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85.791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85.791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86.351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112452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85.791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85.791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86.351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71510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4728" y="1430921"/>
            <a:ext cx="8129125" cy="2603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</a:t>
            </a:r>
            <a:r>
              <a:rPr lang="es-CL" sz="1200" b="1" dirty="0">
                <a:ea typeface="Verdana" pitchFamily="34" charset="0"/>
                <a:cs typeface="Verdana" pitchFamily="34" charset="0"/>
              </a:rPr>
              <a:t>…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1 de 2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52F5F0AC-E7B4-40BA-B246-EADF69FD4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7675" y="635634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58071" y="709642"/>
            <a:ext cx="812912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04: ADMINISTRACIÓN DE BIENES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3E2F38AD-F748-408F-AF93-66252E3346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2656756"/>
              </p:ext>
            </p:extLst>
          </p:nvPr>
        </p:nvGraphicFramePr>
        <p:xfrm>
          <a:off x="557679" y="1821477"/>
          <a:ext cx="8096174" cy="2862382"/>
        </p:xfrm>
        <a:graphic>
          <a:graphicData uri="http://schemas.openxmlformats.org/drawingml/2006/table">
            <a:tbl>
              <a:tblPr/>
              <a:tblGrid>
                <a:gridCol w="262096">
                  <a:extLst>
                    <a:ext uri="{9D8B030D-6E8A-4147-A177-3AD203B41FA5}">
                      <a16:colId xmlns:a16="http://schemas.microsoft.com/office/drawing/2014/main" val="159518592"/>
                    </a:ext>
                  </a:extLst>
                </a:gridCol>
                <a:gridCol w="262096">
                  <a:extLst>
                    <a:ext uri="{9D8B030D-6E8A-4147-A177-3AD203B41FA5}">
                      <a16:colId xmlns:a16="http://schemas.microsoft.com/office/drawing/2014/main" val="700241549"/>
                    </a:ext>
                  </a:extLst>
                </a:gridCol>
                <a:gridCol w="262096">
                  <a:extLst>
                    <a:ext uri="{9D8B030D-6E8A-4147-A177-3AD203B41FA5}">
                      <a16:colId xmlns:a16="http://schemas.microsoft.com/office/drawing/2014/main" val="2564744954"/>
                    </a:ext>
                  </a:extLst>
                </a:gridCol>
                <a:gridCol w="3231657">
                  <a:extLst>
                    <a:ext uri="{9D8B030D-6E8A-4147-A177-3AD203B41FA5}">
                      <a16:colId xmlns:a16="http://schemas.microsoft.com/office/drawing/2014/main" val="1244819770"/>
                    </a:ext>
                  </a:extLst>
                </a:gridCol>
                <a:gridCol w="702420">
                  <a:extLst>
                    <a:ext uri="{9D8B030D-6E8A-4147-A177-3AD203B41FA5}">
                      <a16:colId xmlns:a16="http://schemas.microsoft.com/office/drawing/2014/main" val="3399076656"/>
                    </a:ext>
                  </a:extLst>
                </a:gridCol>
                <a:gridCol w="702420">
                  <a:extLst>
                    <a:ext uri="{9D8B030D-6E8A-4147-A177-3AD203B41FA5}">
                      <a16:colId xmlns:a16="http://schemas.microsoft.com/office/drawing/2014/main" val="2320639668"/>
                    </a:ext>
                  </a:extLst>
                </a:gridCol>
                <a:gridCol w="702420">
                  <a:extLst>
                    <a:ext uri="{9D8B030D-6E8A-4147-A177-3AD203B41FA5}">
                      <a16:colId xmlns:a16="http://schemas.microsoft.com/office/drawing/2014/main" val="1574798549"/>
                    </a:ext>
                  </a:extLst>
                </a:gridCol>
                <a:gridCol w="702420">
                  <a:extLst>
                    <a:ext uri="{9D8B030D-6E8A-4147-A177-3AD203B41FA5}">
                      <a16:colId xmlns:a16="http://schemas.microsoft.com/office/drawing/2014/main" val="1142238761"/>
                    </a:ext>
                  </a:extLst>
                </a:gridCol>
                <a:gridCol w="639517">
                  <a:extLst>
                    <a:ext uri="{9D8B030D-6E8A-4147-A177-3AD203B41FA5}">
                      <a16:colId xmlns:a16="http://schemas.microsoft.com/office/drawing/2014/main" val="1935661429"/>
                    </a:ext>
                  </a:extLst>
                </a:gridCol>
                <a:gridCol w="629032">
                  <a:extLst>
                    <a:ext uri="{9D8B030D-6E8A-4147-A177-3AD203B41FA5}">
                      <a16:colId xmlns:a16="http://schemas.microsoft.com/office/drawing/2014/main" val="2599008747"/>
                    </a:ext>
                  </a:extLst>
                </a:gridCol>
              </a:tblGrid>
              <a:tr h="1276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662" marR="7662" marT="7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62" marR="7662" marT="7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9712220"/>
                  </a:ext>
                </a:extLst>
              </a:tr>
              <a:tr h="36984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1381593"/>
                  </a:ext>
                </a:extLst>
              </a:tr>
              <a:tr h="1585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24.910.195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25.384.821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474.626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15.898.165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63,8%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1523869"/>
                  </a:ext>
                </a:extLst>
              </a:tr>
              <a:tr h="1276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4.368.454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4.457.340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88.886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2.590.544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8718095"/>
                  </a:ext>
                </a:extLst>
              </a:tr>
              <a:tr h="1276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650.606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816.941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166.335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70.371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2221443"/>
                  </a:ext>
                </a:extLst>
              </a:tr>
              <a:tr h="1276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28.497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28.497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28.497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3417955"/>
                  </a:ext>
                </a:extLst>
              </a:tr>
              <a:tr h="1276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28.497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28.497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28.497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671994"/>
                  </a:ext>
                </a:extLst>
              </a:tr>
              <a:tr h="1276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512.500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512.500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193.426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247250"/>
                  </a:ext>
                </a:extLst>
              </a:tr>
              <a:tr h="1276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512.500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512.500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193.426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1349920"/>
                  </a:ext>
                </a:extLst>
              </a:tr>
              <a:tr h="1276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Puesta en Valor del Territorio Fiscal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90.883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90.883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39.991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2207058"/>
                  </a:ext>
                </a:extLst>
              </a:tr>
              <a:tr h="1276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Recuperación y Fortalecimiento de Rutas Patrimoniales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89.978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89.978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35.060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5586516"/>
                  </a:ext>
                </a:extLst>
              </a:tr>
              <a:tr h="1276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de Gestión Territorial Regional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331.639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331.639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118.375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7640607"/>
                  </a:ext>
                </a:extLst>
              </a:tr>
              <a:tr h="1276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5.360.333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5.360.333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4.122.539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76,9%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76,9%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6077463"/>
                  </a:ext>
                </a:extLst>
              </a:tr>
              <a:tr h="1276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5.360.333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5.360.333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4.122.539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76,9%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76,9%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3855173"/>
                  </a:ext>
                </a:extLst>
              </a:tr>
              <a:tr h="1276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11.799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9.462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-2.337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2.804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0650494"/>
                  </a:ext>
                </a:extLst>
              </a:tr>
              <a:tr h="1276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6308917"/>
                  </a:ext>
                </a:extLst>
              </a:tr>
              <a:tr h="1276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4.104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4.104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2.399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0315202"/>
                  </a:ext>
                </a:extLst>
              </a:tr>
              <a:tr h="1276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7.695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4.398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-3.297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4475751"/>
                  </a:ext>
                </a:extLst>
              </a:tr>
              <a:tr h="1276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69.639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69.639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14.680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854024"/>
                  </a:ext>
                </a:extLst>
              </a:tr>
              <a:tr h="1276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Ventas a Plazo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69.639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69.639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14.680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13766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3793</TotalTime>
  <Words>1970</Words>
  <Application>Microsoft Office PowerPoint</Application>
  <PresentationFormat>Presentación en pantalla (4:3)</PresentationFormat>
  <Paragraphs>1022</Paragraphs>
  <Slides>11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8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AL MES DE JULIO DE 2020 PARTIDA 14:  MINISTERIO DE BIENES NACIONALES</vt:lpstr>
      <vt:lpstr>Presentación de PowerPoint</vt:lpstr>
      <vt:lpstr>Presentación de PowerPoint</vt:lpstr>
      <vt:lpstr>Presentación de PowerPoint</vt:lpstr>
      <vt:lpstr>EJECUCIÓN ACUMULADA DE GASTOS A JULIO DE 2020  PARTIDA 14 MINISTERIO DE BIENES NACIONALES</vt:lpstr>
      <vt:lpstr>EJECUCIÓN ACUMULADA DE GASTOS A JULIO DE 2020  PARTIDA 14 RESUMEN POR CAPÍTULOS</vt:lpstr>
      <vt:lpstr>EJECUCIÓN ACUMULADA DE GASTOS A JULIO DE 2020  PARTIDA 14. CAPÍTULO 01. PROGRAMA 01: SUBSECRETARÍA DE BIENES NACIONALES </vt:lpstr>
      <vt:lpstr>EJECUCIÓN ACUMULADA DE GASTOS A JULIO DE 2020  PARTIDA 14. CAPÍTULO 01. PROGRAMA 03: REGULARIZACIÓN DE LA PROPIEDAD RAÍZ</vt:lpstr>
      <vt:lpstr>EJECUCIÓN ACUMULADA DE GASTOS A JULIO DE 2020  PARTIDA 14. CAPÍTULO 01. PROGRAMA 04: ADMINISTRACIÓN DE BIENES</vt:lpstr>
      <vt:lpstr>EJECUCIÓN ACUMULADA DE GASTOS A JULIO DE 2020  PARTIDA 14. CAPÍTULO 01. PROGRAMA 04: ADMINISTRACIÓN DE BIENES</vt:lpstr>
      <vt:lpstr>EJECUCIÓN ACUMULADA DE GASTOS A JULIO DE 2020  PARTIDA 14. CAPÍTULO 01. PROGRAMA 05: CATASTRO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253</cp:revision>
  <cp:lastPrinted>2019-10-14T13:03:08Z</cp:lastPrinted>
  <dcterms:created xsi:type="dcterms:W3CDTF">2016-06-23T13:38:47Z</dcterms:created>
  <dcterms:modified xsi:type="dcterms:W3CDTF">2020-09-14T02:36:04Z</dcterms:modified>
</cp:coreProperties>
</file>