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4" r:id="rId5"/>
    <p:sldId id="305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D1-4B97-8E6A-E0DC38D0F6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D1-4B97-8E6A-E0DC38D0F6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D1-4B97-8E6A-E0DC38D0F6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D1-4B97-8E6A-E0DC38D0F64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17989344</c:v>
                </c:pt>
                <c:pt idx="1">
                  <c:v>5169078</c:v>
                </c:pt>
                <c:pt idx="2">
                  <c:v>13936864</c:v>
                </c:pt>
                <c:pt idx="3" formatCode="#,##0">
                  <c:v>8278540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D1-4B97-8E6A-E0DC38D0F6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Distribución Presupuesto Inicial por Programa</a:t>
            </a:r>
            <a:endParaRPr lang="es-CL" sz="1200" b="1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(en millones de $)</a:t>
            </a:r>
            <a:endParaRPr lang="es-CL" sz="12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12650713000</c:v>
                </c:pt>
                <c:pt idx="1">
                  <c:v>4249938000</c:v>
                </c:pt>
                <c:pt idx="2">
                  <c:v>24910195000</c:v>
                </c:pt>
                <c:pt idx="3">
                  <c:v>3562980000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F7-4516-9573-8A858AC896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623158820123332"/>
          <c:y val="3.95263863864860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4.4334259003106551E-2</c:v>
                </c:pt>
                <c:pt idx="2">
                  <c:v>0.13756012351874247</c:v>
                </c:pt>
                <c:pt idx="3">
                  <c:v>0.12704462788623688</c:v>
                </c:pt>
                <c:pt idx="4">
                  <c:v>0.12283277027986546</c:v>
                </c:pt>
                <c:pt idx="5">
                  <c:v>8.007029577976689E-2</c:v>
                </c:pt>
                <c:pt idx="6">
                  <c:v>5.3596922538730329E-2</c:v>
                </c:pt>
                <c:pt idx="7">
                  <c:v>5.0931368175071941E-2</c:v>
                </c:pt>
                <c:pt idx="8">
                  <c:v>8.7865240122559377E-2</c:v>
                </c:pt>
                <c:pt idx="9">
                  <c:v>5.7383915588394292E-2</c:v>
                </c:pt>
                <c:pt idx="10">
                  <c:v>5.5169275670301658E-2</c:v>
                </c:pt>
                <c:pt idx="11">
                  <c:v>0.14858293607294404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8C-4337-8A3F-F3A5F0D223A6}"/>
            </c:ext>
          </c:extLst>
        </c:ser>
        <c:ser>
          <c:idx val="0"/>
          <c:order val="1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8C-4337-8A3F-F3A5F0D223A6}"/>
            </c:ext>
          </c:extLst>
        </c:ser>
        <c:ser>
          <c:idx val="1"/>
          <c:order val="2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50406504065040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8C-4337-8A3F-F3A5F0D223A6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8C-4337-8A3F-F3A5F0D223A6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8C-4337-8A3F-F3A5F0D223A6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8C-4337-8A3F-F3A5F0D223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14'!$D$29:$J$29</c:f>
              <c:numCache>
                <c:formatCode>0.0%</c:formatCode>
                <c:ptCount val="7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8C-4337-8A3F-F3A5F0D223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2018 - 2019 - 2020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6.9251243375625549E-2</c:v>
                </c:pt>
                <c:pt idx="2">
                  <c:v>0.20542313405753954</c:v>
                </c:pt>
                <c:pt idx="3">
                  <c:v>0.33246776194377642</c:v>
                </c:pt>
                <c:pt idx="4">
                  <c:v>0.45267149850629967</c:v>
                </c:pt>
                <c:pt idx="5">
                  <c:v>0.53274179428606649</c:v>
                </c:pt>
                <c:pt idx="6">
                  <c:v>0.59399032556209075</c:v>
                </c:pt>
                <c:pt idx="7">
                  <c:v>0.64375246845573408</c:v>
                </c:pt>
                <c:pt idx="8">
                  <c:v>0.73161770857829345</c:v>
                </c:pt>
                <c:pt idx="9">
                  <c:v>0.78900162416668773</c:v>
                </c:pt>
                <c:pt idx="10">
                  <c:v>0.84417089983698945</c:v>
                </c:pt>
                <c:pt idx="11">
                  <c:v>0.97774995354547189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76-4DAA-B3C8-500D2AB7D92F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76-4DAA-B3C8-500D2AB7D92F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76-4DAA-B3C8-500D2AB7D92F}"/>
                </c:ext>
              </c:extLst>
            </c:dLbl>
            <c:dLbl>
              <c:idx val="1"/>
              <c:layout>
                <c:manualLayout>
                  <c:x val="-4.3644298963447903E-2"/>
                  <c:y val="-3.962356984652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76-4DAA-B3C8-500D2AB7D92F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76-4DAA-B3C8-500D2AB7D92F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76-4DAA-B3C8-500D2AB7D92F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76-4DAA-B3C8-500D2AB7D92F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B76-4DAA-B3C8-500D2AB7D92F}"/>
                </c:ext>
              </c:extLst>
            </c:dLbl>
            <c:dLbl>
              <c:idx val="6"/>
              <c:layout>
                <c:manualLayout>
                  <c:x val="-5.8919803600654748E-2"/>
                  <c:y val="-1.188707095395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B76-4DAA-B3C8-500D2AB7D92F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B76-4DAA-B3C8-500D2AB7D9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14'!$D$22:$J$22</c:f>
              <c:numCache>
                <c:formatCode>0.0%</c:formatCode>
                <c:ptCount val="7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B76-4DAA-B3C8-500D2AB7D9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050" y="1459396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EFB73A3-D663-4D2A-A345-C26281C7E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373197"/>
              </p:ext>
            </p:extLst>
          </p:nvPr>
        </p:nvGraphicFramePr>
        <p:xfrm>
          <a:off x="583323" y="1846233"/>
          <a:ext cx="7971589" cy="3096657"/>
        </p:xfrm>
        <a:graphic>
          <a:graphicData uri="http://schemas.openxmlformats.org/drawingml/2006/table">
            <a:tbl>
              <a:tblPr/>
              <a:tblGrid>
                <a:gridCol w="258063">
                  <a:extLst>
                    <a:ext uri="{9D8B030D-6E8A-4147-A177-3AD203B41FA5}">
                      <a16:colId xmlns:a16="http://schemas.microsoft.com/office/drawing/2014/main" val="1762375391"/>
                    </a:ext>
                  </a:extLst>
                </a:gridCol>
                <a:gridCol w="258063">
                  <a:extLst>
                    <a:ext uri="{9D8B030D-6E8A-4147-A177-3AD203B41FA5}">
                      <a16:colId xmlns:a16="http://schemas.microsoft.com/office/drawing/2014/main" val="1862853720"/>
                    </a:ext>
                  </a:extLst>
                </a:gridCol>
                <a:gridCol w="258063">
                  <a:extLst>
                    <a:ext uri="{9D8B030D-6E8A-4147-A177-3AD203B41FA5}">
                      <a16:colId xmlns:a16="http://schemas.microsoft.com/office/drawing/2014/main" val="998108553"/>
                    </a:ext>
                  </a:extLst>
                </a:gridCol>
                <a:gridCol w="3181927">
                  <a:extLst>
                    <a:ext uri="{9D8B030D-6E8A-4147-A177-3AD203B41FA5}">
                      <a16:colId xmlns:a16="http://schemas.microsoft.com/office/drawing/2014/main" val="2379027951"/>
                    </a:ext>
                  </a:extLst>
                </a:gridCol>
                <a:gridCol w="691611">
                  <a:extLst>
                    <a:ext uri="{9D8B030D-6E8A-4147-A177-3AD203B41FA5}">
                      <a16:colId xmlns:a16="http://schemas.microsoft.com/office/drawing/2014/main" val="2617316084"/>
                    </a:ext>
                  </a:extLst>
                </a:gridCol>
                <a:gridCol w="691611">
                  <a:extLst>
                    <a:ext uri="{9D8B030D-6E8A-4147-A177-3AD203B41FA5}">
                      <a16:colId xmlns:a16="http://schemas.microsoft.com/office/drawing/2014/main" val="1982147282"/>
                    </a:ext>
                  </a:extLst>
                </a:gridCol>
                <a:gridCol w="691611">
                  <a:extLst>
                    <a:ext uri="{9D8B030D-6E8A-4147-A177-3AD203B41FA5}">
                      <a16:colId xmlns:a16="http://schemas.microsoft.com/office/drawing/2014/main" val="4051697031"/>
                    </a:ext>
                  </a:extLst>
                </a:gridCol>
                <a:gridCol w="691611">
                  <a:extLst>
                    <a:ext uri="{9D8B030D-6E8A-4147-A177-3AD203B41FA5}">
                      <a16:colId xmlns:a16="http://schemas.microsoft.com/office/drawing/2014/main" val="2131299191"/>
                    </a:ext>
                  </a:extLst>
                </a:gridCol>
                <a:gridCol w="629676">
                  <a:extLst>
                    <a:ext uri="{9D8B030D-6E8A-4147-A177-3AD203B41FA5}">
                      <a16:colId xmlns:a16="http://schemas.microsoft.com/office/drawing/2014/main" val="3441439562"/>
                    </a:ext>
                  </a:extLst>
                </a:gridCol>
                <a:gridCol w="619353">
                  <a:extLst>
                    <a:ext uri="{9D8B030D-6E8A-4147-A177-3AD203B41FA5}">
                      <a16:colId xmlns:a16="http://schemas.microsoft.com/office/drawing/2014/main" val="3391543903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182981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1625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8.684.316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92467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8.684.316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7751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420.748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78682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6.550.380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03080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1.387.581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08362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76997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37520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40447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82544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02851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06755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9719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16019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91211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11184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57.759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23268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90560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35007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44967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233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6" y="1623715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0AA8E88-A296-404F-ADDA-AECA54EAB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258730"/>
              </p:ext>
            </p:extLst>
          </p:nvPr>
        </p:nvGraphicFramePr>
        <p:xfrm>
          <a:off x="576385" y="1991015"/>
          <a:ext cx="8028060" cy="1846911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3297186195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117303263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929603132"/>
                    </a:ext>
                  </a:extLst>
                </a:gridCol>
                <a:gridCol w="3034735">
                  <a:extLst>
                    <a:ext uri="{9D8B030D-6E8A-4147-A177-3AD203B41FA5}">
                      <a16:colId xmlns:a16="http://schemas.microsoft.com/office/drawing/2014/main" val="2973274637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3499038710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115238297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070195135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589101988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1634469307"/>
                    </a:ext>
                  </a:extLst>
                </a:gridCol>
                <a:gridCol w="645688">
                  <a:extLst>
                    <a:ext uri="{9D8B030D-6E8A-4147-A177-3AD203B41FA5}">
                      <a16:colId xmlns:a16="http://schemas.microsoft.com/office/drawing/2014/main" val="349049260"/>
                    </a:ext>
                  </a:extLst>
                </a:gridCol>
              </a:tblGrid>
              <a:tr h="125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135231"/>
                  </a:ext>
                </a:extLst>
              </a:tr>
              <a:tr h="3838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83411"/>
                  </a:ext>
                </a:extLst>
              </a:tr>
              <a:tr h="1645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3.491.343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-71.637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1.939.396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96884"/>
                  </a:ext>
                </a:extLst>
              </a:tr>
              <a:tr h="12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-93.813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1.598.865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408042"/>
                  </a:ext>
                </a:extLst>
              </a:tr>
              <a:tr h="12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536.584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411925"/>
                  </a:ext>
                </a:extLst>
              </a:tr>
              <a:tr h="12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981401"/>
                  </a:ext>
                </a:extLst>
              </a:tr>
              <a:tr h="12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612915"/>
                  </a:ext>
                </a:extLst>
              </a:tr>
              <a:tr h="12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-50.467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963425"/>
                  </a:ext>
                </a:extLst>
              </a:tr>
              <a:tr h="12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065862"/>
                  </a:ext>
                </a:extLst>
              </a:tr>
              <a:tr h="12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874077"/>
                  </a:ext>
                </a:extLst>
              </a:tr>
              <a:tr h="12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045640"/>
                  </a:ext>
                </a:extLst>
              </a:tr>
              <a:tr h="12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967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519716"/>
              </p:ext>
            </p:extLst>
          </p:nvPr>
        </p:nvGraphicFramePr>
        <p:xfrm>
          <a:off x="451539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414027"/>
              </p:ext>
            </p:extLst>
          </p:nvPr>
        </p:nvGraphicFramePr>
        <p:xfrm>
          <a:off x="4581332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9512841"/>
              </p:ext>
            </p:extLst>
          </p:nvPr>
        </p:nvGraphicFramePr>
        <p:xfrm>
          <a:off x="505529" y="1821656"/>
          <a:ext cx="8098919" cy="3623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62852"/>
              </p:ext>
            </p:extLst>
          </p:nvPr>
        </p:nvGraphicFramePr>
        <p:xfrm>
          <a:off x="500062" y="1826418"/>
          <a:ext cx="7920881" cy="3762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5AB2DE5-6549-4046-A1DA-DCFEC5673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888112"/>
              </p:ext>
            </p:extLst>
          </p:nvPr>
        </p:nvGraphicFramePr>
        <p:xfrm>
          <a:off x="576387" y="1850632"/>
          <a:ext cx="7886699" cy="205371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3795236652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325595540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79650182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3824177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91746429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219590981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275507403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2857905537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148242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249820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44.627.271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-746.555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26.119.286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74324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17.989.344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17.770.490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-218.854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10.506.743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97356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4.219.743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-949.335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1.357.504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7999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1254518,2%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92438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2.109.269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345.841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11645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4.122.576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60732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19720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581.072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332.887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-248.185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156.095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04590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2940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8.684.316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88515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78282,2%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268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6520F35-CE45-4694-BFE8-B2FFF37D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973402"/>
              </p:ext>
            </p:extLst>
          </p:nvPr>
        </p:nvGraphicFramePr>
        <p:xfrm>
          <a:off x="534946" y="1872255"/>
          <a:ext cx="7997494" cy="1329035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749722370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2916370596"/>
                    </a:ext>
                  </a:extLst>
                </a:gridCol>
                <a:gridCol w="3128007">
                  <a:extLst>
                    <a:ext uri="{9D8B030D-6E8A-4147-A177-3AD203B41FA5}">
                      <a16:colId xmlns:a16="http://schemas.microsoft.com/office/drawing/2014/main" val="3724714864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49310309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425051109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962844094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385471282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1945720268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791453980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425360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628260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44.627.271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-746.555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26.119.286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269182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12.211.185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-439.528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7.039.545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430299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3.539.922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-710.016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1.242.180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3552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25.384.821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474.626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15.898.165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219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3.491.343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-71.637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1.939.396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20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4345" y="1410601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8647" y="784112"/>
            <a:ext cx="800670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8AF8F4B-D8D3-4994-A8DC-66A54831CD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062184"/>
              </p:ext>
            </p:extLst>
          </p:nvPr>
        </p:nvGraphicFramePr>
        <p:xfrm>
          <a:off x="568647" y="1811122"/>
          <a:ext cx="8006707" cy="2503920"/>
        </p:xfrm>
        <a:graphic>
          <a:graphicData uri="http://schemas.openxmlformats.org/drawingml/2006/table">
            <a:tbl>
              <a:tblPr/>
              <a:tblGrid>
                <a:gridCol w="268322">
                  <a:extLst>
                    <a:ext uri="{9D8B030D-6E8A-4147-A177-3AD203B41FA5}">
                      <a16:colId xmlns:a16="http://schemas.microsoft.com/office/drawing/2014/main" val="3636485955"/>
                    </a:ext>
                  </a:extLst>
                </a:gridCol>
                <a:gridCol w="268322">
                  <a:extLst>
                    <a:ext uri="{9D8B030D-6E8A-4147-A177-3AD203B41FA5}">
                      <a16:colId xmlns:a16="http://schemas.microsoft.com/office/drawing/2014/main" val="3025077025"/>
                    </a:ext>
                  </a:extLst>
                </a:gridCol>
                <a:gridCol w="268322">
                  <a:extLst>
                    <a:ext uri="{9D8B030D-6E8A-4147-A177-3AD203B41FA5}">
                      <a16:colId xmlns:a16="http://schemas.microsoft.com/office/drawing/2014/main" val="459862135"/>
                    </a:ext>
                  </a:extLst>
                </a:gridCol>
                <a:gridCol w="3026662">
                  <a:extLst>
                    <a:ext uri="{9D8B030D-6E8A-4147-A177-3AD203B41FA5}">
                      <a16:colId xmlns:a16="http://schemas.microsoft.com/office/drawing/2014/main" val="1192497568"/>
                    </a:ext>
                  </a:extLst>
                </a:gridCol>
                <a:gridCol w="719101">
                  <a:extLst>
                    <a:ext uri="{9D8B030D-6E8A-4147-A177-3AD203B41FA5}">
                      <a16:colId xmlns:a16="http://schemas.microsoft.com/office/drawing/2014/main" val="1206296888"/>
                    </a:ext>
                  </a:extLst>
                </a:gridCol>
                <a:gridCol w="719101">
                  <a:extLst>
                    <a:ext uri="{9D8B030D-6E8A-4147-A177-3AD203B41FA5}">
                      <a16:colId xmlns:a16="http://schemas.microsoft.com/office/drawing/2014/main" val="126399188"/>
                    </a:ext>
                  </a:extLst>
                </a:gridCol>
                <a:gridCol w="719101">
                  <a:extLst>
                    <a:ext uri="{9D8B030D-6E8A-4147-A177-3AD203B41FA5}">
                      <a16:colId xmlns:a16="http://schemas.microsoft.com/office/drawing/2014/main" val="831131080"/>
                    </a:ext>
                  </a:extLst>
                </a:gridCol>
                <a:gridCol w="719101">
                  <a:extLst>
                    <a:ext uri="{9D8B030D-6E8A-4147-A177-3AD203B41FA5}">
                      <a16:colId xmlns:a16="http://schemas.microsoft.com/office/drawing/2014/main" val="3396149819"/>
                    </a:ext>
                  </a:extLst>
                </a:gridCol>
                <a:gridCol w="654704">
                  <a:extLst>
                    <a:ext uri="{9D8B030D-6E8A-4147-A177-3AD203B41FA5}">
                      <a16:colId xmlns:a16="http://schemas.microsoft.com/office/drawing/2014/main" val="3136021974"/>
                    </a:ext>
                  </a:extLst>
                </a:gridCol>
                <a:gridCol w="643971">
                  <a:extLst>
                    <a:ext uri="{9D8B030D-6E8A-4147-A177-3AD203B41FA5}">
                      <a16:colId xmlns:a16="http://schemas.microsoft.com/office/drawing/2014/main" val="2540273235"/>
                    </a:ext>
                  </a:extLst>
                </a:gridCol>
              </a:tblGrid>
              <a:tr h="1299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620175"/>
                  </a:ext>
                </a:extLst>
              </a:tr>
              <a:tr h="388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136305"/>
                  </a:ext>
                </a:extLst>
              </a:tr>
              <a:tr h="166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12.211.185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-439.528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7.039.545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663957"/>
                  </a:ext>
                </a:extLst>
              </a:tr>
              <a:tr h="129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9.231.219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9.083.788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-147.431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5.381.189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284010"/>
                  </a:ext>
                </a:extLst>
              </a:tr>
              <a:tr h="129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1.127.526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558235"/>
                  </a:ext>
                </a:extLst>
              </a:tr>
              <a:tr h="129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594637"/>
                  </a:ext>
                </a:extLst>
              </a:tr>
              <a:tr h="129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16329"/>
                  </a:ext>
                </a:extLst>
              </a:tr>
              <a:tr h="129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00838"/>
                  </a:ext>
                </a:extLst>
              </a:tr>
              <a:tr h="129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537564"/>
                  </a:ext>
                </a:extLst>
              </a:tr>
              <a:tr h="129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-195.381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046719"/>
                  </a:ext>
                </a:extLst>
              </a:tr>
              <a:tr h="129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742018"/>
                  </a:ext>
                </a:extLst>
              </a:tr>
              <a:tr h="129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35141"/>
                  </a:ext>
                </a:extLst>
              </a:tr>
              <a:tr h="129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82689"/>
                  </a:ext>
                </a:extLst>
              </a:tr>
              <a:tr h="129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-27.243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546199"/>
                  </a:ext>
                </a:extLst>
              </a:tr>
              <a:tr h="129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298.038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810684"/>
                  </a:ext>
                </a:extLst>
              </a:tr>
              <a:tr h="129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23071"/>
                  </a:ext>
                </a:extLst>
              </a:tr>
              <a:tr h="129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739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89" y="1411596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74310A3-F38C-4F37-A6BE-ACDB46D89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876505"/>
              </p:ext>
            </p:extLst>
          </p:nvPr>
        </p:nvGraphicFramePr>
        <p:xfrm>
          <a:off x="560501" y="1824887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64737921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47575893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47592417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86663653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451839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746284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278843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1984313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92021086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77879441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06331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99293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3.539.922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-710.016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1.242.180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7623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3330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-479.311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5770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152.415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9412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152.415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2219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152.415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9252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253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4235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1245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151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8" y="1430921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09642"/>
            <a:ext cx="81291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E2F38AD-F748-408F-AF93-66252E3346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656756"/>
              </p:ext>
            </p:extLst>
          </p:nvPr>
        </p:nvGraphicFramePr>
        <p:xfrm>
          <a:off x="557679" y="1821477"/>
          <a:ext cx="8096174" cy="2862382"/>
        </p:xfrm>
        <a:graphic>
          <a:graphicData uri="http://schemas.openxmlformats.org/drawingml/2006/table">
            <a:tbl>
              <a:tblPr/>
              <a:tblGrid>
                <a:gridCol w="262096">
                  <a:extLst>
                    <a:ext uri="{9D8B030D-6E8A-4147-A177-3AD203B41FA5}">
                      <a16:colId xmlns:a16="http://schemas.microsoft.com/office/drawing/2014/main" val="159518592"/>
                    </a:ext>
                  </a:extLst>
                </a:gridCol>
                <a:gridCol w="262096">
                  <a:extLst>
                    <a:ext uri="{9D8B030D-6E8A-4147-A177-3AD203B41FA5}">
                      <a16:colId xmlns:a16="http://schemas.microsoft.com/office/drawing/2014/main" val="700241549"/>
                    </a:ext>
                  </a:extLst>
                </a:gridCol>
                <a:gridCol w="262096">
                  <a:extLst>
                    <a:ext uri="{9D8B030D-6E8A-4147-A177-3AD203B41FA5}">
                      <a16:colId xmlns:a16="http://schemas.microsoft.com/office/drawing/2014/main" val="2564744954"/>
                    </a:ext>
                  </a:extLst>
                </a:gridCol>
                <a:gridCol w="3231657">
                  <a:extLst>
                    <a:ext uri="{9D8B030D-6E8A-4147-A177-3AD203B41FA5}">
                      <a16:colId xmlns:a16="http://schemas.microsoft.com/office/drawing/2014/main" val="1244819770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3399076656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2320639668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1574798549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1142238761"/>
                    </a:ext>
                  </a:extLst>
                </a:gridCol>
                <a:gridCol w="639517">
                  <a:extLst>
                    <a:ext uri="{9D8B030D-6E8A-4147-A177-3AD203B41FA5}">
                      <a16:colId xmlns:a16="http://schemas.microsoft.com/office/drawing/2014/main" val="1935661429"/>
                    </a:ext>
                  </a:extLst>
                </a:gridCol>
                <a:gridCol w="629032">
                  <a:extLst>
                    <a:ext uri="{9D8B030D-6E8A-4147-A177-3AD203B41FA5}">
                      <a16:colId xmlns:a16="http://schemas.microsoft.com/office/drawing/2014/main" val="2599008747"/>
                    </a:ext>
                  </a:extLst>
                </a:gridCol>
              </a:tblGrid>
              <a:tr h="1276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712220"/>
                  </a:ext>
                </a:extLst>
              </a:tr>
              <a:tr h="3698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381593"/>
                  </a:ext>
                </a:extLst>
              </a:tr>
              <a:tr h="1585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25.384.821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474.626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15.898.165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523869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4.368.454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4.457.340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2.590.544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718095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650.606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816.941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166.335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70.371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221443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417955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671994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193.426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47250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193.426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49920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207058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35.060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586516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118.375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640607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4.122.539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077463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4.122.539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855173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50494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308917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15202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475751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54024"/>
                  </a:ext>
                </a:extLst>
              </a:tr>
              <a:tr h="127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376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3793</TotalTime>
  <Words>1970</Words>
  <Application>Microsoft Office PowerPoint</Application>
  <PresentationFormat>Presentación en pantalla (4:3)</PresentationFormat>
  <Paragraphs>1022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JULIO DE 2020 PARTIDA 14:  MINISTERIO DE BIENES NACIONALES</vt:lpstr>
      <vt:lpstr>Presentación de PowerPoint</vt:lpstr>
      <vt:lpstr>Presentación de PowerPoint</vt:lpstr>
      <vt:lpstr>Presentación de PowerPoint</vt:lpstr>
      <vt:lpstr>EJECUCIÓN ACUMULADA DE GASTOS A JULIO DE 2020  PARTIDA 14 MINISTERIO DE BIENES NACIONALES</vt:lpstr>
      <vt:lpstr>EJECUCIÓN ACUMULADA DE GASTOS A JULIO DE 2020  PARTIDA 14 RESUMEN POR CAPÍTULOS</vt:lpstr>
      <vt:lpstr>EJECUCIÓN ACUMULADA DE GASTOS A JULIO DE 2020  PARTIDA 14. CAPÍTULO 01. PROGRAMA 01: SUBSECRETARÍA DE BIENES NACIONALES </vt:lpstr>
      <vt:lpstr>EJECUCIÓN ACUMULADA DE GASTOS A JULIO DE 2020  PARTIDA 14. CAPÍTULO 01. PROGRAMA 03: REGULARIZACIÓN DE LA PROPIEDAD RAÍZ</vt:lpstr>
      <vt:lpstr>EJECUCIÓN ACUMULADA DE GASTOS A JULIO DE 2020  PARTIDA 14. CAPÍTULO 01. PROGRAMA 04: ADMINISTRACIÓN DE BIENES</vt:lpstr>
      <vt:lpstr>EJECUCIÓN ACUMULADA DE GASTOS A JULIO DE 2020  PARTIDA 14. CAPÍTULO 01. PROGRAMA 04: ADMINISTRACIÓN DE BIENES</vt:lpstr>
      <vt:lpstr>EJECUCIÓN ACUMULADA DE GASTOS A JULIO DE 2020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253</cp:revision>
  <cp:lastPrinted>2019-10-14T13:03:08Z</cp:lastPrinted>
  <dcterms:created xsi:type="dcterms:W3CDTF">2016-06-23T13:38:47Z</dcterms:created>
  <dcterms:modified xsi:type="dcterms:W3CDTF">2020-09-14T02:36:04Z</dcterms:modified>
</cp:coreProperties>
</file>