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  <p:sldId id="332" r:id="rId22"/>
    <p:sldId id="331" r:id="rId23"/>
    <p:sldId id="330" r:id="rId24"/>
    <p:sldId id="329" r:id="rId25"/>
    <p:sldId id="328" r:id="rId26"/>
    <p:sldId id="327" r:id="rId2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4530795791117351"/>
          <c:y val="6.0815061642800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07492504"/>
        <c:axId val="507486624"/>
      </c:barChart>
      <c:catAx>
        <c:axId val="50749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7486624"/>
        <c:crosses val="autoZero"/>
        <c:auto val="1"/>
        <c:lblAlgn val="ctr"/>
        <c:lblOffset val="100"/>
        <c:noMultiLvlLbl val="0"/>
      </c:catAx>
      <c:valAx>
        <c:axId val="5074866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07492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13'!$C$28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13'!$D$28:$O$28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0-4FDA-9C39-5BB8916BF131}"/>
            </c:ext>
          </c:extLst>
        </c:ser>
        <c:ser>
          <c:idx val="0"/>
          <c:order val="1"/>
          <c:tx>
            <c:strRef>
              <c:f>'Partida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C0-4FDA-9C39-5BB8916BF131}"/>
            </c:ext>
          </c:extLst>
        </c:ser>
        <c:ser>
          <c:idx val="1"/>
          <c:order val="2"/>
          <c:tx>
            <c:strRef>
              <c:f>'Partida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C0-4FDA-9C39-5BB8916BF1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13'!$D$30:$J$30</c:f>
              <c:numCache>
                <c:formatCode>0.0%</c:formatCode>
                <c:ptCount val="7"/>
                <c:pt idx="0">
                  <c:v>4.5506122343900321E-2</c:v>
                </c:pt>
                <c:pt idx="1">
                  <c:v>6.9996170565702842E-2</c:v>
                </c:pt>
                <c:pt idx="2">
                  <c:v>0.12776493744792772</c:v>
                </c:pt>
                <c:pt idx="3">
                  <c:v>0.10500303303989869</c:v>
                </c:pt>
                <c:pt idx="4">
                  <c:v>7.8464010828661487E-2</c:v>
                </c:pt>
                <c:pt idx="5">
                  <c:v>7.5710797024771362E-2</c:v>
                </c:pt>
                <c:pt idx="6">
                  <c:v>7.0517929445307659E-2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C0-4FDA-9C39-5BB8916BF1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7810232"/>
        <c:axId val="335696864"/>
      </c:barChart>
      <c:catAx>
        <c:axId val="337810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5696864"/>
        <c:crosses val="autoZero"/>
        <c:auto val="1"/>
        <c:lblAlgn val="ctr"/>
        <c:lblOffset val="100"/>
        <c:noMultiLvlLbl val="0"/>
      </c:catAx>
      <c:valAx>
        <c:axId val="3356968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781023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13'!$D$21:$O$21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49-49D1-8127-ABD1DD0ECC1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49-49D1-8127-ABD1DD0ECC1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49-49D1-8127-ABD1DD0ECC1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49-49D1-8127-ABD1DD0ECC1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56-4060-824F-7E4C5FAC4E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13'!$D$23:$J$23</c:f>
              <c:numCache>
                <c:formatCode>0.0%</c:formatCode>
                <c:ptCount val="7"/>
                <c:pt idx="0">
                  <c:v>4.5506122343900321E-2</c:v>
                </c:pt>
                <c:pt idx="1">
                  <c:v>0.11491136199166692</c:v>
                </c:pt>
                <c:pt idx="2">
                  <c:v>0.23848808211331562</c:v>
                </c:pt>
                <c:pt idx="3">
                  <c:v>0.34583431094574368</c:v>
                </c:pt>
                <c:pt idx="4">
                  <c:v>0.42334311336547298</c:v>
                </c:pt>
                <c:pt idx="5">
                  <c:v>0.50500477807743227</c:v>
                </c:pt>
                <c:pt idx="6">
                  <c:v>0.57552270752273993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4683512"/>
        <c:axId val="684690960"/>
      </c:lineChart>
      <c:catAx>
        <c:axId val="68468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84690960"/>
        <c:crosses val="autoZero"/>
        <c:auto val="1"/>
        <c:lblAlgn val="ctr"/>
        <c:lblOffset val="100"/>
        <c:noMultiLvlLbl val="0"/>
      </c:catAx>
      <c:valAx>
        <c:axId val="684690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846835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255039"/>
              </p:ext>
            </p:extLst>
          </p:nvPr>
        </p:nvGraphicFramePr>
        <p:xfrm>
          <a:off x="458474" y="2034716"/>
          <a:ext cx="8210796" cy="331420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1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793.201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281.627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2.572.976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14.980.568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2.371.021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2.243.015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3403" y="539577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88947"/>
              </p:ext>
            </p:extLst>
          </p:nvPr>
        </p:nvGraphicFramePr>
        <p:xfrm>
          <a:off x="530871" y="1825626"/>
          <a:ext cx="8155928" cy="4351336"/>
        </p:xfrm>
        <a:graphic>
          <a:graphicData uri="http://schemas.openxmlformats.org/drawingml/2006/table">
            <a:tbl>
              <a:tblPr/>
              <a:tblGrid>
                <a:gridCol w="817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1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7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7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74" marR="7674" marT="76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4" marR="7674" marT="76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298.877.727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-5.821.905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165.266.362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41.340.403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-1.367.706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24.904.261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6.143.657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-820.611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3.177.428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1.037.404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10374040,0%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1.037.404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10374040,0%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85.051.139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-1.912.037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44.817.469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85.047.705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-1.912.037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44.814.035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666.923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7.918.176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706.007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890.207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4.168.668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14.217.440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13.083.270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394.710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2.149.088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-1.212.037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704.360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934.883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238.123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431.332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2494,9%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PAGO DE IMPUESTOS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431.312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2495,0%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45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0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74" marR="7674" marT="76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689.380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-971.827 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300.557</a:t>
                      </a:r>
                    </a:p>
                  </a:txBody>
                  <a:tcPr marL="7674" marR="7674" marT="7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674" marR="7674" marT="76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2655" y="620414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020914"/>
              </p:ext>
            </p:extLst>
          </p:nvPr>
        </p:nvGraphicFramePr>
        <p:xfrm>
          <a:off x="536798" y="1911692"/>
          <a:ext cx="8177337" cy="4179204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-32.677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-153.720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-167.864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45.884.353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45.884.353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34.519.042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11.039.764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-3.182.875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32.384.041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-3.182.875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32.384.041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7.480.898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1.754.403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7.099.067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14.959.960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11.124.236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3.363.936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303.868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1.080.654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85385"/>
              </p:ext>
            </p:extLst>
          </p:nvPr>
        </p:nvGraphicFramePr>
        <p:xfrm>
          <a:off x="518867" y="1690782"/>
          <a:ext cx="8167933" cy="4564756"/>
        </p:xfrm>
        <a:graphic>
          <a:graphicData uri="http://schemas.openxmlformats.org/drawingml/2006/table">
            <a:tbl>
              <a:tblPr/>
              <a:tblGrid>
                <a:gridCol w="818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2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26.548.381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-1.069.457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16.847.868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21.838.787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-860.285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13.098.731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2.206.591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-246.015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1.069.966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943.482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9434820,0%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921.096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9210960,0%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163.053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912,1%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145.424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1454240,0%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145.424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1454240,0%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115.197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115.197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169300,0%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2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164010,0%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1.153.842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-1.148.572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255.155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-192.213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-38.368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-87.152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884.428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-830.839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242.981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1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0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198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7" y="159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46503"/>
              </p:ext>
            </p:extLst>
          </p:nvPr>
        </p:nvGraphicFramePr>
        <p:xfrm>
          <a:off x="518862" y="2204865"/>
          <a:ext cx="8167934" cy="237626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9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21.881.469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13.635.047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-731.967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11.421.842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-225.578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1.352.484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84695"/>
              </p:ext>
            </p:extLst>
          </p:nvPr>
        </p:nvGraphicFramePr>
        <p:xfrm>
          <a:off x="518864" y="2135172"/>
          <a:ext cx="8167935" cy="295001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97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9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14.465.891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8.215.647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10.690.599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-431.561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6.086.755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3.215.161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1.679.747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018051"/>
              </p:ext>
            </p:extLst>
          </p:nvPr>
        </p:nvGraphicFramePr>
        <p:xfrm>
          <a:off x="508040" y="2276872"/>
          <a:ext cx="8167936" cy="2304254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2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9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31.804.836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-1.614.758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14.673.233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18.962.016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-1.239.996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10.852.148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11.848.691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-960.887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2.925.553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-34.884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085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278647"/>
              </p:ext>
            </p:extLst>
          </p:nvPr>
        </p:nvGraphicFramePr>
        <p:xfrm>
          <a:off x="476004" y="2060843"/>
          <a:ext cx="8210795" cy="2592297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3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14.949.555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-2.560.484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8.507.860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11.448.571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-2.915.182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6.688.198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-333.294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358164"/>
              </p:ext>
            </p:extLst>
          </p:nvPr>
        </p:nvGraphicFramePr>
        <p:xfrm>
          <a:off x="518861" y="2114364"/>
          <a:ext cx="8167938" cy="3042830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8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15.462.216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6.001.946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-195.221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772938"/>
              </p:ext>
            </p:extLst>
          </p:nvPr>
        </p:nvGraphicFramePr>
        <p:xfrm>
          <a:off x="518866" y="2127553"/>
          <a:ext cx="8167935" cy="230955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0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8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3.571.686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4.681.398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-268.239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1.650.860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732.341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942381"/>
              </p:ext>
            </p:extLst>
          </p:nvPr>
        </p:nvGraphicFramePr>
        <p:xfrm>
          <a:off x="452873" y="1844824"/>
          <a:ext cx="406108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069559"/>
              </p:ext>
            </p:extLst>
          </p:nvPr>
        </p:nvGraphicFramePr>
        <p:xfrm>
          <a:off x="4654613" y="2003869"/>
          <a:ext cx="4002255" cy="358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81813"/>
              </p:ext>
            </p:extLst>
          </p:nvPr>
        </p:nvGraphicFramePr>
        <p:xfrm>
          <a:off x="518865" y="1972068"/>
          <a:ext cx="8167934" cy="347315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0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19.851.202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-823.106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16.925.249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15.151.550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-649.684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9.494.500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3.399.195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-508.073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2.063.396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1.317.722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1.056.783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-568.774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2089" y="547284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393435"/>
              </p:ext>
            </p:extLst>
          </p:nvPr>
        </p:nvGraphicFramePr>
        <p:xfrm>
          <a:off x="518866" y="2114374"/>
          <a:ext cx="8167936" cy="2682776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37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2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0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69.604.055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38.049.856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56.313.676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19.522.043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14.036.964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49.933.446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35.229.661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38.890.937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-287.300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31302"/>
              </p:ext>
            </p:extLst>
          </p:nvPr>
        </p:nvGraphicFramePr>
        <p:xfrm>
          <a:off x="518864" y="2114368"/>
          <a:ext cx="8167935" cy="311483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2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17.134.283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-1.214.290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10.768.205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12.928.586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-788.868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7.216.993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1.639.340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453.659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1253" y="5445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49312"/>
              </p:ext>
            </p:extLst>
          </p:nvPr>
        </p:nvGraphicFramePr>
        <p:xfrm>
          <a:off x="499741" y="2129266"/>
          <a:ext cx="8167935" cy="295591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8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6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20.974.307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-1.284.612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13.562.353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12.394.266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7.460.078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1.797.312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647.281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596.368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60113"/>
              </p:ext>
            </p:extLst>
          </p:nvPr>
        </p:nvGraphicFramePr>
        <p:xfrm>
          <a:off x="518866" y="2114369"/>
          <a:ext cx="8167935" cy="174667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0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8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-265.895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502.359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1" y="65857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4053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923260"/>
              </p:ext>
            </p:extLst>
          </p:nvPr>
        </p:nvGraphicFramePr>
        <p:xfrm>
          <a:off x="518861" y="1694350"/>
          <a:ext cx="8167937" cy="461388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70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68" marR="8668" marT="8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68" marR="8668" marT="8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79.127.840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-1.311.043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40.306.774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5.254.442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-199.718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3.149.040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798.453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-77.731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298.428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971.965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971.965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971.965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11581050,0%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-119.482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117.759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-5.788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-16.849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-18.313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183.240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-78.532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88.801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2.930.015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674.596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1.161.728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-198.492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367.129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-154.794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1.468.287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-360.826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307.467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33.898.000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33.898.000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94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66.601.351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33.898.000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48354" y="628267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911960"/>
              </p:ext>
            </p:extLst>
          </p:nvPr>
        </p:nvGraphicFramePr>
        <p:xfrm>
          <a:off x="539552" y="1660524"/>
          <a:ext cx="8147248" cy="3928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527867"/>
              </p:ext>
            </p:extLst>
          </p:nvPr>
        </p:nvGraphicFramePr>
        <p:xfrm>
          <a:off x="466600" y="1844824"/>
          <a:ext cx="8220199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608276"/>
              </p:ext>
            </p:extLst>
          </p:nvPr>
        </p:nvGraphicFramePr>
        <p:xfrm>
          <a:off x="539552" y="2060848"/>
          <a:ext cx="8147246" cy="3024341"/>
        </p:xfrm>
        <a:graphic>
          <a:graphicData uri="http://schemas.openxmlformats.org/drawingml/2006/table">
            <a:tbl>
              <a:tblPr/>
              <a:tblGrid>
                <a:gridCol w="949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3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683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17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727.717.382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418.817.878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219.074.811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131.746.064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97.730.873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58.338.009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4.570.812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163.271.678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-12.575.309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76.354.421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-4.042.921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45.884.353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143.757.127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-3.382.875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67.261.037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6.174.511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6.174.511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16.874.187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39552" y="5118720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454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11740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37348"/>
              </p:ext>
            </p:extLst>
          </p:nvPr>
        </p:nvGraphicFramePr>
        <p:xfrm>
          <a:off x="585599" y="1830838"/>
          <a:ext cx="7645401" cy="4124325"/>
        </p:xfrm>
        <a:graphic>
          <a:graphicData uri="http://schemas.openxmlformats.org/drawingml/2006/table">
            <a:tbl>
              <a:tblPr/>
              <a:tblGrid>
                <a:gridCol w="31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6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57.461.541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-11.049.636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32.089.129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24.461.706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-7.971.092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32.999.835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-3.078.544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18.029.612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298.877.727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165.266.362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132.152.305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-6.710.962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71.328.903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26.548.381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16.847.868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21.881.469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13.635.047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14.465.891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31.804.836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-1.614.758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14.673.233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14.949.555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-2.560.484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15.462.216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3.571.686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128.782.133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34.461.953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98.333.826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19.851.202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-823.106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16.925.249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69.604.055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38.049.856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17.134.283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-1.214.290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10.768.205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20.974.307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-1.284.612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-265.895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79.127.840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-1.311.043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57549"/>
              </p:ext>
            </p:extLst>
          </p:nvPr>
        </p:nvGraphicFramePr>
        <p:xfrm>
          <a:off x="467543" y="2030679"/>
          <a:ext cx="8281779" cy="3688642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24.461.706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-7.971.092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14.059.517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6.278.309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-140.167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3.639.064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-148.941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17.068.428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-7.560.728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7.161.783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470.154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-305.957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13.248.077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-6.762.824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6.245.391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-3.453.829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4.053.707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2.500.766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4.982.906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-1.408.995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1.377.318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1.261.683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769714"/>
              </p:ext>
            </p:extLst>
          </p:nvPr>
        </p:nvGraphicFramePr>
        <p:xfrm>
          <a:off x="561321" y="2029968"/>
          <a:ext cx="8210798" cy="3487267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5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0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1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-67.455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6939" y="550741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397868"/>
              </p:ext>
            </p:extLst>
          </p:nvPr>
        </p:nvGraphicFramePr>
        <p:xfrm>
          <a:off x="395535" y="2132856"/>
          <a:ext cx="8289505" cy="2952327"/>
        </p:xfrm>
        <a:graphic>
          <a:graphicData uri="http://schemas.openxmlformats.org/drawingml/2006/table">
            <a:tbl>
              <a:tblPr/>
              <a:tblGrid>
                <a:gridCol w="83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2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32.999.835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-3.078.544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18.029.612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32.999.835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-3.078.544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17.536.137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32.999.835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-3.078.544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17.536.137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17.302.799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10.306.919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7.944.135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2.827.059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2.453.086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5758</Words>
  <Application>Microsoft Office PowerPoint</Application>
  <PresentationFormat>Presentación en pantalla (4:3)</PresentationFormat>
  <Paragraphs>3014</Paragraphs>
  <Slides>25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1_Tema de Office</vt:lpstr>
      <vt:lpstr>Tema de Office</vt:lpstr>
      <vt:lpstr>EJECUCIÓN PRESUPUESTARIA DE GASTOS ACUMULADA AL MES DE JULIO DE 2020 PARTIDA 13: MINISTERIO DE AGRICULTURA</vt:lpstr>
      <vt:lpstr>COMPORTAMIENTO DE LA EJECUCIÓN ACUMULADA DE GASTOS A JULIO DE 2020  PARTIDA 13 MINISTERIO DE AGRICULTURA</vt:lpstr>
      <vt:lpstr>COMPORTAMIENTO DE LA EJECUCIÓN ACUMULADA DE GASTOS A JULIO DE 2020  PARTIDA 13 MINISTERIO DE AGRICULTURA</vt:lpstr>
      <vt:lpstr>COMPORTAMIENTO DE LA EJECUCIÓN ACUMULADA DE GASTOS A JULIO DE 2020  PARTIDA 13 MINISTERIO DE AGRICULTURA</vt:lpstr>
      <vt:lpstr>EJECUCIÓN ACUMULADA DE GASTOS A JULIO DE 2019  PARTIDA 13 MINISTERIO DE AGRICULTURA</vt:lpstr>
      <vt:lpstr>EJECUCIÓN ACUMULADA DE GASTOS A JULIO DE 2020  PARTIDA 13 MINISTERIO DE AGRICULTURA RESUMEN POR CAPÍTULOS</vt:lpstr>
      <vt:lpstr>EJECUCIÓN ACUMULADA DE GASTOS A JULIO DE 2020  PARTIDA 13. CAPÍTULO 01. PROGRAMA 01:  SUBSECRETARÍA DE AGRICULTURA</vt:lpstr>
      <vt:lpstr>EJECUCIÓN ACUMULADA DE GASTOS A JULIO DE 2020  PARTIDA 13. CAPÍTULO 01. PROGRAMA 01:  SUBSECRETARÍA DE AGRICULTURA</vt:lpstr>
      <vt:lpstr>EJECUCIÓN ACUMULADA DE GASTOS A JULIO DE 2020  PARTIDA 13. CAPÍTULO 01. PROGRAMA 02:  INVESTIGACIÓN E INNOVACIÓN TECNOLÓGICA SILVOAGROPECUARIA</vt:lpstr>
      <vt:lpstr>EJECUCIÓN ACUMULADA DE GASTOS A JULIO DE 2020  PARTIDA 13. CAPÍTULO 02. PROGRAMA 01:  OFICINA DE ESTUDIOS Y POLÍTICAS AGRARIAS</vt:lpstr>
      <vt:lpstr>EJECUCIÓN ACUMULADA DE GASTOS A JULIO DE 2020  PARTIDA 13. CAPÍTULO 03. PROGRAMA 01:  INSTITUTO DE DESARROLLO AGROPECUARIO</vt:lpstr>
      <vt:lpstr>EJECUCIÓN ACUMULADA DE GASTOS A JULIO DE 2020  PARTIDA 13. CAPÍTULO 03. PROGRAMA 01:  INSTITUTO DE DESARROLLO AGROPECUARIO</vt:lpstr>
      <vt:lpstr>EJECUCIÓN ACUMULADA DE GASTOS A JULIO DE 2020  PARTIDA 13. CAPÍTULO 04. PROGRAMA 01:  SERVICIO AGRÍCOLA Y GANADERO</vt:lpstr>
      <vt:lpstr>EJECUCIÓN ACUMULADA DE GASTOS A JULIO DE 2020  PARTIDA 13. CAPÍTULO 04. PROGRAMA 04:  INSPECCIONES EXPORTACIONES SILVOAGROPECUARIAS</vt:lpstr>
      <vt:lpstr>EJECUCIÓN ACUMULADA DE GASTOS A JULIO DE 2020  PARTIDA 13. CAPÍTULO 04. PROGRAMA 05:  PROGRAMA DESARROLLO GANADERO</vt:lpstr>
      <vt:lpstr>EJECUCIÓN ACUMULADA DE GASTOS A JULIO DE 2020  PARTIDA 13. CAPÍTULO 04. PROGRAMA 06:  VIGILANCIA Y CONTROL SILVOAGRÍCOLA</vt:lpstr>
      <vt:lpstr>EJECUCIÓN ACUMULADA DE GASTOS A JULIO DE 2020  PARTIDA 13. CAPÍTULO 04. PROGRAMA 07:  PROGRAMA DE CONTROLES FRONTERIZOS</vt:lpstr>
      <vt:lpstr>EJECUCIÓN ACUMULADA DE GASTOS A JULIO DE 2020  PARTIDA 13. CAPÍTULO 04. PROGRAMA 08:  PROGRAMA GESTIÓN Y CONSERVACIÓN DE RECURSOS NATURALES RENOVABLES</vt:lpstr>
      <vt:lpstr>EJECUCIÓN ACUMULADA DE GASTOS A JULIO DE 2020  PARTIDA 13. CAPÍTULO 04. PROGRAMA 09:  LABORATORIOS</vt:lpstr>
      <vt:lpstr>EJECUCIÓN ACUMULADA DE GASTOS A JULIO DE 2020  PARTIDA 13. CAPÍTULO 05. PROGRAMA 01:  CORPORACIÓN NACIONAL FORESTAL</vt:lpstr>
      <vt:lpstr>EJECUCIÓN ACUMULADA DE GASTOS A JULIO DE 2020  PARTIDA 13. CAPÍTULO 05. PROGRAMA 03:  PROGRAMA DE MANEJO DEL FUEGO</vt:lpstr>
      <vt:lpstr>EJECUCIÓN ACUMULADA DE GASTOS A JULIO DE 2020  PARTIDA 13. CAPÍTULO 05. PROGRAMA 04:  ÁREAS SILVESTRES PROTEGIDAS</vt:lpstr>
      <vt:lpstr>EJECUCIÓN ACUMULADA DE GASTOS A JULIO DE 2020  PARTIDA 13. CAPÍTULO 05. PROGRAMA 05:  GESTIÓN FORESTAL</vt:lpstr>
      <vt:lpstr>EJECUCIÓN ACUMULADA DE GASTOS A JULIO DE 2020  PARTIDA 13. CAPÍTULO 05. PROGRAMA 06:  PROGRAMA  DE ARBORIZACIÓN URBANA</vt:lpstr>
      <vt:lpstr>EJECUCIÓN ACUMULADA DE GASTOS A JULIO DE 2020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315</cp:revision>
  <cp:lastPrinted>2019-06-03T14:10:49Z</cp:lastPrinted>
  <dcterms:created xsi:type="dcterms:W3CDTF">2016-06-23T13:38:47Z</dcterms:created>
  <dcterms:modified xsi:type="dcterms:W3CDTF">2020-09-13T23:07:40Z</dcterms:modified>
</cp:coreProperties>
</file>