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9.6614317444414621E-2"/>
          <c:y val="6.020431490518147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0.11372937086874979"/>
                  <c:y val="-0.11721705973969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'[12.xlsx]Partida 12'!$C$66:$C$69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12'!$D$66:$D$69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2475631996361437E-2"/>
                  <c:y val="6.1038969526261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E09-42F5-AAC5-B4AAE2D90586}"/>
                </c:ext>
              </c:extLst>
            </c:dLbl>
            <c:dLbl>
              <c:idx val="2"/>
              <c:layout>
                <c:manualLayout>
                  <c:x val="2.8070171991813178E-2"/>
                  <c:y val="-8.125458827015496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42-4C07-9302-A9B336CB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12'!$L$66:$L$71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12'!$M$66:$M$71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5962840"/>
        <c:axId val="306825824"/>
      </c:barChart>
      <c:catAx>
        <c:axId val="305962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6825824"/>
        <c:crosses val="autoZero"/>
        <c:auto val="1"/>
        <c:lblAlgn val="ctr"/>
        <c:lblOffset val="100"/>
        <c:noMultiLvlLbl val="0"/>
      </c:catAx>
      <c:valAx>
        <c:axId val="3068258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5962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12700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2018 - 2019</a:t>
            </a:r>
            <a:r>
              <a:rPr lang="es-CL" sz="900" b="1" baseline="0"/>
              <a:t> - 2020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1-4757-B0D3-B34EF2D2D60F}"/>
            </c:ext>
          </c:extLst>
        </c:ser>
        <c:ser>
          <c:idx val="1"/>
          <c:order val="1"/>
          <c:tx>
            <c:strRef>
              <c:f>'Partida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12'!$D$33:$O$33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31-4757-B0D3-B34EF2D2D60F}"/>
            </c:ext>
          </c:extLst>
        </c:ser>
        <c:ser>
          <c:idx val="2"/>
          <c:order val="2"/>
          <c:tx>
            <c:strRef>
              <c:f>'Partida 12'!$C$34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31-4757-B0D3-B34EF2D2D60F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31-4757-B0D3-B34EF2D2D60F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31-4757-B0D3-B34EF2D2D60F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31-4757-B0D3-B34EF2D2D60F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31-4757-B0D3-B34EF2D2D60F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31-4757-B0D3-B34EF2D2D60F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31-4757-B0D3-B34EF2D2D6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12'!$D$34:$J$34</c:f>
              <c:numCache>
                <c:formatCode>0.0%</c:formatCode>
                <c:ptCount val="7"/>
                <c:pt idx="0">
                  <c:v>0.11522603432846421</c:v>
                </c:pt>
                <c:pt idx="1">
                  <c:v>6.5083031326715779E-2</c:v>
                </c:pt>
                <c:pt idx="2">
                  <c:v>8.3262927405671094E-2</c:v>
                </c:pt>
                <c:pt idx="3">
                  <c:v>6.9754563173910503E-2</c:v>
                </c:pt>
                <c:pt idx="4">
                  <c:v>4.4770702692474497E-2</c:v>
                </c:pt>
                <c:pt idx="5">
                  <c:v>8.7322148594030771E-2</c:v>
                </c:pt>
                <c:pt idx="6">
                  <c:v>7.1023861605828631E-2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31-4757-B0D3-B34EF2D2D6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149784"/>
        <c:axId val="327150568"/>
      </c:barChart>
      <c:catAx>
        <c:axId val="32714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150568"/>
        <c:crosses val="autoZero"/>
        <c:auto val="1"/>
        <c:lblAlgn val="ctr"/>
        <c:lblOffset val="100"/>
        <c:noMultiLvlLbl val="0"/>
      </c:catAx>
      <c:valAx>
        <c:axId val="3271505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14978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CC-4557-874B-B7A4076F2C87}"/>
            </c:ext>
          </c:extLst>
        </c:ser>
        <c:ser>
          <c:idx val="1"/>
          <c:order val="1"/>
          <c:tx>
            <c:strRef>
              <c:f>'Partida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12'!$D$26:$O$26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CC-4557-874B-B7A4076F2C87}"/>
            </c:ext>
          </c:extLst>
        </c:ser>
        <c:ser>
          <c:idx val="2"/>
          <c:order val="2"/>
          <c:tx>
            <c:strRef>
              <c:f>'Partida 12'!$C$27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CC-4557-874B-B7A4076F2C87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CC-4557-874B-B7A4076F2C87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CC-4557-874B-B7A4076F2C87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CC-4557-874B-B7A4076F2C87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CC-4557-874B-B7A4076F2C87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CC-4557-874B-B7A4076F2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12'!$D$27:$J$27</c:f>
              <c:numCache>
                <c:formatCode>0.0%</c:formatCode>
                <c:ptCount val="7"/>
                <c:pt idx="0">
                  <c:v>0.11522603432846421</c:v>
                </c:pt>
                <c:pt idx="1">
                  <c:v>0.18019044714352767</c:v>
                </c:pt>
                <c:pt idx="2">
                  <c:v>0.25521838160229771</c:v>
                </c:pt>
                <c:pt idx="3">
                  <c:v>0.32287410786416004</c:v>
                </c:pt>
                <c:pt idx="4">
                  <c:v>0.35367181742948128</c:v>
                </c:pt>
                <c:pt idx="5">
                  <c:v>0.4409939660235121</c:v>
                </c:pt>
                <c:pt idx="6">
                  <c:v>0.51201782762934067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3CC-4557-874B-B7A4076F2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152920"/>
        <c:axId val="327150176"/>
      </c:lineChart>
      <c:catAx>
        <c:axId val="327152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150176"/>
        <c:crosses val="autoZero"/>
        <c:auto val="1"/>
        <c:lblAlgn val="ctr"/>
        <c:lblOffset val="100"/>
        <c:noMultiLvlLbl val="0"/>
      </c:catAx>
      <c:valAx>
        <c:axId val="3271501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1529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32330"/>
              </p:ext>
            </p:extLst>
          </p:nvPr>
        </p:nvGraphicFramePr>
        <p:xfrm>
          <a:off x="476003" y="1855108"/>
          <a:ext cx="8210796" cy="402216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8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8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191.630.473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91.345.837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14.979.292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-456.066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8.698.758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911.285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-93.813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143.861.214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50.004.801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143.136.385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49.539.524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31.738.160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8" y="845416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97444"/>
              </p:ext>
            </p:extLst>
          </p:nvPr>
        </p:nvGraphicFramePr>
        <p:xfrm>
          <a:off x="590874" y="1749142"/>
          <a:ext cx="8089814" cy="4547285"/>
        </p:xfrm>
        <a:graphic>
          <a:graphicData uri="http://schemas.openxmlformats.org/drawingml/2006/table">
            <a:tbl>
              <a:tblPr/>
              <a:tblGrid>
                <a:gridCol w="810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0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84" marR="8384" marT="83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1.454.676.776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193.653.154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702.578.705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94.814.752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-7.300.000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58.666.578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6.569.499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-687.795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4.160.794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1.922.436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337,9%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115.722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1.806.714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700.455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700.455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700.455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718.832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53.265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665.567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1.337.695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-366.844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167.768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288.650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836.853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-615.171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134.752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-36.829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21.846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1.216.383.979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68.025.140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502.258.190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2.169.060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-684.146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930.317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1.214.214.919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68.709.286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501.327.873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134.029.834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0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133.982.653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8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84" marR="8384" marT="83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84" marR="8384" marT="8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84" marR="8384" marT="838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55542"/>
              </p:ext>
            </p:extLst>
          </p:nvPr>
        </p:nvGraphicFramePr>
        <p:xfrm>
          <a:off x="509462" y="1855103"/>
          <a:ext cx="8177339" cy="4268917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6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0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90.870.825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8.331.729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44.521.592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7.487.970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4.363.645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-946.876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443.658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-921.845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32.144.233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73.934.353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3.007.494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32.144.175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6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7.113.105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25373"/>
              </p:ext>
            </p:extLst>
          </p:nvPr>
        </p:nvGraphicFramePr>
        <p:xfrm>
          <a:off x="518864" y="1701737"/>
          <a:ext cx="8167935" cy="453557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3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2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80.635.927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15.844.710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29.837.811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3.275.498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66.147.946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17.499.070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65.615.567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7.466.755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17.238.693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5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5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9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896222"/>
              </p:ext>
            </p:extLst>
          </p:nvPr>
        </p:nvGraphicFramePr>
        <p:xfrm>
          <a:off x="518863" y="1771879"/>
          <a:ext cx="8167936" cy="4364658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2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2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89.966.902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-175.739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72.874.344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4.418.138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2.629.586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201.854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-20.467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-32.760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18563"/>
              </p:ext>
            </p:extLst>
          </p:nvPr>
        </p:nvGraphicFramePr>
        <p:xfrm>
          <a:off x="518860" y="1855111"/>
          <a:ext cx="8093815" cy="3587687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175.145.734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33.685.783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2.590.386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54.767.019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155.319.586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19.980.932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54.767.019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14.469.438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57784"/>
              </p:ext>
            </p:extLst>
          </p:nvPr>
        </p:nvGraphicFramePr>
        <p:xfrm>
          <a:off x="476001" y="1988842"/>
          <a:ext cx="8167940" cy="388316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5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714.317.560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11.870.394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183.795.826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306.377.830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183.795.826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197.895.614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197.895.614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197.895.614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16786"/>
              </p:ext>
            </p:extLst>
          </p:nvPr>
        </p:nvGraphicFramePr>
        <p:xfrm>
          <a:off x="476003" y="1752576"/>
          <a:ext cx="8210798" cy="423536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21.811.329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11.133.991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12.975.907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529.054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4.102.873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529.054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1.281.308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24942"/>
              </p:ext>
            </p:extLst>
          </p:nvPr>
        </p:nvGraphicFramePr>
        <p:xfrm>
          <a:off x="476005" y="1905287"/>
          <a:ext cx="8093807" cy="3712733"/>
        </p:xfrm>
        <a:graphic>
          <a:graphicData uri="http://schemas.openxmlformats.org/drawingml/2006/table">
            <a:tbl>
              <a:tblPr/>
              <a:tblGrid>
                <a:gridCol w="81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9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2.114.067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1.155.643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-131.603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03146"/>
              </p:ext>
            </p:extLst>
          </p:nvPr>
        </p:nvGraphicFramePr>
        <p:xfrm>
          <a:off x="510510" y="1880233"/>
          <a:ext cx="8167935" cy="373777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4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8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5.794.798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6.990.852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4.199.285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1.177.560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9043" y="561800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302661"/>
              </p:ext>
            </p:extLst>
          </p:nvPr>
        </p:nvGraphicFramePr>
        <p:xfrm>
          <a:off x="467544" y="1916832"/>
          <a:ext cx="39604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83115"/>
              </p:ext>
            </p:extLst>
          </p:nvPr>
        </p:nvGraphicFramePr>
        <p:xfrm>
          <a:off x="4619108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046283"/>
              </p:ext>
            </p:extLst>
          </p:nvPr>
        </p:nvGraphicFramePr>
        <p:xfrm>
          <a:off x="417237" y="1609724"/>
          <a:ext cx="8210798" cy="3979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957064"/>
              </p:ext>
            </p:extLst>
          </p:nvPr>
        </p:nvGraphicFramePr>
        <p:xfrm>
          <a:off x="466600" y="1614486"/>
          <a:ext cx="8210798" cy="4046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196686"/>
              </p:ext>
            </p:extLst>
          </p:nvPr>
        </p:nvGraphicFramePr>
        <p:xfrm>
          <a:off x="616944" y="2060848"/>
          <a:ext cx="7627463" cy="3312363"/>
        </p:xfrm>
        <a:graphic>
          <a:graphicData uri="http://schemas.openxmlformats.org/drawingml/2006/table">
            <a:tbl>
              <a:tblPr/>
              <a:tblGrid>
                <a:gridCol w="888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27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6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2.891.960.059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276.011.747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1.480.735.107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206.703.490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-10.868.342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124.705.001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19.109.438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-2.165.254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-2.170.617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1.977.123.761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91.689.569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842.079.921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367.637.481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197.895.614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228.990.699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228.302.076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228.728.948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58051" y="5365037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674577"/>
              </p:ext>
            </p:extLst>
          </p:nvPr>
        </p:nvGraphicFramePr>
        <p:xfrm>
          <a:off x="585598" y="1885178"/>
          <a:ext cx="7509523" cy="3704062"/>
        </p:xfrm>
        <a:graphic>
          <a:graphicData uri="http://schemas.openxmlformats.org/drawingml/2006/table">
            <a:tbl>
              <a:tblPr/>
              <a:tblGrid>
                <a:gridCol w="311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6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1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2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12.973.109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1.845.342.230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2.122.121.822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276.779.592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1.033.123.717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16.988.260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-11.155.568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9.720.611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191.630.473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37.090.468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91.345.837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1.454.676.776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193.653.154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702.578.705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90.870.825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8.331.729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44.521.592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80.635.927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15.844.710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29.837.811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72.874.344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175.145.734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33.685.783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714.317.560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-270.983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21.811.329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124"/>
              </p:ext>
            </p:extLst>
          </p:nvPr>
        </p:nvGraphicFramePr>
        <p:xfrm>
          <a:off x="405021" y="2021949"/>
          <a:ext cx="8210800" cy="3495283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0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7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4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21.356.495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12.973.109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-913.863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9.239.477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-742.073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36895"/>
              </p:ext>
            </p:extLst>
          </p:nvPr>
        </p:nvGraphicFramePr>
        <p:xfrm>
          <a:off x="561321" y="2060853"/>
          <a:ext cx="8210798" cy="393037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1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16.988.260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-494.945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15.776.862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-546.100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9.410.177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330.555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43811"/>
              </p:ext>
            </p:extLst>
          </p:nvPr>
        </p:nvGraphicFramePr>
        <p:xfrm>
          <a:off x="474239" y="1772811"/>
          <a:ext cx="8210798" cy="4176469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6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22.206.925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-11.155.568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9.720.611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10.066.772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5.982.949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8.619.318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-13.477.459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-13.485.191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3853</TotalTime>
  <Words>4561</Words>
  <Application>Microsoft Office PowerPoint</Application>
  <PresentationFormat>Presentación en pantalla (4:3)</PresentationFormat>
  <Paragraphs>2624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JULIO DE 2020 PARTIDA 12: MINISTERIO DE OBRAS PÚBLICAS</vt:lpstr>
      <vt:lpstr>EJECUCIÓN ACUMULADA DE GASTOS A JULIO DE 2020  PARTIDA 12 MINISTERIO DE OBRAS PÚBLICAS</vt:lpstr>
      <vt:lpstr>EJECUCIÓN ACUMULADA DE GASTOS A JULIO DE 2020  PARTIDA 12 MINISTERIO DE OBRAS PÚBLICAS</vt:lpstr>
      <vt:lpstr>EJECUCIÓN ACUMULADA DE GASTOS A JULIO DE 2020  PARTIDA 12 MINISTERIO DE OBRAS PÚBLICAS</vt:lpstr>
      <vt:lpstr>EJECUCIÓN ACUMULADA DE GASTOS A JULIO DE 2019  PARTIDA 12 MINISTERIO DE OBRAS PÚBLICAS</vt:lpstr>
      <vt:lpstr>EJECUCIÓN ACUMULADA DE GASTOS A JULIO DE 2020  PARTIDA 12 MINISTERIO DE OBRAS PÚBLICAS RESUMEN POR CAPÍTULOS</vt:lpstr>
      <vt:lpstr>EJECUCIÓN ACUMULADA DE GASTOS A JULIO DE 2020  PARTIDA 12. CAPÍTULO 01. PROGRAMA 01: SECRETARÍA Y ADMINISTRACIÓN GENERAL</vt:lpstr>
      <vt:lpstr>EJECUCIÓN ACUMULADA DE GASTOS A JULIO DE 2020  PARTIDA 12. CAPÍTULO 02. PROGRAMA 01: ADMINISTRACIÓN Y EJECUCIÓN DE OBRAS PÚBLICAS</vt:lpstr>
      <vt:lpstr>EJECUCIÓN ACUMULADA DE GASTOS A JULIO DE 2020  PARTIDA 12. CAPÍTULO 02. PROGRAMA 02: DIRECCIÓN DE ARQUITECTURA</vt:lpstr>
      <vt:lpstr>EJECUCIÓN ACUMULADA DE GASTOS A JULIO DE 2020  PARTIDA 12. CAPÍTULO 02. PROGRAMA 03: DIRECCIÓN DE OBRAS HIDRÁULICAS</vt:lpstr>
      <vt:lpstr>EJECUCIÓN ACUMULADA DE GASTOS A JULIO DE 2020  PARTIDA 12. CAPÍTULO 02. PROGRAMA 04: DIRECCIÓN DE VIALIDAD</vt:lpstr>
      <vt:lpstr>EJECUCIÓN ACUMULADA DE GASTOS A JULIO DE 2020  PARTIDA 12. CAPÍTULO 02. PROGRAMA 06: DIRECCIÓN DE OBRAS PORTUARIAS</vt:lpstr>
      <vt:lpstr>EJECUCIÓN ACUMULADA DE GASTOS A JULIO DE 2020  PARTIDA 12. CAPÍTULO 02. PROGRAMA 07: DIRECCIÓN DE AEROPUERTOS</vt:lpstr>
      <vt:lpstr>EJECUCIÓN ACUMULADA DE GASTOS A JULIO DE 2020  PARTIDA 12. CAPÍTULO 02. PROGRAMA 11: DIRECCIÓN DE PLANEAMIENTO</vt:lpstr>
      <vt:lpstr>EJECUCIÓN ACUMULADA DE GASTOS A JULIO DE 2020  PARTIDA 12. CAPÍTULO 02. PROGRAMA 12: AGUA POTABLE RURAL</vt:lpstr>
      <vt:lpstr>EJECUCIÓN ACUMULADA DE GASTOS A JULIO DE 2020  PARTIDA 12. CAPÍTULO 03. PROGRAMA 01: DIRECCIÓN GENERAL DE CONCESIONES DE OBRAS PÚBLICAS</vt:lpstr>
      <vt:lpstr>EJECUCIÓN ACUMULADA DE GASTOS A JULIO DE 2020  PARTIDA 12. CAPÍTULO 04. PROGRAMA 01: DIRECCIÓN GENERAL DE AGUAS</vt:lpstr>
      <vt:lpstr>EJECUCIÓN ACUMULADA DE GASTOS A JULIO DE 2020  PARTIDA 12. CAPÍTULO 05. PROGRAMA 01: INSTITUTO NACIONAL DE HIDRÁULICA</vt:lpstr>
      <vt:lpstr>EJECUCIÓN ACUMULADA DE GASTOS A JULIO DE 2020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309</cp:revision>
  <cp:lastPrinted>2019-06-03T14:10:49Z</cp:lastPrinted>
  <dcterms:created xsi:type="dcterms:W3CDTF">2016-06-23T13:38:47Z</dcterms:created>
  <dcterms:modified xsi:type="dcterms:W3CDTF">2020-09-14T02:33:19Z</dcterms:modified>
</cp:coreProperties>
</file>