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30"/>
  </p:notesMasterIdLst>
  <p:handoutMasterIdLst>
    <p:handoutMasterId r:id="rId31"/>
  </p:handoutMasterIdLst>
  <p:sldIdLst>
    <p:sldId id="256" r:id="rId3"/>
    <p:sldId id="326" r:id="rId4"/>
    <p:sldId id="323" r:id="rId5"/>
    <p:sldId id="324" r:id="rId6"/>
    <p:sldId id="264" r:id="rId7"/>
    <p:sldId id="322" r:id="rId8"/>
    <p:sldId id="263" r:id="rId9"/>
    <p:sldId id="302" r:id="rId10"/>
    <p:sldId id="303" r:id="rId11"/>
    <p:sldId id="299" r:id="rId12"/>
    <p:sldId id="300" r:id="rId13"/>
    <p:sldId id="301" r:id="rId14"/>
    <p:sldId id="304" r:id="rId15"/>
    <p:sldId id="305" r:id="rId16"/>
    <p:sldId id="306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9" autoAdjust="0"/>
    <p:restoredTop sz="93838" autoAdjust="0"/>
  </p:normalViewPr>
  <p:slideViewPr>
    <p:cSldViewPr>
      <p:cViewPr varScale="1">
        <p:scale>
          <a:sx n="111" d="100"/>
          <a:sy n="111" d="100"/>
        </p:scale>
        <p:origin x="19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b="1"/>
              <a:t>Distribución</a:t>
            </a:r>
            <a:r>
              <a:rPr lang="es-CL" sz="1100" b="1" baseline="0"/>
              <a:t> Presupuesto inicial </a:t>
            </a:r>
            <a:r>
              <a:rPr lang="es-CL" sz="1100" b="1"/>
              <a:t>por Subtítulos de Gastos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67691802010742"/>
          <c:y val="0.17603183578856427"/>
          <c:w val="0.68570723632748809"/>
          <c:h val="0.5225975063537924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5CD-44EE-8DD7-E1FC6892D6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5CD-44EE-8DD7-E1FC6892D6B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5CD-44EE-8DD7-E1FC6892D6B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5CD-44EE-8DD7-E1FC6892D6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'Partida 11'!$C$82:$C$85</c:f>
              <c:strCache>
                <c:ptCount val="4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ADQUISICIÓN DE ACTIVOS FINANCIEROS                                              </c:v>
                </c:pt>
                <c:pt idx="3">
                  <c:v>OTROS</c:v>
                </c:pt>
              </c:strCache>
            </c:strRef>
          </c:cat>
          <c:val>
            <c:numRef>
              <c:f>'Partida 11'!$D$82:$D$85</c:f>
              <c:numCache>
                <c:formatCode>#,##0</c:formatCode>
                <c:ptCount val="4"/>
                <c:pt idx="0">
                  <c:v>1228940973</c:v>
                </c:pt>
                <c:pt idx="1">
                  <c:v>329235489</c:v>
                </c:pt>
                <c:pt idx="2">
                  <c:v>142245469</c:v>
                </c:pt>
                <c:pt idx="3">
                  <c:v>182363696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5CD-44EE-8DD7-E1FC6892D6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CL" sz="1000"/>
              <a:t>% de Ejecución Mensual 2018 - 2019 - 2020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326935380678183E-2"/>
          <c:y val="0.14252099737532806"/>
          <c:w val="0.9436980166346769"/>
          <c:h val="0.631583661417322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'Partida 11'!$C$37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rgbClr val="9BBB5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8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11'!$D$36:$O$36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'Partida 11'!$D$37:$O$37</c:f>
              <c:numCache>
                <c:formatCode>0.0%</c:formatCode>
                <c:ptCount val="12"/>
                <c:pt idx="0">
                  <c:v>8.5000000000000006E-2</c:v>
                </c:pt>
                <c:pt idx="1">
                  <c:v>6.9000000000000006E-2</c:v>
                </c:pt>
                <c:pt idx="2">
                  <c:v>7.0999999999999994E-2</c:v>
                </c:pt>
                <c:pt idx="3">
                  <c:v>7.8E-2</c:v>
                </c:pt>
                <c:pt idx="4">
                  <c:v>7.6999999999999999E-2</c:v>
                </c:pt>
                <c:pt idx="5">
                  <c:v>0.08</c:v>
                </c:pt>
                <c:pt idx="6">
                  <c:v>7.0999999999999994E-2</c:v>
                </c:pt>
                <c:pt idx="7">
                  <c:v>0.105</c:v>
                </c:pt>
                <c:pt idx="8">
                  <c:v>7.1999999999999995E-2</c:v>
                </c:pt>
                <c:pt idx="9">
                  <c:v>7.1999999999999995E-2</c:v>
                </c:pt>
                <c:pt idx="10">
                  <c:v>7.6999999999999999E-2</c:v>
                </c:pt>
                <c:pt idx="11">
                  <c:v>0.14199999999999999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CD-4590-A98F-D3099692DE18}"/>
            </c:ext>
          </c:extLst>
        </c:ser>
        <c:ser>
          <c:idx val="1"/>
          <c:order val="1"/>
          <c:tx>
            <c:strRef>
              <c:f>'Partida 11'!$C$38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8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11'!$D$36:$O$36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'Partida 11'!$D$38:$O$38</c:f>
              <c:numCache>
                <c:formatCode>0.0%</c:formatCode>
                <c:ptCount val="12"/>
                <c:pt idx="0">
                  <c:v>0.109</c:v>
                </c:pt>
                <c:pt idx="1">
                  <c:v>7.0999999999999994E-2</c:v>
                </c:pt>
                <c:pt idx="2">
                  <c:v>7.3999999999999996E-2</c:v>
                </c:pt>
                <c:pt idx="3">
                  <c:v>8.5999999999999993E-2</c:v>
                </c:pt>
                <c:pt idx="4">
                  <c:v>7.8E-2</c:v>
                </c:pt>
                <c:pt idx="5">
                  <c:v>0.08</c:v>
                </c:pt>
                <c:pt idx="6">
                  <c:v>6.9000000000000006E-2</c:v>
                </c:pt>
                <c:pt idx="7">
                  <c:v>7.9000000000000001E-2</c:v>
                </c:pt>
                <c:pt idx="8">
                  <c:v>7.4999999999999997E-2</c:v>
                </c:pt>
                <c:pt idx="9">
                  <c:v>7.1999999999999995E-2</c:v>
                </c:pt>
                <c:pt idx="10">
                  <c:v>7.4999999999999997E-2</c:v>
                </c:pt>
                <c:pt idx="11">
                  <c:v>0.13143714500000001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CD-4590-A98F-D3099692DE18}"/>
            </c:ext>
          </c:extLst>
        </c:ser>
        <c:ser>
          <c:idx val="2"/>
          <c:order val="2"/>
          <c:tx>
            <c:strRef>
              <c:f>'Partida 11'!$C$39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sz="700" b="1"/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ECD-4590-A98F-D3099692DE18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sz="700" b="1"/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ECD-4590-A98F-D3099692DE18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sz="700" b="1"/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BECD-4590-A98F-D3099692DE18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sz="700" b="1"/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ECD-4590-A98F-D3099692DE18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sz="700" b="1">
                      <a:solidFill>
                        <a:schemeClr val="tx1"/>
                      </a:solidFill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BECD-4590-A98F-D3099692DE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7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11'!$D$36:$O$36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'Partida 11'!$D$39:$J$39</c:f>
              <c:numCache>
                <c:formatCode>0.0%</c:formatCode>
                <c:ptCount val="7"/>
                <c:pt idx="0">
                  <c:v>0.11344408621831911</c:v>
                </c:pt>
                <c:pt idx="1">
                  <c:v>7.1258636761822147E-2</c:v>
                </c:pt>
                <c:pt idx="2">
                  <c:v>8.101495376165152E-2</c:v>
                </c:pt>
                <c:pt idx="3">
                  <c:v>7.2550963829924819E-2</c:v>
                </c:pt>
                <c:pt idx="4">
                  <c:v>6.5717018262963417E-2</c:v>
                </c:pt>
                <c:pt idx="5">
                  <c:v>7.7736184883459625E-2</c:v>
                </c:pt>
                <c:pt idx="6">
                  <c:v>0.13690258560259583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ECD-4590-A98F-D3099692DE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49"/>
        <c:axId val="472299320"/>
        <c:axId val="472298928"/>
      </c:barChart>
      <c:catAx>
        <c:axId val="472299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160000" vert="horz" anchor="ctr" anchorCtr="0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472298928"/>
        <c:crosses val="autoZero"/>
        <c:auto val="0"/>
        <c:lblAlgn val="ctr"/>
        <c:lblOffset val="100"/>
        <c:noMultiLvlLbl val="0"/>
      </c:catAx>
      <c:valAx>
        <c:axId val="472298928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CL"/>
          </a:p>
        </c:txPr>
        <c:crossAx val="4722993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78071337491131E-2"/>
          <c:y val="0.93707902476045912"/>
          <c:w val="0.89999990076854763"/>
          <c:h val="6.2920975239540836E-2"/>
        </c:manualLayout>
      </c:layout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CL" sz="1000"/>
              <a:t>% de Ejecución Acumulada 2018 - 2019 - 2020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'Partida 11'!$C$33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>
              <a:solidFill>
                <a:srgbClr val="9BBB59"/>
              </a:solidFill>
            </a:ln>
          </c:spPr>
          <c:marker>
            <c:symbol val="none"/>
          </c:marker>
          <c:cat>
            <c:strRef>
              <c:f>'Partida 11'!$D$32:$O$32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'Partida 11'!$D$33:$O$33</c:f>
              <c:numCache>
                <c:formatCode>0.0%</c:formatCode>
                <c:ptCount val="12"/>
                <c:pt idx="0">
                  <c:v>8.5000000000000006E-2</c:v>
                </c:pt>
                <c:pt idx="1">
                  <c:v>0.154</c:v>
                </c:pt>
                <c:pt idx="2">
                  <c:v>0.22500000000000001</c:v>
                </c:pt>
                <c:pt idx="3">
                  <c:v>0.30299999999999999</c:v>
                </c:pt>
                <c:pt idx="4">
                  <c:v>0.379</c:v>
                </c:pt>
                <c:pt idx="5">
                  <c:v>0.45800000000000002</c:v>
                </c:pt>
                <c:pt idx="6">
                  <c:v>0.53600000000000003</c:v>
                </c:pt>
                <c:pt idx="7">
                  <c:v>0.63900000000000001</c:v>
                </c:pt>
                <c:pt idx="8">
                  <c:v>0.70699999999999996</c:v>
                </c:pt>
                <c:pt idx="9">
                  <c:v>0.77800000000000002</c:v>
                </c:pt>
                <c:pt idx="10">
                  <c:v>0.85399999999999998</c:v>
                </c:pt>
                <c:pt idx="11">
                  <c:v>0.98099999999999998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5F-412F-8715-9FC63488F600}"/>
            </c:ext>
          </c:extLst>
        </c:ser>
        <c:ser>
          <c:idx val="1"/>
          <c:order val="1"/>
          <c:tx>
            <c:strRef>
              <c:f>'Partida 11'!$C$34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>
              <a:solidFill>
                <a:srgbClr val="1F497D"/>
              </a:solidFill>
            </a:ln>
          </c:spPr>
          <c:marker>
            <c:symbol val="none"/>
          </c:marker>
          <c:cat>
            <c:strRef>
              <c:f>'Partida 11'!$D$32:$O$32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'Partida 11'!$D$34:$O$34</c:f>
              <c:numCache>
                <c:formatCode>0.0%</c:formatCode>
                <c:ptCount val="12"/>
                <c:pt idx="0">
                  <c:v>0.109</c:v>
                </c:pt>
                <c:pt idx="1">
                  <c:v>0.18</c:v>
                </c:pt>
                <c:pt idx="2">
                  <c:v>0.254</c:v>
                </c:pt>
                <c:pt idx="3">
                  <c:v>0.33900000000000002</c:v>
                </c:pt>
                <c:pt idx="4">
                  <c:v>0.41599999999999998</c:v>
                </c:pt>
                <c:pt idx="5">
                  <c:v>0.49199999999999999</c:v>
                </c:pt>
                <c:pt idx="6">
                  <c:v>0.55600000000000005</c:v>
                </c:pt>
                <c:pt idx="7">
                  <c:v>0.63400000000000001</c:v>
                </c:pt>
                <c:pt idx="8">
                  <c:v>0.70899999999999996</c:v>
                </c:pt>
                <c:pt idx="9">
                  <c:v>0.78100000000000003</c:v>
                </c:pt>
                <c:pt idx="10">
                  <c:v>0.85599999999999998</c:v>
                </c:pt>
                <c:pt idx="11">
                  <c:v>0.98399999999999999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A5F-412F-8715-9FC63488F600}"/>
            </c:ext>
          </c:extLst>
        </c:ser>
        <c:ser>
          <c:idx val="2"/>
          <c:order val="2"/>
          <c:tx>
            <c:strRef>
              <c:f>'Partida 11'!$C$35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482587064676617E-2"/>
                  <c:y val="3.2032032032032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5F-412F-8715-9FC63488F600}"/>
                </c:ext>
              </c:extLst>
            </c:dLbl>
            <c:dLbl>
              <c:idx val="1"/>
              <c:layout>
                <c:manualLayout>
                  <c:x val="-3.2338308457711441E-2"/>
                  <c:y val="3.6036036036036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5F-412F-8715-9FC63488F600}"/>
                </c:ext>
              </c:extLst>
            </c:dLbl>
            <c:dLbl>
              <c:idx val="2"/>
              <c:layout>
                <c:manualLayout>
                  <c:x val="-3.482587064676617E-2"/>
                  <c:y val="4.8048048048048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A5F-412F-8715-9FC63488F600}"/>
                </c:ext>
              </c:extLst>
            </c:dLbl>
            <c:dLbl>
              <c:idx val="3"/>
              <c:layout>
                <c:manualLayout>
                  <c:x val="-3.9800995024875621E-2"/>
                  <c:y val="4.8048048048047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A5F-412F-8715-9FC63488F600}"/>
                </c:ext>
              </c:extLst>
            </c:dLbl>
            <c:dLbl>
              <c:idx val="4"/>
              <c:layout>
                <c:manualLayout>
                  <c:x val="-4.9751243781094572E-2"/>
                  <c:y val="5.6056056056055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A5F-412F-8715-9FC63488F600}"/>
                </c:ext>
              </c:extLst>
            </c:dLbl>
            <c:dLbl>
              <c:idx val="5"/>
              <c:layout>
                <c:manualLayout>
                  <c:x val="-4.975124378109453E-2"/>
                  <c:y val="4.8048048048047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A5F-412F-8715-9FC63488F6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11'!$D$32:$O$32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'Partida 11'!$D$35:$J$35</c:f>
              <c:numCache>
                <c:formatCode>0.0%</c:formatCode>
                <c:ptCount val="7"/>
                <c:pt idx="0">
                  <c:v>0.11344408621831911</c:v>
                </c:pt>
                <c:pt idx="1">
                  <c:v>0.18469114178721979</c:v>
                </c:pt>
                <c:pt idx="2">
                  <c:v>0.26570225875494541</c:v>
                </c:pt>
                <c:pt idx="3">
                  <c:v>0.33985676412829485</c:v>
                </c:pt>
                <c:pt idx="4">
                  <c:v>0.40557378239125824</c:v>
                </c:pt>
                <c:pt idx="5">
                  <c:v>0.49506464218320134</c:v>
                </c:pt>
                <c:pt idx="6">
                  <c:v>0.63195304659932638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A5F-412F-8715-9FC63488F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483232"/>
        <c:axId val="472302456"/>
      </c:lineChart>
      <c:catAx>
        <c:axId val="15448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-1620000" vert="horz"/>
          <a:lstStyle/>
          <a:p>
            <a:pPr>
              <a:defRPr sz="800" b="0" i="0" u="none" strike="noStrike" baseline="0">
                <a:ln>
                  <a:noFill/>
                  <a:headEnd type="none"/>
                </a:ln>
                <a:solidFill>
                  <a:srgbClr val="000000">
                    <a:alpha val="90000"/>
                  </a:srgbClr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472302456"/>
        <c:crosses val="autoZero"/>
        <c:auto val="1"/>
        <c:lblAlgn val="ctr"/>
        <c:lblOffset val="100"/>
        <c:tickLblSkip val="1"/>
        <c:noMultiLvlLbl val="0"/>
      </c:catAx>
      <c:valAx>
        <c:axId val="472302456"/>
        <c:scaling>
          <c:orientation val="minMax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15448323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800"/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66733" cy="468154"/>
          </a:xfrm>
          <a:prstGeom prst="rect">
            <a:avLst/>
          </a:prstGeom>
        </p:spPr>
        <p:txBody>
          <a:bodyPr vert="horz" lIns="92851" tIns="46425" rIns="92851" bIns="46425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10" y="0"/>
            <a:ext cx="3066733" cy="468154"/>
          </a:xfrm>
          <a:prstGeom prst="rect">
            <a:avLst/>
          </a:prstGeom>
        </p:spPr>
        <p:txBody>
          <a:bodyPr vert="horz" lIns="92851" tIns="46425" rIns="92851" bIns="46425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13-09-2020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5" y="8893296"/>
            <a:ext cx="3066733" cy="468154"/>
          </a:xfrm>
          <a:prstGeom prst="rect">
            <a:avLst/>
          </a:prstGeom>
        </p:spPr>
        <p:txBody>
          <a:bodyPr vert="horz" lIns="92851" tIns="46425" rIns="92851" bIns="46425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10" y="8893296"/>
            <a:ext cx="3066733" cy="468154"/>
          </a:xfrm>
          <a:prstGeom prst="rect">
            <a:avLst/>
          </a:prstGeom>
        </p:spPr>
        <p:txBody>
          <a:bodyPr vert="horz" lIns="92851" tIns="46425" rIns="92851" bIns="46425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66733" cy="468154"/>
          </a:xfrm>
          <a:prstGeom prst="rect">
            <a:avLst/>
          </a:prstGeom>
        </p:spPr>
        <p:txBody>
          <a:bodyPr vert="horz" lIns="92851" tIns="46425" rIns="92851" bIns="46425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10" y="0"/>
            <a:ext cx="3066733" cy="468154"/>
          </a:xfrm>
          <a:prstGeom prst="rect">
            <a:avLst/>
          </a:prstGeom>
        </p:spPr>
        <p:txBody>
          <a:bodyPr vert="horz" lIns="92851" tIns="46425" rIns="92851" bIns="46425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13-09-2020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1" tIns="46425" rIns="92851" bIns="46425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1" tIns="46425" rIns="92851" bIns="4642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5" y="8893296"/>
            <a:ext cx="3066733" cy="468154"/>
          </a:xfrm>
          <a:prstGeom prst="rect">
            <a:avLst/>
          </a:prstGeom>
        </p:spPr>
        <p:txBody>
          <a:bodyPr vert="horz" lIns="92851" tIns="46425" rIns="92851" bIns="46425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10" y="8893296"/>
            <a:ext cx="3066733" cy="468154"/>
          </a:xfrm>
          <a:prstGeom prst="rect">
            <a:avLst/>
          </a:prstGeom>
        </p:spPr>
        <p:txBody>
          <a:bodyPr vert="horz" lIns="92851" tIns="46425" rIns="92851" bIns="46425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4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16413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646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2675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7505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1069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587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0632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3296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2870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97984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8907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5249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4201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4431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6714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5077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0197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7097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13-09-2020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13-09-2020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13-09-2020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13-09-2020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13-09-2020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13-09-2020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13-09-2020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13-09-2020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13-09-2020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13-09-2020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13-09-2020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13-09-2020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13-09-2020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02E23A4-3B9D-4FA4-BC63-9FF85E52073A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13-09-2020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BCE9540-5D18-4B73-981B-37361D877DD4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latin typeface="+mn-lt"/>
              </a:rPr>
              <a:t>EJECUCIÓN PRESUPUESTARIA DE GASTOS ACUMULADA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JULIO DE 2020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PARTIDA 11: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MINISTERIO DE DEFENSA NACIONAL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Valparaíso, agosto 2020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552" y="5517232"/>
            <a:ext cx="7704856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39552" y="579456"/>
            <a:ext cx="7920880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JULIO DE 2020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11.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CAPÍTULO 03. PROGRAMA 01: ORGANISMOS DE SALUD DEL EJÉRCITO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484784"/>
            <a:ext cx="8004264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9AD0AB7-90E0-44DD-BDB7-2722C9397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029835"/>
              </p:ext>
            </p:extLst>
          </p:nvPr>
        </p:nvGraphicFramePr>
        <p:xfrm>
          <a:off x="539552" y="2270101"/>
          <a:ext cx="7920881" cy="3131374"/>
        </p:xfrm>
        <a:graphic>
          <a:graphicData uri="http://schemas.openxmlformats.org/drawingml/2006/table">
            <a:tbl>
              <a:tblPr/>
              <a:tblGrid>
                <a:gridCol w="715105">
                  <a:extLst>
                    <a:ext uri="{9D8B030D-6E8A-4147-A177-3AD203B41FA5}">
                      <a16:colId xmlns:a16="http://schemas.microsoft.com/office/drawing/2014/main" val="925561142"/>
                    </a:ext>
                  </a:extLst>
                </a:gridCol>
                <a:gridCol w="361201">
                  <a:extLst>
                    <a:ext uri="{9D8B030D-6E8A-4147-A177-3AD203B41FA5}">
                      <a16:colId xmlns:a16="http://schemas.microsoft.com/office/drawing/2014/main" val="2844699687"/>
                    </a:ext>
                  </a:extLst>
                </a:gridCol>
                <a:gridCol w="361201">
                  <a:extLst>
                    <a:ext uri="{9D8B030D-6E8A-4147-A177-3AD203B41FA5}">
                      <a16:colId xmlns:a16="http://schemas.microsoft.com/office/drawing/2014/main" val="702887647"/>
                    </a:ext>
                  </a:extLst>
                </a:gridCol>
                <a:gridCol w="2729073">
                  <a:extLst>
                    <a:ext uri="{9D8B030D-6E8A-4147-A177-3AD203B41FA5}">
                      <a16:colId xmlns:a16="http://schemas.microsoft.com/office/drawing/2014/main" val="1387543321"/>
                    </a:ext>
                  </a:extLst>
                </a:gridCol>
                <a:gridCol w="715105">
                  <a:extLst>
                    <a:ext uri="{9D8B030D-6E8A-4147-A177-3AD203B41FA5}">
                      <a16:colId xmlns:a16="http://schemas.microsoft.com/office/drawing/2014/main" val="2562897486"/>
                    </a:ext>
                  </a:extLst>
                </a:gridCol>
                <a:gridCol w="715105">
                  <a:extLst>
                    <a:ext uri="{9D8B030D-6E8A-4147-A177-3AD203B41FA5}">
                      <a16:colId xmlns:a16="http://schemas.microsoft.com/office/drawing/2014/main" val="4269348217"/>
                    </a:ext>
                  </a:extLst>
                </a:gridCol>
                <a:gridCol w="689565">
                  <a:extLst>
                    <a:ext uri="{9D8B030D-6E8A-4147-A177-3AD203B41FA5}">
                      <a16:colId xmlns:a16="http://schemas.microsoft.com/office/drawing/2014/main" val="2935690587"/>
                    </a:ext>
                  </a:extLst>
                </a:gridCol>
                <a:gridCol w="817263">
                  <a:extLst>
                    <a:ext uri="{9D8B030D-6E8A-4147-A177-3AD203B41FA5}">
                      <a16:colId xmlns:a16="http://schemas.microsoft.com/office/drawing/2014/main" val="2503244957"/>
                    </a:ext>
                  </a:extLst>
                </a:gridCol>
                <a:gridCol w="817263">
                  <a:extLst>
                    <a:ext uri="{9D8B030D-6E8A-4147-A177-3AD203B41FA5}">
                      <a16:colId xmlns:a16="http://schemas.microsoft.com/office/drawing/2014/main" val="4190033041"/>
                    </a:ext>
                  </a:extLst>
                </a:gridCol>
              </a:tblGrid>
              <a:tr h="170415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236072"/>
                  </a:ext>
                </a:extLst>
              </a:tr>
              <a:tr h="521895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331406"/>
                  </a:ext>
                </a:extLst>
              </a:tr>
              <a:tr h="22366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78.408.253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76.124.876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-2.283.377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52.466.252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278779"/>
                  </a:ext>
                </a:extLst>
              </a:tr>
              <a:tr h="1704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44.055.914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42.868.810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-1.187.104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23.383.197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091109"/>
                  </a:ext>
                </a:extLst>
              </a:tr>
              <a:tr h="1704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27.273.456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26.771.733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-501.723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13.110.757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870723"/>
                  </a:ext>
                </a:extLst>
              </a:tr>
              <a:tr h="1704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164.596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164.596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94.072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774229"/>
                  </a:ext>
                </a:extLst>
              </a:tr>
              <a:tr h="1704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164.596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164.596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94.072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758398"/>
                  </a:ext>
                </a:extLst>
              </a:tr>
              <a:tr h="1704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1.263.919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669.369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-594.550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216.107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71482"/>
                  </a:ext>
                </a:extLst>
              </a:tr>
              <a:tr h="1704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22.572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-22.572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907038"/>
                  </a:ext>
                </a:extLst>
              </a:tr>
              <a:tr h="1704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85.538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36.929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-48.609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451278"/>
                  </a:ext>
                </a:extLst>
              </a:tr>
              <a:tr h="1704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651.717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-288.487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71.281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640972"/>
                  </a:ext>
                </a:extLst>
              </a:tr>
              <a:tr h="1704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118.193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47.528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-70.665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295234"/>
                  </a:ext>
                </a:extLst>
              </a:tr>
              <a:tr h="1704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376.665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216.377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-160.288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125.034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816404"/>
                  </a:ext>
                </a:extLst>
              </a:tr>
              <a:tr h="1704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9.234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5.305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-3.929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523082"/>
                  </a:ext>
                </a:extLst>
              </a:tr>
              <a:tr h="1704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5.650.368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5.650.368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15.662.119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303000"/>
                  </a:ext>
                </a:extLst>
              </a:tr>
              <a:tr h="1704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5.650.368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5.650.368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15.662.119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301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9528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8189" y="6093296"/>
            <a:ext cx="7848872" cy="221109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39552" y="692696"/>
            <a:ext cx="7848872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JULIO DE 2020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11.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 04. PROGRAMA 01: ORGANISMOS DE INDUSTRIA MILITAR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452419"/>
            <a:ext cx="7848872" cy="2233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B8F70E8-C346-4849-84F8-01C5C8400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812350"/>
              </p:ext>
            </p:extLst>
          </p:nvPr>
        </p:nvGraphicFramePr>
        <p:xfrm>
          <a:off x="571228" y="1988840"/>
          <a:ext cx="7848873" cy="3874590"/>
        </p:xfrm>
        <a:graphic>
          <a:graphicData uri="http://schemas.openxmlformats.org/drawingml/2006/table">
            <a:tbl>
              <a:tblPr/>
              <a:tblGrid>
                <a:gridCol w="539399">
                  <a:extLst>
                    <a:ext uri="{9D8B030D-6E8A-4147-A177-3AD203B41FA5}">
                      <a16:colId xmlns:a16="http://schemas.microsoft.com/office/drawing/2014/main" val="1944064836"/>
                    </a:ext>
                  </a:extLst>
                </a:gridCol>
                <a:gridCol w="303412">
                  <a:extLst>
                    <a:ext uri="{9D8B030D-6E8A-4147-A177-3AD203B41FA5}">
                      <a16:colId xmlns:a16="http://schemas.microsoft.com/office/drawing/2014/main" val="3961306325"/>
                    </a:ext>
                  </a:extLst>
                </a:gridCol>
                <a:gridCol w="303412">
                  <a:extLst>
                    <a:ext uri="{9D8B030D-6E8A-4147-A177-3AD203B41FA5}">
                      <a16:colId xmlns:a16="http://schemas.microsoft.com/office/drawing/2014/main" val="663577615"/>
                    </a:ext>
                  </a:extLst>
                </a:gridCol>
                <a:gridCol w="3668528">
                  <a:extLst>
                    <a:ext uri="{9D8B030D-6E8A-4147-A177-3AD203B41FA5}">
                      <a16:colId xmlns:a16="http://schemas.microsoft.com/office/drawing/2014/main" val="145057467"/>
                    </a:ext>
                  </a:extLst>
                </a:gridCol>
                <a:gridCol w="542464">
                  <a:extLst>
                    <a:ext uri="{9D8B030D-6E8A-4147-A177-3AD203B41FA5}">
                      <a16:colId xmlns:a16="http://schemas.microsoft.com/office/drawing/2014/main" val="4274053976"/>
                    </a:ext>
                  </a:extLst>
                </a:gridCol>
                <a:gridCol w="542464">
                  <a:extLst>
                    <a:ext uri="{9D8B030D-6E8A-4147-A177-3AD203B41FA5}">
                      <a16:colId xmlns:a16="http://schemas.microsoft.com/office/drawing/2014/main" val="3659642076"/>
                    </a:ext>
                  </a:extLst>
                </a:gridCol>
                <a:gridCol w="576176">
                  <a:extLst>
                    <a:ext uri="{9D8B030D-6E8A-4147-A177-3AD203B41FA5}">
                      <a16:colId xmlns:a16="http://schemas.microsoft.com/office/drawing/2014/main" val="4101785046"/>
                    </a:ext>
                  </a:extLst>
                </a:gridCol>
                <a:gridCol w="686509">
                  <a:extLst>
                    <a:ext uri="{9D8B030D-6E8A-4147-A177-3AD203B41FA5}">
                      <a16:colId xmlns:a16="http://schemas.microsoft.com/office/drawing/2014/main" val="1506258315"/>
                    </a:ext>
                  </a:extLst>
                </a:gridCol>
                <a:gridCol w="686509">
                  <a:extLst>
                    <a:ext uri="{9D8B030D-6E8A-4147-A177-3AD203B41FA5}">
                      <a16:colId xmlns:a16="http://schemas.microsoft.com/office/drawing/2014/main" val="2812445128"/>
                    </a:ext>
                  </a:extLst>
                </a:gridCol>
              </a:tblGrid>
              <a:tr h="158551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775348"/>
                  </a:ext>
                </a:extLst>
              </a:tr>
              <a:tr h="485563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760293"/>
                  </a:ext>
                </a:extLst>
              </a:tr>
              <a:tr h="2080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5.783.172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5.047.141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-736.031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2.418.011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544419"/>
                  </a:ext>
                </a:extLst>
              </a:tr>
              <a:tr h="1585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3.427.755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3.318.795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-108.960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1.853.934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379950"/>
                  </a:ext>
                </a:extLst>
              </a:tr>
              <a:tr h="1585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1.483.436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1.124.461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-358.975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358.037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660255"/>
                  </a:ext>
                </a:extLst>
              </a:tr>
              <a:tr h="1585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80.965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171959"/>
                  </a:ext>
                </a:extLst>
              </a:tr>
              <a:tr h="1585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80.965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1693"/>
                  </a:ext>
                </a:extLst>
              </a:tr>
              <a:tr h="1585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10.438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245016"/>
                  </a:ext>
                </a:extLst>
              </a:tr>
              <a:tr h="1585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810378"/>
                  </a:ext>
                </a:extLst>
              </a:tr>
              <a:tr h="1585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y Otros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673881"/>
                  </a:ext>
                </a:extLst>
              </a:tr>
              <a:tr h="1585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9.993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9.042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372555"/>
                  </a:ext>
                </a:extLst>
              </a:tr>
              <a:tr h="1684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Internacional Permanente de Armas Portátiles de Fuego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9.993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9.042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791010"/>
                  </a:ext>
                </a:extLst>
              </a:tr>
              <a:tr h="1585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45.453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45.453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759482"/>
                  </a:ext>
                </a:extLst>
              </a:tr>
              <a:tr h="1585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45.453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45.453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242147"/>
                  </a:ext>
                </a:extLst>
              </a:tr>
              <a:tr h="1585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735.125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467.980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-267.145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136.745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801760"/>
                  </a:ext>
                </a:extLst>
              </a:tr>
              <a:tr h="1585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92.340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-92.340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753560"/>
                  </a:ext>
                </a:extLst>
              </a:tr>
              <a:tr h="1585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7.259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-5.994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404732"/>
                  </a:ext>
                </a:extLst>
              </a:tr>
              <a:tr h="1585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434.519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294.533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-139.986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50919"/>
                  </a:ext>
                </a:extLst>
              </a:tr>
              <a:tr h="1585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124.638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112.001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-12.637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77.996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989867"/>
                  </a:ext>
                </a:extLst>
              </a:tr>
              <a:tr h="1585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76.369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60.181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-16.188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58.749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964545"/>
                  </a:ext>
                </a:extLst>
              </a:tr>
              <a:tr h="1585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36109"/>
                  </a:ext>
                </a:extLst>
              </a:tr>
              <a:tr h="1585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732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87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93145" y="6290877"/>
            <a:ext cx="7704856" cy="311324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39551" y="579456"/>
            <a:ext cx="770485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JULIO DE 2020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 05. PROGRAMA 01: ARMADA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7449" y="1268760"/>
            <a:ext cx="770485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9D09D23-00F3-40F3-A15D-0C228A419B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651104"/>
              </p:ext>
            </p:extLst>
          </p:nvPr>
        </p:nvGraphicFramePr>
        <p:xfrm>
          <a:off x="567448" y="1678295"/>
          <a:ext cx="7676958" cy="4498663"/>
        </p:xfrm>
        <a:graphic>
          <a:graphicData uri="http://schemas.openxmlformats.org/drawingml/2006/table">
            <a:tbl>
              <a:tblPr/>
              <a:tblGrid>
                <a:gridCol w="696411">
                  <a:extLst>
                    <a:ext uri="{9D8B030D-6E8A-4147-A177-3AD203B41FA5}">
                      <a16:colId xmlns:a16="http://schemas.microsoft.com/office/drawing/2014/main" val="3944035791"/>
                    </a:ext>
                  </a:extLst>
                </a:gridCol>
                <a:gridCol w="325212">
                  <a:extLst>
                    <a:ext uri="{9D8B030D-6E8A-4147-A177-3AD203B41FA5}">
                      <a16:colId xmlns:a16="http://schemas.microsoft.com/office/drawing/2014/main" val="1604523028"/>
                    </a:ext>
                  </a:extLst>
                </a:gridCol>
                <a:gridCol w="325212">
                  <a:extLst>
                    <a:ext uri="{9D8B030D-6E8A-4147-A177-3AD203B41FA5}">
                      <a16:colId xmlns:a16="http://schemas.microsoft.com/office/drawing/2014/main" val="2375271500"/>
                    </a:ext>
                  </a:extLst>
                </a:gridCol>
                <a:gridCol w="2788933">
                  <a:extLst>
                    <a:ext uri="{9D8B030D-6E8A-4147-A177-3AD203B41FA5}">
                      <a16:colId xmlns:a16="http://schemas.microsoft.com/office/drawing/2014/main" val="2889412505"/>
                    </a:ext>
                  </a:extLst>
                </a:gridCol>
                <a:gridCol w="699697">
                  <a:extLst>
                    <a:ext uri="{9D8B030D-6E8A-4147-A177-3AD203B41FA5}">
                      <a16:colId xmlns:a16="http://schemas.microsoft.com/office/drawing/2014/main" val="1727604097"/>
                    </a:ext>
                  </a:extLst>
                </a:gridCol>
                <a:gridCol w="699697">
                  <a:extLst>
                    <a:ext uri="{9D8B030D-6E8A-4147-A177-3AD203B41FA5}">
                      <a16:colId xmlns:a16="http://schemas.microsoft.com/office/drawing/2014/main" val="4002634425"/>
                    </a:ext>
                  </a:extLst>
                </a:gridCol>
                <a:gridCol w="670132">
                  <a:extLst>
                    <a:ext uri="{9D8B030D-6E8A-4147-A177-3AD203B41FA5}">
                      <a16:colId xmlns:a16="http://schemas.microsoft.com/office/drawing/2014/main" val="2132059174"/>
                    </a:ext>
                  </a:extLst>
                </a:gridCol>
                <a:gridCol w="735832">
                  <a:extLst>
                    <a:ext uri="{9D8B030D-6E8A-4147-A177-3AD203B41FA5}">
                      <a16:colId xmlns:a16="http://schemas.microsoft.com/office/drawing/2014/main" val="3123132418"/>
                    </a:ext>
                  </a:extLst>
                </a:gridCol>
                <a:gridCol w="735832">
                  <a:extLst>
                    <a:ext uri="{9D8B030D-6E8A-4147-A177-3AD203B41FA5}">
                      <a16:colId xmlns:a16="http://schemas.microsoft.com/office/drawing/2014/main" val="1204319964"/>
                    </a:ext>
                  </a:extLst>
                </a:gridCol>
              </a:tblGrid>
              <a:tr h="153146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258" marR="9258" marT="9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258" marR="9258" marT="9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565586"/>
                  </a:ext>
                </a:extLst>
              </a:tr>
              <a:tr h="469009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505629"/>
                  </a:ext>
                </a:extLst>
              </a:tr>
              <a:tr h="20100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388.362.652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390.598.451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2.235.799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235.276.386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752257"/>
                  </a:ext>
                </a:extLst>
              </a:tr>
              <a:tr h="1531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325.035.886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323.545.611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-1.490.275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194.309.577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60,1%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038504"/>
                  </a:ext>
                </a:extLst>
              </a:tr>
              <a:tr h="1531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55.469.962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53.503.713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-1.966.249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29.194.863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981864"/>
                  </a:ext>
                </a:extLst>
              </a:tr>
              <a:tr h="1531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49.852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49.852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29.963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60,1%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329014"/>
                  </a:ext>
                </a:extLst>
              </a:tr>
              <a:tr h="1531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49.852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49.852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29.963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60,1%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823123"/>
                  </a:ext>
                </a:extLst>
              </a:tr>
              <a:tr h="1531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4.898.315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10.632.315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5.734.000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10.526.505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968410"/>
                  </a:ext>
                </a:extLst>
              </a:tr>
              <a:tr h="1531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85.495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85.495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53.423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176080"/>
                  </a:ext>
                </a:extLst>
              </a:tr>
              <a:tr h="1531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Atenciones Médicas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4.513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4.513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4.513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9990"/>
                  </a:ext>
                </a:extLst>
              </a:tr>
              <a:tr h="1531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Clubes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80.982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80.982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48.910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047455"/>
                  </a:ext>
                </a:extLst>
              </a:tr>
              <a:tr h="1531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197.425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5.931.425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5.734.000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5.857.697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08304"/>
                  </a:ext>
                </a:extLst>
              </a:tr>
              <a:tr h="1531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Ejército de Chile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7.306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7.306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178868"/>
                  </a:ext>
                </a:extLst>
              </a:tr>
              <a:tr h="1531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Estado Mayor Conjunto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171.633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171.633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105.210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61,3%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846847"/>
                  </a:ext>
                </a:extLst>
              </a:tr>
              <a:tr h="1531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Movilización Nacional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18.486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18.486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18.486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554541"/>
                  </a:ext>
                </a:extLst>
              </a:tr>
              <a:tr h="1531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4.615.395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5.734.000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1.118.605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5.734.001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06149"/>
                  </a:ext>
                </a:extLst>
              </a:tr>
              <a:tr h="1531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Social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1.853.389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4.615.395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2.762.006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4.615.385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717153"/>
                  </a:ext>
                </a:extLst>
              </a:tr>
              <a:tr h="1531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Administrador Financiero Sistema Salud Armada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2.761.996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1.853.389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-908.607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1.853.389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201498"/>
                  </a:ext>
                </a:extLst>
              </a:tr>
              <a:tr h="1531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Rotativo de Abastecimiento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2.761.996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2.761.986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2.761.996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937526"/>
                  </a:ext>
                </a:extLst>
              </a:tr>
              <a:tr h="1531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1.673.248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-1.673.238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696897"/>
                  </a:ext>
                </a:extLst>
              </a:tr>
              <a:tr h="1531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14.600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1.631.571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1.616.971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646.515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980199"/>
                  </a:ext>
                </a:extLst>
              </a:tr>
              <a:tr h="1531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233.705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775.000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541.295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615109"/>
                  </a:ext>
                </a:extLst>
              </a:tr>
              <a:tr h="1531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512.938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221.590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-291.348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207.814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503035"/>
                  </a:ext>
                </a:extLst>
              </a:tr>
              <a:tr h="1531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644.515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328.757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-315.758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263.098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98285"/>
                  </a:ext>
                </a:extLst>
              </a:tr>
              <a:tr h="1531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267.490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91.931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-175.559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90.722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46837"/>
                  </a:ext>
                </a:extLst>
              </a:tr>
              <a:tr h="1531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1.235.389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214.293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-1.021.096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84.881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210711"/>
                  </a:ext>
                </a:extLst>
              </a:tr>
              <a:tr h="1531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1.235.389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1.235.389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568.963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340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312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67473" y="5553355"/>
            <a:ext cx="7816321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81467" y="838188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JULIO DE 2020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 05. PROGRAMA 01: ARMADA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7473" y="1944244"/>
            <a:ext cx="7659485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dólares de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128A79B-A611-44F0-AAB3-D81AFA6BC1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257882"/>
              </p:ext>
            </p:extLst>
          </p:nvPr>
        </p:nvGraphicFramePr>
        <p:xfrm>
          <a:off x="567473" y="2670146"/>
          <a:ext cx="8119328" cy="2502726"/>
        </p:xfrm>
        <a:graphic>
          <a:graphicData uri="http://schemas.openxmlformats.org/drawingml/2006/table">
            <a:tbl>
              <a:tblPr/>
              <a:tblGrid>
                <a:gridCol w="689008">
                  <a:extLst>
                    <a:ext uri="{9D8B030D-6E8A-4147-A177-3AD203B41FA5}">
                      <a16:colId xmlns:a16="http://schemas.microsoft.com/office/drawing/2014/main" val="3692852055"/>
                    </a:ext>
                  </a:extLst>
                </a:gridCol>
                <a:gridCol w="387567">
                  <a:extLst>
                    <a:ext uri="{9D8B030D-6E8A-4147-A177-3AD203B41FA5}">
                      <a16:colId xmlns:a16="http://schemas.microsoft.com/office/drawing/2014/main" val="686041461"/>
                    </a:ext>
                  </a:extLst>
                </a:gridCol>
                <a:gridCol w="387567">
                  <a:extLst>
                    <a:ext uri="{9D8B030D-6E8A-4147-A177-3AD203B41FA5}">
                      <a16:colId xmlns:a16="http://schemas.microsoft.com/office/drawing/2014/main" val="600881802"/>
                    </a:ext>
                  </a:extLst>
                </a:gridCol>
                <a:gridCol w="2787349">
                  <a:extLst>
                    <a:ext uri="{9D8B030D-6E8A-4147-A177-3AD203B41FA5}">
                      <a16:colId xmlns:a16="http://schemas.microsoft.com/office/drawing/2014/main" val="3884190951"/>
                    </a:ext>
                  </a:extLst>
                </a:gridCol>
                <a:gridCol w="689008">
                  <a:extLst>
                    <a:ext uri="{9D8B030D-6E8A-4147-A177-3AD203B41FA5}">
                      <a16:colId xmlns:a16="http://schemas.microsoft.com/office/drawing/2014/main" val="2667174501"/>
                    </a:ext>
                  </a:extLst>
                </a:gridCol>
                <a:gridCol w="689008">
                  <a:extLst>
                    <a:ext uri="{9D8B030D-6E8A-4147-A177-3AD203B41FA5}">
                      <a16:colId xmlns:a16="http://schemas.microsoft.com/office/drawing/2014/main" val="2710118919"/>
                    </a:ext>
                  </a:extLst>
                </a:gridCol>
                <a:gridCol w="735985">
                  <a:extLst>
                    <a:ext uri="{9D8B030D-6E8A-4147-A177-3AD203B41FA5}">
                      <a16:colId xmlns:a16="http://schemas.microsoft.com/office/drawing/2014/main" val="3440204280"/>
                    </a:ext>
                  </a:extLst>
                </a:gridCol>
                <a:gridCol w="876918">
                  <a:extLst>
                    <a:ext uri="{9D8B030D-6E8A-4147-A177-3AD203B41FA5}">
                      <a16:colId xmlns:a16="http://schemas.microsoft.com/office/drawing/2014/main" val="1159078867"/>
                    </a:ext>
                  </a:extLst>
                </a:gridCol>
                <a:gridCol w="876918">
                  <a:extLst>
                    <a:ext uri="{9D8B030D-6E8A-4147-A177-3AD203B41FA5}">
                      <a16:colId xmlns:a16="http://schemas.microsoft.com/office/drawing/2014/main" val="2164036199"/>
                    </a:ext>
                  </a:extLst>
                </a:gridCol>
              </a:tblGrid>
              <a:tr h="16277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020252"/>
                  </a:ext>
                </a:extLst>
              </a:tr>
              <a:tr h="498510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285758"/>
                  </a:ext>
                </a:extLst>
              </a:tr>
              <a:tr h="2136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73.231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62.276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-10.955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729372"/>
                  </a:ext>
                </a:extLst>
              </a:tr>
              <a:tr h="1627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25.210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20.153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-5.057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432227"/>
                  </a:ext>
                </a:extLst>
              </a:tr>
              <a:tr h="1627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45.723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40.502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-5.221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44916"/>
                  </a:ext>
                </a:extLst>
              </a:tr>
              <a:tr h="1627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1.198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484568"/>
                  </a:ext>
                </a:extLst>
              </a:tr>
              <a:tr h="1627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401944"/>
                  </a:ext>
                </a:extLst>
              </a:tr>
              <a:tr h="1627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74648"/>
                  </a:ext>
                </a:extLst>
              </a:tr>
              <a:tr h="1627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9960"/>
                  </a:ext>
                </a:extLst>
              </a:tr>
              <a:tr h="1627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913688"/>
                  </a:ext>
                </a:extLst>
              </a:tr>
              <a:tr h="1627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086670"/>
                  </a:ext>
                </a:extLst>
              </a:tr>
              <a:tr h="1627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880140"/>
                  </a:ext>
                </a:extLst>
              </a:tr>
              <a:tr h="1627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295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880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1560" y="6381328"/>
            <a:ext cx="7724599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627345" y="569586"/>
            <a:ext cx="7920880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.CAPÍTULO 07.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 01: DIRECCIÓN GENERAL DEL TERRITORIO MARÍTIMO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703311" y="1497375"/>
            <a:ext cx="7632848" cy="288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 pesos de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4F19CD3-162E-4E6B-885C-4ACE683D39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663367"/>
              </p:ext>
            </p:extLst>
          </p:nvPr>
        </p:nvGraphicFramePr>
        <p:xfrm>
          <a:off x="703311" y="1876823"/>
          <a:ext cx="7844913" cy="4058046"/>
        </p:xfrm>
        <a:graphic>
          <a:graphicData uri="http://schemas.openxmlformats.org/drawingml/2006/table">
            <a:tbl>
              <a:tblPr/>
              <a:tblGrid>
                <a:gridCol w="705310">
                  <a:extLst>
                    <a:ext uri="{9D8B030D-6E8A-4147-A177-3AD203B41FA5}">
                      <a16:colId xmlns:a16="http://schemas.microsoft.com/office/drawing/2014/main" val="3164665853"/>
                    </a:ext>
                  </a:extLst>
                </a:gridCol>
                <a:gridCol w="329367">
                  <a:extLst>
                    <a:ext uri="{9D8B030D-6E8A-4147-A177-3AD203B41FA5}">
                      <a16:colId xmlns:a16="http://schemas.microsoft.com/office/drawing/2014/main" val="3549190065"/>
                    </a:ext>
                  </a:extLst>
                </a:gridCol>
                <a:gridCol w="329367">
                  <a:extLst>
                    <a:ext uri="{9D8B030D-6E8A-4147-A177-3AD203B41FA5}">
                      <a16:colId xmlns:a16="http://schemas.microsoft.com/office/drawing/2014/main" val="2153212189"/>
                    </a:ext>
                  </a:extLst>
                </a:gridCol>
                <a:gridCol w="2944338">
                  <a:extLst>
                    <a:ext uri="{9D8B030D-6E8A-4147-A177-3AD203B41FA5}">
                      <a16:colId xmlns:a16="http://schemas.microsoft.com/office/drawing/2014/main" val="43049086"/>
                    </a:ext>
                  </a:extLst>
                </a:gridCol>
                <a:gridCol w="708637">
                  <a:extLst>
                    <a:ext uri="{9D8B030D-6E8A-4147-A177-3AD203B41FA5}">
                      <a16:colId xmlns:a16="http://schemas.microsoft.com/office/drawing/2014/main" val="3448526226"/>
                    </a:ext>
                  </a:extLst>
                </a:gridCol>
                <a:gridCol w="708637">
                  <a:extLst>
                    <a:ext uri="{9D8B030D-6E8A-4147-A177-3AD203B41FA5}">
                      <a16:colId xmlns:a16="http://schemas.microsoft.com/office/drawing/2014/main" val="1503301009"/>
                    </a:ext>
                  </a:extLst>
                </a:gridCol>
                <a:gridCol w="628791">
                  <a:extLst>
                    <a:ext uri="{9D8B030D-6E8A-4147-A177-3AD203B41FA5}">
                      <a16:colId xmlns:a16="http://schemas.microsoft.com/office/drawing/2014/main" val="3524321506"/>
                    </a:ext>
                  </a:extLst>
                </a:gridCol>
                <a:gridCol w="745233">
                  <a:extLst>
                    <a:ext uri="{9D8B030D-6E8A-4147-A177-3AD203B41FA5}">
                      <a16:colId xmlns:a16="http://schemas.microsoft.com/office/drawing/2014/main" val="3710543863"/>
                    </a:ext>
                  </a:extLst>
                </a:gridCol>
                <a:gridCol w="745233">
                  <a:extLst>
                    <a:ext uri="{9D8B030D-6E8A-4147-A177-3AD203B41FA5}">
                      <a16:colId xmlns:a16="http://schemas.microsoft.com/office/drawing/2014/main" val="598229982"/>
                    </a:ext>
                  </a:extLst>
                </a:gridCol>
              </a:tblGrid>
              <a:tr h="159923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592621"/>
                  </a:ext>
                </a:extLst>
              </a:tr>
              <a:tr h="489764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282631"/>
                  </a:ext>
                </a:extLst>
              </a:tr>
              <a:tr h="20989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117.828.685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110.325.872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-7.502.813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35.037.309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929043"/>
                  </a:ext>
                </a:extLst>
              </a:tr>
              <a:tr h="1599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20.994.763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19.411.862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-1.582.901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11.500.078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089180"/>
                  </a:ext>
                </a:extLst>
              </a:tr>
              <a:tr h="1599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40.990.805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35.125.342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-5.865.463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18.554.945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964862"/>
                  </a:ext>
                </a:extLst>
              </a:tr>
              <a:tr h="1599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838.043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823.461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-14.582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823.461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826499"/>
                  </a:ext>
                </a:extLst>
              </a:tr>
              <a:tr h="1599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768.724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768.724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768.724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068999"/>
                  </a:ext>
                </a:extLst>
              </a:tr>
              <a:tr h="1599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Hidrográfico y Oceanográfico de la Armada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768.724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768.724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768.724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811101"/>
                  </a:ext>
                </a:extLst>
              </a:tr>
              <a:tr h="1599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69.319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54.737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-14.582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54.737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663933"/>
                  </a:ext>
                </a:extLst>
              </a:tr>
              <a:tr h="1599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Membresía OMI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45.819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45.819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54.737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801663"/>
                  </a:ext>
                </a:extLst>
              </a:tr>
              <a:tr h="1599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Membresía AIFM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23.500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8.918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-14.582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621896"/>
                  </a:ext>
                </a:extLst>
              </a:tr>
              <a:tr h="1599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28.840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28.840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311427"/>
                  </a:ext>
                </a:extLst>
              </a:tr>
              <a:tr h="1599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28.840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28.840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658454"/>
                  </a:ext>
                </a:extLst>
              </a:tr>
              <a:tr h="1599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2.816.603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1.499.065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-1.317.538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263.287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255884"/>
                  </a:ext>
                </a:extLst>
              </a:tr>
              <a:tr h="1599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314.769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260.710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-54.059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750273"/>
                  </a:ext>
                </a:extLst>
              </a:tr>
              <a:tr h="1599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2.006.685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953.684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-1.053.001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132.843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453565"/>
                  </a:ext>
                </a:extLst>
              </a:tr>
              <a:tr h="1599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495.149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284.671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-210.478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86.841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076732"/>
                  </a:ext>
                </a:extLst>
              </a:tr>
              <a:tr h="1599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44.589.089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44.589.089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407522"/>
                  </a:ext>
                </a:extLst>
              </a:tr>
              <a:tr h="1599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Títulos y Valores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44.589.089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44.589.089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241625"/>
                  </a:ext>
                </a:extLst>
              </a:tr>
              <a:tr h="1599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7.570.542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7.570.542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2.617.867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525100"/>
                  </a:ext>
                </a:extLst>
              </a:tr>
              <a:tr h="1599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7.570.542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7.570.542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2.617.867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552867"/>
                  </a:ext>
                </a:extLst>
              </a:tr>
              <a:tr h="1599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1.277.671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1.277.671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1.277.671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491851"/>
                  </a:ext>
                </a:extLst>
              </a:tr>
              <a:tr h="1599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1.277.671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1.277.671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1.277.671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564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780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83567" y="5949280"/>
            <a:ext cx="5616624" cy="298681"/>
          </a:xfrm>
        </p:spPr>
        <p:txBody>
          <a:bodyPr/>
          <a:lstStyle/>
          <a:p>
            <a:r>
              <a:rPr lang="es-CL" sz="11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83567" y="620688"/>
            <a:ext cx="763284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08. PROGRAMA 01:  DIRECCIÓN DE SANIDAD 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724994" y="1580398"/>
            <a:ext cx="7488832" cy="1969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F8E6C91-B38E-4005-BC6F-A5BEFBEC4B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882575"/>
              </p:ext>
            </p:extLst>
          </p:nvPr>
        </p:nvGraphicFramePr>
        <p:xfrm>
          <a:off x="724994" y="1988840"/>
          <a:ext cx="7488831" cy="3615158"/>
        </p:xfrm>
        <a:graphic>
          <a:graphicData uri="http://schemas.openxmlformats.org/drawingml/2006/table">
            <a:tbl>
              <a:tblPr/>
              <a:tblGrid>
                <a:gridCol w="690085">
                  <a:extLst>
                    <a:ext uri="{9D8B030D-6E8A-4147-A177-3AD203B41FA5}">
                      <a16:colId xmlns:a16="http://schemas.microsoft.com/office/drawing/2014/main" val="2794803698"/>
                    </a:ext>
                  </a:extLst>
                </a:gridCol>
                <a:gridCol w="348564">
                  <a:extLst>
                    <a:ext uri="{9D8B030D-6E8A-4147-A177-3AD203B41FA5}">
                      <a16:colId xmlns:a16="http://schemas.microsoft.com/office/drawing/2014/main" val="2161508652"/>
                    </a:ext>
                  </a:extLst>
                </a:gridCol>
                <a:gridCol w="348564">
                  <a:extLst>
                    <a:ext uri="{9D8B030D-6E8A-4147-A177-3AD203B41FA5}">
                      <a16:colId xmlns:a16="http://schemas.microsoft.com/office/drawing/2014/main" val="3556403458"/>
                    </a:ext>
                  </a:extLst>
                </a:gridCol>
                <a:gridCol w="2482194">
                  <a:extLst>
                    <a:ext uri="{9D8B030D-6E8A-4147-A177-3AD203B41FA5}">
                      <a16:colId xmlns:a16="http://schemas.microsoft.com/office/drawing/2014/main" val="3064541053"/>
                    </a:ext>
                  </a:extLst>
                </a:gridCol>
                <a:gridCol w="690085">
                  <a:extLst>
                    <a:ext uri="{9D8B030D-6E8A-4147-A177-3AD203B41FA5}">
                      <a16:colId xmlns:a16="http://schemas.microsoft.com/office/drawing/2014/main" val="3056511502"/>
                    </a:ext>
                  </a:extLst>
                </a:gridCol>
                <a:gridCol w="690085">
                  <a:extLst>
                    <a:ext uri="{9D8B030D-6E8A-4147-A177-3AD203B41FA5}">
                      <a16:colId xmlns:a16="http://schemas.microsoft.com/office/drawing/2014/main" val="3960451858"/>
                    </a:ext>
                  </a:extLst>
                </a:gridCol>
                <a:gridCol w="661918">
                  <a:extLst>
                    <a:ext uri="{9D8B030D-6E8A-4147-A177-3AD203B41FA5}">
                      <a16:colId xmlns:a16="http://schemas.microsoft.com/office/drawing/2014/main" val="3168411655"/>
                    </a:ext>
                  </a:extLst>
                </a:gridCol>
                <a:gridCol w="788668">
                  <a:extLst>
                    <a:ext uri="{9D8B030D-6E8A-4147-A177-3AD203B41FA5}">
                      <a16:colId xmlns:a16="http://schemas.microsoft.com/office/drawing/2014/main" val="199317399"/>
                    </a:ext>
                  </a:extLst>
                </a:gridCol>
                <a:gridCol w="788668">
                  <a:extLst>
                    <a:ext uri="{9D8B030D-6E8A-4147-A177-3AD203B41FA5}">
                      <a16:colId xmlns:a16="http://schemas.microsoft.com/office/drawing/2014/main" val="438971075"/>
                    </a:ext>
                  </a:extLst>
                </a:gridCol>
              </a:tblGrid>
              <a:tr h="166698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697867"/>
                  </a:ext>
                </a:extLst>
              </a:tr>
              <a:tr h="510513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145075"/>
                  </a:ext>
                </a:extLst>
              </a:tr>
              <a:tr h="2187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77.986.462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76.735.945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-1.250.517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42.499.676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699050"/>
                  </a:ext>
                </a:extLst>
              </a:tr>
              <a:tr h="1666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30.732.069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30.647.024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-85.045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17.231.142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481646"/>
                  </a:ext>
                </a:extLst>
              </a:tr>
              <a:tr h="1666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36.925.416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35.922.170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-1.003.246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16.065.504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367585"/>
                  </a:ext>
                </a:extLst>
              </a:tr>
              <a:tr h="1666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321.509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321.509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035965"/>
                  </a:ext>
                </a:extLst>
              </a:tr>
              <a:tr h="1666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321.509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321.509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675161"/>
                  </a:ext>
                </a:extLst>
              </a:tr>
              <a:tr h="1666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644.577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644.577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381.426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830769"/>
                  </a:ext>
                </a:extLst>
              </a:tr>
              <a:tr h="1666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644.577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644.577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381.426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525648"/>
                  </a:ext>
                </a:extLst>
              </a:tr>
              <a:tr h="1666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883235"/>
                  </a:ext>
                </a:extLst>
              </a:tr>
              <a:tr h="1666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371531"/>
                  </a:ext>
                </a:extLst>
              </a:tr>
              <a:tr h="2186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1.237.230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497.512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-739.718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798859"/>
                  </a:ext>
                </a:extLst>
              </a:tr>
              <a:tr h="1666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51.300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-30.671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952345"/>
                  </a:ext>
                </a:extLst>
              </a:tr>
              <a:tr h="1666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165.736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66.645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-99.091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381096"/>
                  </a:ext>
                </a:extLst>
              </a:tr>
              <a:tr h="1666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648.472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260.762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-387.710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114.255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77447"/>
                  </a:ext>
                </a:extLst>
              </a:tr>
              <a:tr h="1666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253.873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102.087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-151.786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458599"/>
                  </a:ext>
                </a:extLst>
              </a:tr>
              <a:tr h="1666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117.849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47.389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-70.460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284732"/>
                  </a:ext>
                </a:extLst>
              </a:tr>
              <a:tr h="1666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8.113.625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8.691.117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577.492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8.622.414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5061"/>
                  </a:ext>
                </a:extLst>
              </a:tr>
              <a:tr h="1666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8.113.625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8.691.117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577.492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8.622.414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314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4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1559" y="6418411"/>
            <a:ext cx="5166784" cy="241002"/>
          </a:xfrm>
        </p:spPr>
        <p:txBody>
          <a:bodyPr/>
          <a:lstStyle/>
          <a:p>
            <a:r>
              <a:rPr lang="es-CL" sz="1000" dirty="0"/>
              <a:t>Fuente: Elaboración propia en base  a Informes de ejecución presupuestaria mensual de DIPRES</a:t>
            </a:r>
          </a:p>
          <a:p>
            <a:endParaRPr lang="es-CL" sz="11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11559" y="454926"/>
            <a:ext cx="770485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09. PROGRAMA 01: FUERZA AÉREA DE CHILE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11559" y="1124834"/>
            <a:ext cx="7632849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EB65B16-053C-480F-80AA-463CC14CBB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987679"/>
              </p:ext>
            </p:extLst>
          </p:nvPr>
        </p:nvGraphicFramePr>
        <p:xfrm>
          <a:off x="611559" y="1556793"/>
          <a:ext cx="7632852" cy="4620181"/>
        </p:xfrm>
        <a:graphic>
          <a:graphicData uri="http://schemas.openxmlformats.org/drawingml/2006/table">
            <a:tbl>
              <a:tblPr/>
              <a:tblGrid>
                <a:gridCol w="802198">
                  <a:extLst>
                    <a:ext uri="{9D8B030D-6E8A-4147-A177-3AD203B41FA5}">
                      <a16:colId xmlns:a16="http://schemas.microsoft.com/office/drawing/2014/main" val="2274215840"/>
                    </a:ext>
                  </a:extLst>
                </a:gridCol>
                <a:gridCol w="296334">
                  <a:extLst>
                    <a:ext uri="{9D8B030D-6E8A-4147-A177-3AD203B41FA5}">
                      <a16:colId xmlns:a16="http://schemas.microsoft.com/office/drawing/2014/main" val="475106791"/>
                    </a:ext>
                  </a:extLst>
                </a:gridCol>
                <a:gridCol w="296334">
                  <a:extLst>
                    <a:ext uri="{9D8B030D-6E8A-4147-A177-3AD203B41FA5}">
                      <a16:colId xmlns:a16="http://schemas.microsoft.com/office/drawing/2014/main" val="880346501"/>
                    </a:ext>
                  </a:extLst>
                </a:gridCol>
                <a:gridCol w="2155158">
                  <a:extLst>
                    <a:ext uri="{9D8B030D-6E8A-4147-A177-3AD203B41FA5}">
                      <a16:colId xmlns:a16="http://schemas.microsoft.com/office/drawing/2014/main" val="3897872985"/>
                    </a:ext>
                  </a:extLst>
                </a:gridCol>
                <a:gridCol w="802198">
                  <a:extLst>
                    <a:ext uri="{9D8B030D-6E8A-4147-A177-3AD203B41FA5}">
                      <a16:colId xmlns:a16="http://schemas.microsoft.com/office/drawing/2014/main" val="815742346"/>
                    </a:ext>
                  </a:extLst>
                </a:gridCol>
                <a:gridCol w="802198">
                  <a:extLst>
                    <a:ext uri="{9D8B030D-6E8A-4147-A177-3AD203B41FA5}">
                      <a16:colId xmlns:a16="http://schemas.microsoft.com/office/drawing/2014/main" val="2193297438"/>
                    </a:ext>
                  </a:extLst>
                </a:gridCol>
                <a:gridCol w="802198">
                  <a:extLst>
                    <a:ext uri="{9D8B030D-6E8A-4147-A177-3AD203B41FA5}">
                      <a16:colId xmlns:a16="http://schemas.microsoft.com/office/drawing/2014/main" val="3674713679"/>
                    </a:ext>
                  </a:extLst>
                </a:gridCol>
                <a:gridCol w="838117">
                  <a:extLst>
                    <a:ext uri="{9D8B030D-6E8A-4147-A177-3AD203B41FA5}">
                      <a16:colId xmlns:a16="http://schemas.microsoft.com/office/drawing/2014/main" val="801346781"/>
                    </a:ext>
                  </a:extLst>
                </a:gridCol>
                <a:gridCol w="838117">
                  <a:extLst>
                    <a:ext uri="{9D8B030D-6E8A-4147-A177-3AD203B41FA5}">
                      <a16:colId xmlns:a16="http://schemas.microsoft.com/office/drawing/2014/main" val="2752705249"/>
                    </a:ext>
                  </a:extLst>
                </a:gridCol>
              </a:tblGrid>
              <a:tr h="126364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438" marR="7438" marT="7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438" marR="7438" marT="7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17487"/>
                  </a:ext>
                </a:extLst>
              </a:tr>
              <a:tr h="386989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481576"/>
                  </a:ext>
                </a:extLst>
              </a:tr>
              <a:tr h="1658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231.863.401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243.028.883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11.165.482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146.223.107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523620"/>
                  </a:ext>
                </a:extLst>
              </a:tr>
              <a:tr h="1263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196.209.496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193.281.560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-2.927.936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115.634.644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466032"/>
                  </a:ext>
                </a:extLst>
              </a:tr>
              <a:tr h="1263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29.553.839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27.407.848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-2.145.991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11.672.466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42,6%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77735"/>
                  </a:ext>
                </a:extLst>
              </a:tr>
              <a:tr h="1263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4.011.151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12.654.949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8.643.798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10.284.583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54164"/>
                  </a:ext>
                </a:extLst>
              </a:tr>
              <a:tr h="1263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727.926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727.926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645.572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303573"/>
                  </a:ext>
                </a:extLst>
              </a:tr>
              <a:tr h="1263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y Otros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74.985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74.985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720971"/>
                  </a:ext>
                </a:extLst>
              </a:tr>
              <a:tr h="1263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Medicina Curativa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622.327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622.327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614.692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703247"/>
                  </a:ext>
                </a:extLst>
              </a:tr>
              <a:tr h="1263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30.614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30.614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30.614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548907"/>
                  </a:ext>
                </a:extLst>
              </a:tr>
              <a:tr h="1263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1.769.719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10.413.517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8.643.798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8.125.515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78,0%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723159"/>
                  </a:ext>
                </a:extLst>
              </a:tr>
              <a:tr h="1263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Ejército de Chile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7.753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7.753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477848"/>
                  </a:ext>
                </a:extLst>
              </a:tr>
              <a:tr h="1263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Aerofotogramétrico de la FACH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359.805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359.805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359.805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837150"/>
                  </a:ext>
                </a:extLst>
              </a:tr>
              <a:tr h="1263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de Salud de la FACH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1.212.125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9.855.923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8.643.798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7.612.125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055345"/>
                  </a:ext>
                </a:extLst>
              </a:tr>
              <a:tr h="1263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Estado Mayor Conjunto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136.513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136.513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100.062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73,3%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332989"/>
                  </a:ext>
                </a:extLst>
              </a:tr>
              <a:tr h="1263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para las Fuerzas Armadas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41.194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41.194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41.194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503483"/>
                  </a:ext>
                </a:extLst>
              </a:tr>
              <a:tr h="1263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Defensa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7.295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7.295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7.295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109639"/>
                  </a:ext>
                </a:extLst>
              </a:tr>
              <a:tr h="1500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Movilización Nacional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5.034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5.034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5.034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839657"/>
                  </a:ext>
                </a:extLst>
              </a:tr>
              <a:tr h="1263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1.513.506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1.513.506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1.513.496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749412"/>
                  </a:ext>
                </a:extLst>
              </a:tr>
              <a:tr h="1263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Social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1.513.496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1.513.496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1.513.496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869802"/>
                  </a:ext>
                </a:extLst>
              </a:tr>
              <a:tr h="1263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Rotativo de Abastecimiento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877632"/>
                  </a:ext>
                </a:extLst>
              </a:tr>
              <a:tr h="1263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1.587.891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887.123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-700.768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214.771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897826"/>
                  </a:ext>
                </a:extLst>
              </a:tr>
              <a:tr h="1263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436.330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345.468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-90.862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410268"/>
                  </a:ext>
                </a:extLst>
              </a:tr>
              <a:tr h="1263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38.052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26.636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-11.416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27.234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102,2%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323202"/>
                  </a:ext>
                </a:extLst>
              </a:tr>
              <a:tr h="1263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526.217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164.960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-361.257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30.474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796237"/>
                  </a:ext>
                </a:extLst>
              </a:tr>
              <a:tr h="1263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524.104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200.177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-323.927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15.048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751253"/>
                  </a:ext>
                </a:extLst>
              </a:tr>
              <a:tr h="1263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17.480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12.236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-5.244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591408"/>
                  </a:ext>
                </a:extLst>
              </a:tr>
              <a:tr h="1263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45.708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137.646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91.938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142.015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103,2%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069032"/>
                  </a:ext>
                </a:extLst>
              </a:tr>
              <a:tr h="1263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289.690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289.690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140.511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94298"/>
                  </a:ext>
                </a:extLst>
              </a:tr>
              <a:tr h="1263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289.690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289.690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140.511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73585"/>
                  </a:ext>
                </a:extLst>
              </a:tr>
              <a:tr h="1263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501.024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501.024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274.626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949568"/>
                  </a:ext>
                </a:extLst>
              </a:tr>
              <a:tr h="1263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501.024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501.024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274.626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358664"/>
                  </a:ext>
                </a:extLst>
              </a:tr>
              <a:tr h="1263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8.006.689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8.006.689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8.001.506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046690"/>
                  </a:ext>
                </a:extLst>
              </a:tr>
              <a:tr h="1263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8.006.689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8.006.689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8.001.506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125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78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1559" y="5805264"/>
            <a:ext cx="6120680" cy="365125"/>
          </a:xfrm>
        </p:spPr>
        <p:txBody>
          <a:bodyPr/>
          <a:lstStyle/>
          <a:p>
            <a:r>
              <a:rPr lang="es-CL" sz="11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611559" y="764704"/>
            <a:ext cx="7776865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09. PROGRAMA 01: FUERZA AÉREA DE CHILE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11560" y="1598619"/>
            <a:ext cx="7704856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dólares de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06B7C79-927E-4FCE-86EA-6C86693118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414910"/>
              </p:ext>
            </p:extLst>
          </p:nvPr>
        </p:nvGraphicFramePr>
        <p:xfrm>
          <a:off x="683568" y="2012250"/>
          <a:ext cx="7704857" cy="3541622"/>
        </p:xfrm>
        <a:graphic>
          <a:graphicData uri="http://schemas.openxmlformats.org/drawingml/2006/table">
            <a:tbl>
              <a:tblPr/>
              <a:tblGrid>
                <a:gridCol w="643944">
                  <a:extLst>
                    <a:ext uri="{9D8B030D-6E8A-4147-A177-3AD203B41FA5}">
                      <a16:colId xmlns:a16="http://schemas.microsoft.com/office/drawing/2014/main" val="80989258"/>
                    </a:ext>
                  </a:extLst>
                </a:gridCol>
                <a:gridCol w="370642">
                  <a:extLst>
                    <a:ext uri="{9D8B030D-6E8A-4147-A177-3AD203B41FA5}">
                      <a16:colId xmlns:a16="http://schemas.microsoft.com/office/drawing/2014/main" val="3755316552"/>
                    </a:ext>
                  </a:extLst>
                </a:gridCol>
                <a:gridCol w="370642">
                  <a:extLst>
                    <a:ext uri="{9D8B030D-6E8A-4147-A177-3AD203B41FA5}">
                      <a16:colId xmlns:a16="http://schemas.microsoft.com/office/drawing/2014/main" val="3903258312"/>
                    </a:ext>
                  </a:extLst>
                </a:gridCol>
                <a:gridCol w="2680600">
                  <a:extLst>
                    <a:ext uri="{9D8B030D-6E8A-4147-A177-3AD203B41FA5}">
                      <a16:colId xmlns:a16="http://schemas.microsoft.com/office/drawing/2014/main" val="1133883230"/>
                    </a:ext>
                  </a:extLst>
                </a:gridCol>
                <a:gridCol w="643944">
                  <a:extLst>
                    <a:ext uri="{9D8B030D-6E8A-4147-A177-3AD203B41FA5}">
                      <a16:colId xmlns:a16="http://schemas.microsoft.com/office/drawing/2014/main" val="3816750218"/>
                    </a:ext>
                  </a:extLst>
                </a:gridCol>
                <a:gridCol w="643944">
                  <a:extLst>
                    <a:ext uri="{9D8B030D-6E8A-4147-A177-3AD203B41FA5}">
                      <a16:colId xmlns:a16="http://schemas.microsoft.com/office/drawing/2014/main" val="2621974411"/>
                    </a:ext>
                  </a:extLst>
                </a:gridCol>
                <a:gridCol w="703845">
                  <a:extLst>
                    <a:ext uri="{9D8B030D-6E8A-4147-A177-3AD203B41FA5}">
                      <a16:colId xmlns:a16="http://schemas.microsoft.com/office/drawing/2014/main" val="2577545316"/>
                    </a:ext>
                  </a:extLst>
                </a:gridCol>
                <a:gridCol w="823648">
                  <a:extLst>
                    <a:ext uri="{9D8B030D-6E8A-4147-A177-3AD203B41FA5}">
                      <a16:colId xmlns:a16="http://schemas.microsoft.com/office/drawing/2014/main" val="2024014150"/>
                    </a:ext>
                  </a:extLst>
                </a:gridCol>
                <a:gridCol w="823648">
                  <a:extLst>
                    <a:ext uri="{9D8B030D-6E8A-4147-A177-3AD203B41FA5}">
                      <a16:colId xmlns:a16="http://schemas.microsoft.com/office/drawing/2014/main" val="2944386569"/>
                    </a:ext>
                  </a:extLst>
                </a:gridCol>
              </a:tblGrid>
              <a:tr h="173822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282412"/>
                  </a:ext>
                </a:extLst>
              </a:tr>
              <a:tr h="532329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771001"/>
                  </a:ext>
                </a:extLst>
              </a:tr>
              <a:tr h="22814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49.309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50.552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478929"/>
                  </a:ext>
                </a:extLst>
              </a:tr>
              <a:tr h="1738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9.590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554046"/>
                  </a:ext>
                </a:extLst>
              </a:tr>
              <a:tr h="1738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34.870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34.880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834280"/>
                  </a:ext>
                </a:extLst>
              </a:tr>
              <a:tr h="1738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474961"/>
                  </a:ext>
                </a:extLst>
              </a:tr>
              <a:tr h="1738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594038"/>
                  </a:ext>
                </a:extLst>
              </a:tr>
              <a:tr h="1738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102428"/>
                  </a:ext>
                </a:extLst>
              </a:tr>
              <a:tr h="1738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220330"/>
                  </a:ext>
                </a:extLst>
              </a:tr>
              <a:tr h="1738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948506"/>
                  </a:ext>
                </a:extLst>
              </a:tr>
              <a:tr h="1738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854420"/>
                  </a:ext>
                </a:extLst>
              </a:tr>
              <a:tr h="1738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828957"/>
                  </a:ext>
                </a:extLst>
              </a:tr>
              <a:tr h="1738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323640"/>
                  </a:ext>
                </a:extLst>
              </a:tr>
              <a:tr h="1738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673484"/>
                  </a:ext>
                </a:extLst>
              </a:tr>
              <a:tr h="1738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537963"/>
                  </a:ext>
                </a:extLst>
              </a:tr>
              <a:tr h="1738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288996"/>
                  </a:ext>
                </a:extLst>
              </a:tr>
              <a:tr h="1738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502125"/>
                  </a:ext>
                </a:extLst>
              </a:tr>
              <a:tr h="1738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325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244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55575" y="5832366"/>
            <a:ext cx="6979842" cy="349325"/>
          </a:xfrm>
        </p:spPr>
        <p:txBody>
          <a:bodyPr/>
          <a:lstStyle/>
          <a:p>
            <a:r>
              <a:rPr lang="es-CL" sz="11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755577" y="890392"/>
            <a:ext cx="7776864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11. PROGRAMA 01: ORGANISMOS DE SALUD DE LA FACH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755576" y="1590358"/>
            <a:ext cx="7560841" cy="2544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23F54F4-90D9-463C-8F0C-9764B036C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344313"/>
              </p:ext>
            </p:extLst>
          </p:nvPr>
        </p:nvGraphicFramePr>
        <p:xfrm>
          <a:off x="899592" y="2019482"/>
          <a:ext cx="7632849" cy="3534389"/>
        </p:xfrm>
        <a:graphic>
          <a:graphicData uri="http://schemas.openxmlformats.org/drawingml/2006/table">
            <a:tbl>
              <a:tblPr/>
              <a:tblGrid>
                <a:gridCol w="695832">
                  <a:extLst>
                    <a:ext uri="{9D8B030D-6E8A-4147-A177-3AD203B41FA5}">
                      <a16:colId xmlns:a16="http://schemas.microsoft.com/office/drawing/2014/main" val="1682152134"/>
                    </a:ext>
                  </a:extLst>
                </a:gridCol>
                <a:gridCol w="351466">
                  <a:extLst>
                    <a:ext uri="{9D8B030D-6E8A-4147-A177-3AD203B41FA5}">
                      <a16:colId xmlns:a16="http://schemas.microsoft.com/office/drawing/2014/main" val="2941210204"/>
                    </a:ext>
                  </a:extLst>
                </a:gridCol>
                <a:gridCol w="351466">
                  <a:extLst>
                    <a:ext uri="{9D8B030D-6E8A-4147-A177-3AD203B41FA5}">
                      <a16:colId xmlns:a16="http://schemas.microsoft.com/office/drawing/2014/main" val="1687302988"/>
                    </a:ext>
                  </a:extLst>
                </a:gridCol>
                <a:gridCol w="2584518">
                  <a:extLst>
                    <a:ext uri="{9D8B030D-6E8A-4147-A177-3AD203B41FA5}">
                      <a16:colId xmlns:a16="http://schemas.microsoft.com/office/drawing/2014/main" val="3561003302"/>
                    </a:ext>
                  </a:extLst>
                </a:gridCol>
                <a:gridCol w="695832">
                  <a:extLst>
                    <a:ext uri="{9D8B030D-6E8A-4147-A177-3AD203B41FA5}">
                      <a16:colId xmlns:a16="http://schemas.microsoft.com/office/drawing/2014/main" val="429388614"/>
                    </a:ext>
                  </a:extLst>
                </a:gridCol>
                <a:gridCol w="695832">
                  <a:extLst>
                    <a:ext uri="{9D8B030D-6E8A-4147-A177-3AD203B41FA5}">
                      <a16:colId xmlns:a16="http://schemas.microsoft.com/office/drawing/2014/main" val="478578987"/>
                    </a:ext>
                  </a:extLst>
                </a:gridCol>
                <a:gridCol w="667431">
                  <a:extLst>
                    <a:ext uri="{9D8B030D-6E8A-4147-A177-3AD203B41FA5}">
                      <a16:colId xmlns:a16="http://schemas.microsoft.com/office/drawing/2014/main" val="2357540752"/>
                    </a:ext>
                  </a:extLst>
                </a:gridCol>
                <a:gridCol w="795236">
                  <a:extLst>
                    <a:ext uri="{9D8B030D-6E8A-4147-A177-3AD203B41FA5}">
                      <a16:colId xmlns:a16="http://schemas.microsoft.com/office/drawing/2014/main" val="2941053549"/>
                    </a:ext>
                  </a:extLst>
                </a:gridCol>
                <a:gridCol w="795236">
                  <a:extLst>
                    <a:ext uri="{9D8B030D-6E8A-4147-A177-3AD203B41FA5}">
                      <a16:colId xmlns:a16="http://schemas.microsoft.com/office/drawing/2014/main" val="3476294617"/>
                    </a:ext>
                  </a:extLst>
                </a:gridCol>
              </a:tblGrid>
              <a:tr h="173467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826157"/>
                  </a:ext>
                </a:extLst>
              </a:tr>
              <a:tr h="531242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363155"/>
                  </a:ext>
                </a:extLst>
              </a:tr>
              <a:tr h="2276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38.774.452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37.863.192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-911.260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22.348.440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007087"/>
                  </a:ext>
                </a:extLst>
              </a:tr>
              <a:tr h="1734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16.323.303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15.761.761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-561.542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8.902.002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841218"/>
                  </a:ext>
                </a:extLst>
              </a:tr>
              <a:tr h="1734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18.909.291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18.692.410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-216.881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7.020.449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115317"/>
                  </a:ext>
                </a:extLst>
              </a:tr>
              <a:tr h="1734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77.889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197.889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187.653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393427"/>
                  </a:ext>
                </a:extLst>
              </a:tr>
              <a:tr h="1734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77.889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197.889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187.653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945540"/>
                  </a:ext>
                </a:extLst>
              </a:tr>
              <a:tr h="1734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31.500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788334"/>
                  </a:ext>
                </a:extLst>
              </a:tr>
              <a:tr h="1734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31.500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183404"/>
                  </a:ext>
                </a:extLst>
              </a:tr>
              <a:tr h="1734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31.854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31.854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801610"/>
                  </a:ext>
                </a:extLst>
              </a:tr>
              <a:tr h="1734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31.854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31.854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300455"/>
                  </a:ext>
                </a:extLst>
              </a:tr>
              <a:tr h="1734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550.615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297.778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-252.837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987852"/>
                  </a:ext>
                </a:extLst>
              </a:tr>
              <a:tr h="1734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51.980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29.104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-22.876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106423"/>
                  </a:ext>
                </a:extLst>
              </a:tr>
              <a:tr h="1734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378.003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217.146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-160.857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313802"/>
                  </a:ext>
                </a:extLst>
              </a:tr>
              <a:tr h="1734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103.110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41.462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-61.648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033260"/>
                  </a:ext>
                </a:extLst>
              </a:tr>
              <a:tr h="1734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17.522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10.066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-7.456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594067"/>
                  </a:ext>
                </a:extLst>
              </a:tr>
              <a:tr h="1734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2.850.000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2.850.000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6.182.490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54012"/>
                  </a:ext>
                </a:extLst>
              </a:tr>
              <a:tr h="1734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2.850.000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2.850.000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6.182.490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603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917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298953"/>
            <a:ext cx="6192688" cy="191046"/>
          </a:xfrm>
        </p:spPr>
        <p:txBody>
          <a:bodyPr/>
          <a:lstStyle/>
          <a:p>
            <a:r>
              <a:rPr lang="es-CL" sz="11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620688"/>
            <a:ext cx="8280920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18. PROGRAMA 01: DIRECCIÓN GENERAL DE MOVILIZACIÓN NACIONAL 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803513" y="1288992"/>
            <a:ext cx="7272809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19913BA-F6EB-458C-89DD-BF0BEA73B5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845249"/>
              </p:ext>
            </p:extLst>
          </p:nvPr>
        </p:nvGraphicFramePr>
        <p:xfrm>
          <a:off x="526636" y="1593873"/>
          <a:ext cx="8160162" cy="4586630"/>
        </p:xfrm>
        <a:graphic>
          <a:graphicData uri="http://schemas.openxmlformats.org/drawingml/2006/table">
            <a:tbl>
              <a:tblPr/>
              <a:tblGrid>
                <a:gridCol w="572644">
                  <a:extLst>
                    <a:ext uri="{9D8B030D-6E8A-4147-A177-3AD203B41FA5}">
                      <a16:colId xmlns:a16="http://schemas.microsoft.com/office/drawing/2014/main" val="4245405991"/>
                    </a:ext>
                  </a:extLst>
                </a:gridCol>
                <a:gridCol w="322111">
                  <a:extLst>
                    <a:ext uri="{9D8B030D-6E8A-4147-A177-3AD203B41FA5}">
                      <a16:colId xmlns:a16="http://schemas.microsoft.com/office/drawing/2014/main" val="2252711948"/>
                    </a:ext>
                  </a:extLst>
                </a:gridCol>
                <a:gridCol w="322111">
                  <a:extLst>
                    <a:ext uri="{9D8B030D-6E8A-4147-A177-3AD203B41FA5}">
                      <a16:colId xmlns:a16="http://schemas.microsoft.com/office/drawing/2014/main" val="1690025621"/>
                    </a:ext>
                  </a:extLst>
                </a:gridCol>
                <a:gridCol w="3722180">
                  <a:extLst>
                    <a:ext uri="{9D8B030D-6E8A-4147-A177-3AD203B41FA5}">
                      <a16:colId xmlns:a16="http://schemas.microsoft.com/office/drawing/2014/main" val="2800673581"/>
                    </a:ext>
                  </a:extLst>
                </a:gridCol>
                <a:gridCol w="575897">
                  <a:extLst>
                    <a:ext uri="{9D8B030D-6E8A-4147-A177-3AD203B41FA5}">
                      <a16:colId xmlns:a16="http://schemas.microsoft.com/office/drawing/2014/main" val="960932797"/>
                    </a:ext>
                  </a:extLst>
                </a:gridCol>
                <a:gridCol w="575897">
                  <a:extLst>
                    <a:ext uri="{9D8B030D-6E8A-4147-A177-3AD203B41FA5}">
                      <a16:colId xmlns:a16="http://schemas.microsoft.com/office/drawing/2014/main" val="1770706859"/>
                    </a:ext>
                  </a:extLst>
                </a:gridCol>
                <a:gridCol w="611686">
                  <a:extLst>
                    <a:ext uri="{9D8B030D-6E8A-4147-A177-3AD203B41FA5}">
                      <a16:colId xmlns:a16="http://schemas.microsoft.com/office/drawing/2014/main" val="1269157324"/>
                    </a:ext>
                  </a:extLst>
                </a:gridCol>
                <a:gridCol w="728818">
                  <a:extLst>
                    <a:ext uri="{9D8B030D-6E8A-4147-A177-3AD203B41FA5}">
                      <a16:colId xmlns:a16="http://schemas.microsoft.com/office/drawing/2014/main" val="3269972077"/>
                    </a:ext>
                  </a:extLst>
                </a:gridCol>
                <a:gridCol w="728818">
                  <a:extLst>
                    <a:ext uri="{9D8B030D-6E8A-4147-A177-3AD203B41FA5}">
                      <a16:colId xmlns:a16="http://schemas.microsoft.com/office/drawing/2014/main" val="3178171750"/>
                    </a:ext>
                  </a:extLst>
                </a:gridCol>
              </a:tblGrid>
              <a:tr h="137461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547853"/>
                  </a:ext>
                </a:extLst>
              </a:tr>
              <a:tr h="420974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543036"/>
                  </a:ext>
                </a:extLst>
              </a:tr>
              <a:tr h="1804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7.401.048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6.839.665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-561.383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2.920.899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12950"/>
                  </a:ext>
                </a:extLst>
              </a:tr>
              <a:tr h="137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1.614.853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1.477.710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-137.143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861.004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680614"/>
                  </a:ext>
                </a:extLst>
              </a:tr>
              <a:tr h="137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1.770.995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1.561.643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-209.352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464.664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477078"/>
                  </a:ext>
                </a:extLst>
              </a:tr>
              <a:tr h="137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52.106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52.106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321006"/>
                  </a:ext>
                </a:extLst>
              </a:tr>
              <a:tr h="137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52.106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52.106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400226"/>
                  </a:ext>
                </a:extLst>
              </a:tr>
              <a:tr h="137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3.922.325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3.652.242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-270.083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1.403.092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779617"/>
                  </a:ext>
                </a:extLst>
              </a:tr>
              <a:tr h="137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1.346.608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1.286.608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-60.000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203.978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325243"/>
                  </a:ext>
                </a:extLst>
              </a:tr>
              <a:tr h="137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Incentivos Servicio Militar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1.346.608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1.286.608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-60.000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203.978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518477"/>
                  </a:ext>
                </a:extLst>
              </a:tr>
              <a:tr h="137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2.328.075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2.328.075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1.182.341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145891"/>
                  </a:ext>
                </a:extLst>
              </a:tr>
              <a:tr h="137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Ejército de Chile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60.455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60.455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60.455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848873"/>
                  </a:ext>
                </a:extLst>
              </a:tr>
              <a:tr h="137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Carabineros de Chile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2.267.620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2.267.620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1.121.886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178485"/>
                  </a:ext>
                </a:extLst>
              </a:tr>
              <a:tr h="137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37.559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37.559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16.773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493328"/>
                  </a:ext>
                </a:extLst>
              </a:tr>
              <a:tr h="137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Social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37.559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37.559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16.773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625844"/>
                  </a:ext>
                </a:extLst>
              </a:tr>
              <a:tr h="137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210.083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-210.083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353900"/>
                  </a:ext>
                </a:extLst>
              </a:tr>
              <a:tr h="146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para la Prohibición de Armas Químicas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202.406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-202.406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860293"/>
                  </a:ext>
                </a:extLst>
              </a:tr>
              <a:tr h="2651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Conferencia de Estados Partes del Tratado sobre el Comercio de Armas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3.861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-3.861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176328"/>
                  </a:ext>
                </a:extLst>
              </a:tr>
              <a:tr h="137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Convención de Armas Convencionales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3.816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-3.816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159952"/>
                  </a:ext>
                </a:extLst>
              </a:tr>
              <a:tr h="137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399687"/>
                  </a:ext>
                </a:extLst>
              </a:tr>
              <a:tr h="137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84.667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48.637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-36.030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24.812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773772"/>
                  </a:ext>
                </a:extLst>
              </a:tr>
              <a:tr h="137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13.950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3.996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-9.954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496216"/>
                  </a:ext>
                </a:extLst>
              </a:tr>
              <a:tr h="137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7.207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3.211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-3.996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3.211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968241"/>
                  </a:ext>
                </a:extLst>
              </a:tr>
              <a:tr h="137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24.267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12.187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-12.080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6.878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521866"/>
                  </a:ext>
                </a:extLst>
              </a:tr>
              <a:tr h="137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39.243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29.243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-10.000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14.723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111502"/>
                  </a:ext>
                </a:extLst>
              </a:tr>
              <a:tr h="137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8.208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8.208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8.208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480698"/>
                  </a:ext>
                </a:extLst>
              </a:tr>
              <a:tr h="137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8.208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8.208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8.208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812712"/>
                  </a:ext>
                </a:extLst>
              </a:tr>
              <a:tr h="137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Ejército de Chile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8.208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8.208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8.208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247910"/>
                  </a:ext>
                </a:extLst>
              </a:tr>
              <a:tr h="137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39.119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39.119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39.119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818117"/>
                  </a:ext>
                </a:extLst>
              </a:tr>
              <a:tr h="137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39.119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39.119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39.119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358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646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86721E8-22E4-486D-8238-74C2B3541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A28A890-7896-4175-84FF-1B7DD948D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575233"/>
            <a:ext cx="7561872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11 MINISTERIO DE DEFENSA NACIONAL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15EFFFBC-1615-41B2-B732-18025E4B98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3291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7021" y="6232298"/>
            <a:ext cx="7200800" cy="306614"/>
          </a:xfrm>
        </p:spPr>
        <p:txBody>
          <a:bodyPr/>
          <a:lstStyle/>
          <a:p>
            <a:r>
              <a:rPr lang="es-CL" sz="11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11559" y="764704"/>
            <a:ext cx="7920881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19. PROGRAMA 01: INSTITUTO GEOGRÁFICO MILITAR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57021" y="1477135"/>
            <a:ext cx="7848873" cy="3066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  <a:p>
            <a:pPr lvl="0">
              <a:spcBef>
                <a:spcPts val="0"/>
              </a:spcBef>
            </a:pP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BEA8A97-C9C0-43A9-9F47-0437950C7A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311135"/>
              </p:ext>
            </p:extLst>
          </p:nvPr>
        </p:nvGraphicFramePr>
        <p:xfrm>
          <a:off x="611558" y="1905088"/>
          <a:ext cx="7794336" cy="4186939"/>
        </p:xfrm>
        <a:graphic>
          <a:graphicData uri="http://schemas.openxmlformats.org/drawingml/2006/table">
            <a:tbl>
              <a:tblPr/>
              <a:tblGrid>
                <a:gridCol w="633626">
                  <a:extLst>
                    <a:ext uri="{9D8B030D-6E8A-4147-A177-3AD203B41FA5}">
                      <a16:colId xmlns:a16="http://schemas.microsoft.com/office/drawing/2014/main" val="4036802188"/>
                    </a:ext>
                  </a:extLst>
                </a:gridCol>
                <a:gridCol w="356416">
                  <a:extLst>
                    <a:ext uri="{9D8B030D-6E8A-4147-A177-3AD203B41FA5}">
                      <a16:colId xmlns:a16="http://schemas.microsoft.com/office/drawing/2014/main" val="794782114"/>
                    </a:ext>
                  </a:extLst>
                </a:gridCol>
                <a:gridCol w="356416">
                  <a:extLst>
                    <a:ext uri="{9D8B030D-6E8A-4147-A177-3AD203B41FA5}">
                      <a16:colId xmlns:a16="http://schemas.microsoft.com/office/drawing/2014/main" val="426594951"/>
                    </a:ext>
                  </a:extLst>
                </a:gridCol>
                <a:gridCol w="2883723">
                  <a:extLst>
                    <a:ext uri="{9D8B030D-6E8A-4147-A177-3AD203B41FA5}">
                      <a16:colId xmlns:a16="http://schemas.microsoft.com/office/drawing/2014/main" val="3233384944"/>
                    </a:ext>
                  </a:extLst>
                </a:gridCol>
                <a:gridCol w="637228">
                  <a:extLst>
                    <a:ext uri="{9D8B030D-6E8A-4147-A177-3AD203B41FA5}">
                      <a16:colId xmlns:a16="http://schemas.microsoft.com/office/drawing/2014/main" val="4081905208"/>
                    </a:ext>
                  </a:extLst>
                </a:gridCol>
                <a:gridCol w="637228">
                  <a:extLst>
                    <a:ext uri="{9D8B030D-6E8A-4147-A177-3AD203B41FA5}">
                      <a16:colId xmlns:a16="http://schemas.microsoft.com/office/drawing/2014/main" val="1216618745"/>
                    </a:ext>
                  </a:extLst>
                </a:gridCol>
                <a:gridCol w="676829">
                  <a:extLst>
                    <a:ext uri="{9D8B030D-6E8A-4147-A177-3AD203B41FA5}">
                      <a16:colId xmlns:a16="http://schemas.microsoft.com/office/drawing/2014/main" val="1282274054"/>
                    </a:ext>
                  </a:extLst>
                </a:gridCol>
                <a:gridCol w="806435">
                  <a:extLst>
                    <a:ext uri="{9D8B030D-6E8A-4147-A177-3AD203B41FA5}">
                      <a16:colId xmlns:a16="http://schemas.microsoft.com/office/drawing/2014/main" val="1981235029"/>
                    </a:ext>
                  </a:extLst>
                </a:gridCol>
                <a:gridCol w="806435">
                  <a:extLst>
                    <a:ext uri="{9D8B030D-6E8A-4147-A177-3AD203B41FA5}">
                      <a16:colId xmlns:a16="http://schemas.microsoft.com/office/drawing/2014/main" val="1315105208"/>
                    </a:ext>
                  </a:extLst>
                </a:gridCol>
              </a:tblGrid>
              <a:tr h="15259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951696"/>
                  </a:ext>
                </a:extLst>
              </a:tr>
              <a:tr h="467335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485699"/>
                  </a:ext>
                </a:extLst>
              </a:tr>
              <a:tr h="200287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4.406.235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4.018.659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-387.576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2.225.629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291024"/>
                  </a:ext>
                </a:extLst>
              </a:tr>
              <a:tr h="1525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2.678.648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2.631.158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-47.490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1.509.032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150602"/>
                  </a:ext>
                </a:extLst>
              </a:tr>
              <a:tr h="1525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1.382.418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1.187.831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-194.587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556.247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953214"/>
                  </a:ext>
                </a:extLst>
              </a:tr>
              <a:tr h="1525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15.029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15.029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279451"/>
                  </a:ext>
                </a:extLst>
              </a:tr>
              <a:tr h="1525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15.029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15.029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009381"/>
                  </a:ext>
                </a:extLst>
              </a:tr>
              <a:tr h="1525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759898"/>
                  </a:ext>
                </a:extLst>
              </a:tr>
              <a:tr h="1525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715049"/>
                  </a:ext>
                </a:extLst>
              </a:tr>
              <a:tr h="2670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Panamericano de Geografía e Historia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759822"/>
                  </a:ext>
                </a:extLst>
              </a:tr>
              <a:tr h="2002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Unión Internacional de Geodesia y Geofísica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-2.626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850590"/>
                  </a:ext>
                </a:extLst>
              </a:tr>
              <a:tr h="1525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Unión Geográfica Internacional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428733"/>
                  </a:ext>
                </a:extLst>
              </a:tr>
              <a:tr h="1525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Cartográfica Internacional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298337"/>
                  </a:ext>
                </a:extLst>
              </a:tr>
              <a:tr h="3051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Sociedad Internacional de Fotometría y Sensores Remotos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94492"/>
                  </a:ext>
                </a:extLst>
              </a:tr>
              <a:tr h="1525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11.881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11.881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268945"/>
                  </a:ext>
                </a:extLst>
              </a:tr>
              <a:tr h="1525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11.881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11.881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30008"/>
                  </a:ext>
                </a:extLst>
              </a:tr>
              <a:tr h="1525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311.249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103.089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-208.160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89.073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500522"/>
                  </a:ext>
                </a:extLst>
              </a:tr>
              <a:tr h="1525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1.497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746462"/>
                  </a:ext>
                </a:extLst>
              </a:tr>
              <a:tr h="1525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48.735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78.545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78.545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365081"/>
                  </a:ext>
                </a:extLst>
              </a:tr>
              <a:tr h="1525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29.417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371084"/>
                  </a:ext>
                </a:extLst>
              </a:tr>
              <a:tr h="1525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231.600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-211.970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517005"/>
                  </a:ext>
                </a:extLst>
              </a:tr>
              <a:tr h="1525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59439"/>
                  </a:ext>
                </a:extLst>
              </a:tr>
              <a:tr h="1525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144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4297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06017" y="6016006"/>
            <a:ext cx="7200800" cy="365125"/>
          </a:xfrm>
        </p:spPr>
        <p:txBody>
          <a:bodyPr/>
          <a:lstStyle/>
          <a:p>
            <a:r>
              <a:rPr lang="es-CL" sz="11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6017" y="764704"/>
            <a:ext cx="8210799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20. PROGRAMA 01: SERVICIO HIDROGRÁFICO Y OCEANOGRÁFICO DE LA ARMADA DE CHILE 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83318" y="1901545"/>
            <a:ext cx="8066783" cy="3066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821C11A-8CE0-49C4-8949-6DA795FAA9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613047"/>
              </p:ext>
            </p:extLst>
          </p:nvPr>
        </p:nvGraphicFramePr>
        <p:xfrm>
          <a:off x="593899" y="2208159"/>
          <a:ext cx="7956203" cy="3421905"/>
        </p:xfrm>
        <a:graphic>
          <a:graphicData uri="http://schemas.openxmlformats.org/drawingml/2006/table">
            <a:tbl>
              <a:tblPr/>
              <a:tblGrid>
                <a:gridCol w="665854">
                  <a:extLst>
                    <a:ext uri="{9D8B030D-6E8A-4147-A177-3AD203B41FA5}">
                      <a16:colId xmlns:a16="http://schemas.microsoft.com/office/drawing/2014/main" val="3590175841"/>
                    </a:ext>
                  </a:extLst>
                </a:gridCol>
                <a:gridCol w="374543">
                  <a:extLst>
                    <a:ext uri="{9D8B030D-6E8A-4147-A177-3AD203B41FA5}">
                      <a16:colId xmlns:a16="http://schemas.microsoft.com/office/drawing/2014/main" val="3584635742"/>
                    </a:ext>
                  </a:extLst>
                </a:gridCol>
                <a:gridCol w="374543">
                  <a:extLst>
                    <a:ext uri="{9D8B030D-6E8A-4147-A177-3AD203B41FA5}">
                      <a16:colId xmlns:a16="http://schemas.microsoft.com/office/drawing/2014/main" val="2097876890"/>
                    </a:ext>
                  </a:extLst>
                </a:gridCol>
                <a:gridCol w="2693684">
                  <a:extLst>
                    <a:ext uri="{9D8B030D-6E8A-4147-A177-3AD203B41FA5}">
                      <a16:colId xmlns:a16="http://schemas.microsoft.com/office/drawing/2014/main" val="176552435"/>
                    </a:ext>
                  </a:extLst>
                </a:gridCol>
                <a:gridCol w="669637">
                  <a:extLst>
                    <a:ext uri="{9D8B030D-6E8A-4147-A177-3AD203B41FA5}">
                      <a16:colId xmlns:a16="http://schemas.microsoft.com/office/drawing/2014/main" val="870180084"/>
                    </a:ext>
                  </a:extLst>
                </a:gridCol>
                <a:gridCol w="741520">
                  <a:extLst>
                    <a:ext uri="{9D8B030D-6E8A-4147-A177-3AD203B41FA5}">
                      <a16:colId xmlns:a16="http://schemas.microsoft.com/office/drawing/2014/main" val="2853824749"/>
                    </a:ext>
                  </a:extLst>
                </a:gridCol>
                <a:gridCol w="741520">
                  <a:extLst>
                    <a:ext uri="{9D8B030D-6E8A-4147-A177-3AD203B41FA5}">
                      <a16:colId xmlns:a16="http://schemas.microsoft.com/office/drawing/2014/main" val="206241125"/>
                    </a:ext>
                  </a:extLst>
                </a:gridCol>
                <a:gridCol w="847451">
                  <a:extLst>
                    <a:ext uri="{9D8B030D-6E8A-4147-A177-3AD203B41FA5}">
                      <a16:colId xmlns:a16="http://schemas.microsoft.com/office/drawing/2014/main" val="218279820"/>
                    </a:ext>
                  </a:extLst>
                </a:gridCol>
                <a:gridCol w="847451">
                  <a:extLst>
                    <a:ext uri="{9D8B030D-6E8A-4147-A177-3AD203B41FA5}">
                      <a16:colId xmlns:a16="http://schemas.microsoft.com/office/drawing/2014/main" val="1633349887"/>
                    </a:ext>
                  </a:extLst>
                </a:gridCol>
              </a:tblGrid>
              <a:tr h="16008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568957"/>
                  </a:ext>
                </a:extLst>
              </a:tr>
              <a:tr h="490274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921197"/>
                  </a:ext>
                </a:extLst>
              </a:tr>
              <a:tr h="210117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6.184.401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5.120.605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-1.063.796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3.259.193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903578"/>
                  </a:ext>
                </a:extLst>
              </a:tr>
              <a:tr h="1600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2.972.439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2.769.540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-202.899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1.631.752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482590"/>
                  </a:ext>
                </a:extLst>
              </a:tr>
              <a:tr h="1600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2.130.573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1.837.234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-293.339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990.944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670400"/>
                  </a:ext>
                </a:extLst>
              </a:tr>
              <a:tr h="1600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-17.735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287609"/>
                  </a:ext>
                </a:extLst>
              </a:tr>
              <a:tr h="1600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-17.735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535201"/>
                  </a:ext>
                </a:extLst>
              </a:tr>
              <a:tr h="3201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Hidrográfica Internacional (OHI)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-17.735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367713"/>
                  </a:ext>
                </a:extLst>
              </a:tr>
              <a:tr h="1600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11.102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11.102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559310"/>
                  </a:ext>
                </a:extLst>
              </a:tr>
              <a:tr h="1600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11.102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11.102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077222"/>
                  </a:ext>
                </a:extLst>
              </a:tr>
              <a:tr h="1600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1.052.552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502.729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-549.823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442.142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936484"/>
                  </a:ext>
                </a:extLst>
              </a:tr>
              <a:tr h="1600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34.563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-34.563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972673"/>
                  </a:ext>
                </a:extLst>
              </a:tr>
              <a:tr h="1600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36.631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-28.744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688763"/>
                  </a:ext>
                </a:extLst>
              </a:tr>
              <a:tr h="1600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638.143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281.792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-356.351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233.225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372303"/>
                  </a:ext>
                </a:extLst>
              </a:tr>
              <a:tr h="1600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86.762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50.533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-36.229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46.962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734713"/>
                  </a:ext>
                </a:extLst>
              </a:tr>
              <a:tr h="1600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256.453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162.517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-93.936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154.069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707367"/>
                  </a:ext>
                </a:extLst>
              </a:tr>
              <a:tr h="1600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184.816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815171"/>
                  </a:ext>
                </a:extLst>
              </a:tr>
              <a:tr h="1600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184.816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830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471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6600" y="6453336"/>
            <a:ext cx="7200800" cy="268139"/>
          </a:xfrm>
        </p:spPr>
        <p:txBody>
          <a:bodyPr/>
          <a:lstStyle/>
          <a:p>
            <a:r>
              <a:rPr lang="es-CL" sz="9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6600" y="484812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21. PROGRAMA 01: DIRECCIÓN GENERAL DE AERONÁUTICA CIVIL 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66600" y="1129210"/>
            <a:ext cx="7560841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0C3531B-180F-4475-8F19-485515DF5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718093"/>
              </p:ext>
            </p:extLst>
          </p:nvPr>
        </p:nvGraphicFramePr>
        <p:xfrm>
          <a:off x="539552" y="1453866"/>
          <a:ext cx="8137846" cy="4902491"/>
        </p:xfrm>
        <a:graphic>
          <a:graphicData uri="http://schemas.openxmlformats.org/drawingml/2006/table">
            <a:tbl>
              <a:tblPr/>
              <a:tblGrid>
                <a:gridCol w="790942">
                  <a:extLst>
                    <a:ext uri="{9D8B030D-6E8A-4147-A177-3AD203B41FA5}">
                      <a16:colId xmlns:a16="http://schemas.microsoft.com/office/drawing/2014/main" val="3782976320"/>
                    </a:ext>
                  </a:extLst>
                </a:gridCol>
                <a:gridCol w="337514">
                  <a:extLst>
                    <a:ext uri="{9D8B030D-6E8A-4147-A177-3AD203B41FA5}">
                      <a16:colId xmlns:a16="http://schemas.microsoft.com/office/drawing/2014/main" val="3798817396"/>
                    </a:ext>
                  </a:extLst>
                </a:gridCol>
                <a:gridCol w="337514">
                  <a:extLst>
                    <a:ext uri="{9D8B030D-6E8A-4147-A177-3AD203B41FA5}">
                      <a16:colId xmlns:a16="http://schemas.microsoft.com/office/drawing/2014/main" val="1629790155"/>
                    </a:ext>
                  </a:extLst>
                </a:gridCol>
                <a:gridCol w="2686479">
                  <a:extLst>
                    <a:ext uri="{9D8B030D-6E8A-4147-A177-3AD203B41FA5}">
                      <a16:colId xmlns:a16="http://schemas.microsoft.com/office/drawing/2014/main" val="3990049665"/>
                    </a:ext>
                  </a:extLst>
                </a:gridCol>
                <a:gridCol w="790942">
                  <a:extLst>
                    <a:ext uri="{9D8B030D-6E8A-4147-A177-3AD203B41FA5}">
                      <a16:colId xmlns:a16="http://schemas.microsoft.com/office/drawing/2014/main" val="1281932056"/>
                    </a:ext>
                  </a:extLst>
                </a:gridCol>
                <a:gridCol w="790942">
                  <a:extLst>
                    <a:ext uri="{9D8B030D-6E8A-4147-A177-3AD203B41FA5}">
                      <a16:colId xmlns:a16="http://schemas.microsoft.com/office/drawing/2014/main" val="537511195"/>
                    </a:ext>
                  </a:extLst>
                </a:gridCol>
                <a:gridCol w="790942">
                  <a:extLst>
                    <a:ext uri="{9D8B030D-6E8A-4147-A177-3AD203B41FA5}">
                      <a16:colId xmlns:a16="http://schemas.microsoft.com/office/drawing/2014/main" val="2990923039"/>
                    </a:ext>
                  </a:extLst>
                </a:gridCol>
                <a:gridCol w="804581">
                  <a:extLst>
                    <a:ext uri="{9D8B030D-6E8A-4147-A177-3AD203B41FA5}">
                      <a16:colId xmlns:a16="http://schemas.microsoft.com/office/drawing/2014/main" val="933763803"/>
                    </a:ext>
                  </a:extLst>
                </a:gridCol>
                <a:gridCol w="807990">
                  <a:extLst>
                    <a:ext uri="{9D8B030D-6E8A-4147-A177-3AD203B41FA5}">
                      <a16:colId xmlns:a16="http://schemas.microsoft.com/office/drawing/2014/main" val="2746382307"/>
                    </a:ext>
                  </a:extLst>
                </a:gridCol>
              </a:tblGrid>
              <a:tr h="108197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5985" marR="5985" marT="5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5985" marR="5985" marT="5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831114"/>
                  </a:ext>
                </a:extLst>
              </a:tr>
              <a:tr h="325707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79503"/>
                  </a:ext>
                </a:extLst>
              </a:tr>
              <a:tr h="1395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330.866.464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302.127.695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-28.738.769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272.379.328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269701"/>
                  </a:ext>
                </a:extLst>
              </a:tr>
              <a:tr h="10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121.999.569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110.611.697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-11.387.872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69.204.901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930604"/>
                  </a:ext>
                </a:extLst>
              </a:tr>
              <a:tr h="10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28.041.639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20.522.600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-7.519.039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9.496.379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641839"/>
                  </a:ext>
                </a:extLst>
              </a:tr>
              <a:tr h="10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216.049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216.049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807.617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373,8%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329978"/>
                  </a:ext>
                </a:extLst>
              </a:tr>
              <a:tr h="10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216.049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216.049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107.714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49,9%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795736"/>
                  </a:ext>
                </a:extLst>
              </a:tr>
              <a:tr h="10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699.903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663954"/>
                  </a:ext>
                </a:extLst>
              </a:tr>
              <a:tr h="10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1.983.536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1.983.536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1.884.215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274833"/>
                  </a:ext>
                </a:extLst>
              </a:tr>
              <a:tr h="10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1.286.101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1.286.101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1.186.780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92,3%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538061"/>
                  </a:ext>
                </a:extLst>
              </a:tr>
              <a:tr h="10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y Otros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9.721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9.721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188316"/>
                  </a:ext>
                </a:extLst>
              </a:tr>
              <a:tr h="10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Social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1.186.780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1.186.780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1.186.780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212978"/>
                  </a:ext>
                </a:extLst>
              </a:tr>
              <a:tr h="10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Clubes Aéreos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89.600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89.600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611461"/>
                  </a:ext>
                </a:extLst>
              </a:tr>
              <a:tr h="10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84.515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84.515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84.515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731636"/>
                  </a:ext>
                </a:extLst>
              </a:tr>
              <a:tr h="10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Fuerza Aérea de Chile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84.515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84.515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84.515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314314"/>
                  </a:ext>
                </a:extLst>
              </a:tr>
              <a:tr h="10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612.920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612.920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612.920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781839"/>
                  </a:ext>
                </a:extLst>
              </a:tr>
              <a:tr h="10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Internacionales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612.920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612.920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612.920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242139"/>
                  </a:ext>
                </a:extLst>
              </a:tr>
              <a:tr h="10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12.481.216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12.481.216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136.984.490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1097,5%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167583"/>
                  </a:ext>
                </a:extLst>
              </a:tr>
              <a:tr h="10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1.103.789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1.103.789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607.063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550036"/>
                  </a:ext>
                </a:extLst>
              </a:tr>
              <a:tr h="10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11.377.427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11.377.427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136.377.427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1198,7%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350367"/>
                  </a:ext>
                </a:extLst>
              </a:tr>
              <a:tr h="10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606.857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606.857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192.113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7785"/>
                  </a:ext>
                </a:extLst>
              </a:tr>
              <a:tr h="2127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90.353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90.353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9.120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053082"/>
                  </a:ext>
                </a:extLst>
              </a:tr>
              <a:tr h="10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 Fondos de Terceros                                              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516.504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516.504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182.993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871556"/>
                  </a:ext>
                </a:extLst>
              </a:tr>
              <a:tr h="10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13.023.428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6.043.459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-6.979.969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2.644.360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834765"/>
                  </a:ext>
                </a:extLst>
              </a:tr>
              <a:tr h="10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472.684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272.684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-200.000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266.406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885575"/>
                  </a:ext>
                </a:extLst>
              </a:tr>
              <a:tr h="10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677.253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71.483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-605.770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61.615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86,2%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443603"/>
                  </a:ext>
                </a:extLst>
              </a:tr>
              <a:tr h="10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9.359.590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4.195.910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-5.163.680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1.835.772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836159"/>
                  </a:ext>
                </a:extLst>
              </a:tr>
              <a:tr h="10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1.490.859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738.380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-752.479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143.935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102124"/>
                  </a:ext>
                </a:extLst>
              </a:tr>
              <a:tr h="10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1.023.042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765.002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-258.040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336.632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14116"/>
                  </a:ext>
                </a:extLst>
              </a:tr>
              <a:tr h="10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101.354.762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101.354.762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30.000.000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426984"/>
                  </a:ext>
                </a:extLst>
              </a:tr>
              <a:tr h="10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200.492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162.365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-38.127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156125"/>
                  </a:ext>
                </a:extLst>
              </a:tr>
              <a:tr h="10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200.492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162.365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-38.127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122524"/>
                  </a:ext>
                </a:extLst>
              </a:tr>
              <a:tr h="10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79.134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79.134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40.554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484679"/>
                  </a:ext>
                </a:extLst>
              </a:tr>
              <a:tr h="10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79.134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79.134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40.554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065094"/>
                  </a:ext>
                </a:extLst>
              </a:tr>
              <a:tr h="10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50.879.782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45.194.433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-5.685.349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18.284.383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047394"/>
                  </a:ext>
                </a:extLst>
              </a:tr>
              <a:tr h="10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42.798.564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37.113.215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-5.685.349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18.224.143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35466"/>
                  </a:ext>
                </a:extLst>
              </a:tr>
              <a:tr h="10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Pagos a concesionarios aeroportuarios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42.798.564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37.113.215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-5.685.349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18.224.143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822623"/>
                  </a:ext>
                </a:extLst>
              </a:tr>
              <a:tr h="10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8.081.218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8.081.218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60.240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042403"/>
                  </a:ext>
                </a:extLst>
              </a:tr>
              <a:tr h="10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Fuerza Aérea de Chile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62.419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62.419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60.240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41340"/>
                  </a:ext>
                </a:extLst>
              </a:tr>
              <a:tr h="10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Reintegro  IVA concesiones -MOP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8.018.799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8.018.799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790354"/>
                  </a:ext>
                </a:extLst>
              </a:tr>
              <a:tr h="1081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2.871.587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2.871.587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2.840.316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705748"/>
                  </a:ext>
                </a:extLst>
              </a:tr>
              <a:tr h="113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2.871.587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2.871.587 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2.840.316</a:t>
                      </a:r>
                    </a:p>
                  </a:txBody>
                  <a:tcPr marL="5985" marR="5985" marT="5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5985" marR="5985" marT="59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500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774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21189" y="5673561"/>
            <a:ext cx="7200800" cy="365125"/>
          </a:xfrm>
        </p:spPr>
        <p:txBody>
          <a:bodyPr/>
          <a:lstStyle/>
          <a:p>
            <a:r>
              <a:rPr lang="es-CL" sz="11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89856" y="676033"/>
            <a:ext cx="799477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22. PROGRAMA 01: SERVICIO AEROFOTOGRAMÉTRICO DE LA FACH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62829" y="1693053"/>
            <a:ext cx="7994775" cy="2949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42AA786-7BFA-4FB1-9A3B-E155448460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007123"/>
              </p:ext>
            </p:extLst>
          </p:nvPr>
        </p:nvGraphicFramePr>
        <p:xfrm>
          <a:off x="755576" y="1988022"/>
          <a:ext cx="7931223" cy="3631570"/>
        </p:xfrm>
        <a:graphic>
          <a:graphicData uri="http://schemas.openxmlformats.org/drawingml/2006/table">
            <a:tbl>
              <a:tblPr/>
              <a:tblGrid>
                <a:gridCol w="672397">
                  <a:extLst>
                    <a:ext uri="{9D8B030D-6E8A-4147-A177-3AD203B41FA5}">
                      <a16:colId xmlns:a16="http://schemas.microsoft.com/office/drawing/2014/main" val="1178215381"/>
                    </a:ext>
                  </a:extLst>
                </a:gridCol>
                <a:gridCol w="378222">
                  <a:extLst>
                    <a:ext uri="{9D8B030D-6E8A-4147-A177-3AD203B41FA5}">
                      <a16:colId xmlns:a16="http://schemas.microsoft.com/office/drawing/2014/main" val="2722505281"/>
                    </a:ext>
                  </a:extLst>
                </a:gridCol>
                <a:gridCol w="378222">
                  <a:extLst>
                    <a:ext uri="{9D8B030D-6E8A-4147-A177-3AD203B41FA5}">
                      <a16:colId xmlns:a16="http://schemas.microsoft.com/office/drawing/2014/main" val="2121173680"/>
                    </a:ext>
                  </a:extLst>
                </a:gridCol>
                <a:gridCol w="2720150">
                  <a:extLst>
                    <a:ext uri="{9D8B030D-6E8A-4147-A177-3AD203B41FA5}">
                      <a16:colId xmlns:a16="http://schemas.microsoft.com/office/drawing/2014/main" val="3328674935"/>
                    </a:ext>
                  </a:extLst>
                </a:gridCol>
                <a:gridCol w="676217">
                  <a:extLst>
                    <a:ext uri="{9D8B030D-6E8A-4147-A177-3AD203B41FA5}">
                      <a16:colId xmlns:a16="http://schemas.microsoft.com/office/drawing/2014/main" val="3405347732"/>
                    </a:ext>
                  </a:extLst>
                </a:gridCol>
                <a:gridCol w="676217">
                  <a:extLst>
                    <a:ext uri="{9D8B030D-6E8A-4147-A177-3AD203B41FA5}">
                      <a16:colId xmlns:a16="http://schemas.microsoft.com/office/drawing/2014/main" val="3346433222"/>
                    </a:ext>
                  </a:extLst>
                </a:gridCol>
                <a:gridCol w="718242">
                  <a:extLst>
                    <a:ext uri="{9D8B030D-6E8A-4147-A177-3AD203B41FA5}">
                      <a16:colId xmlns:a16="http://schemas.microsoft.com/office/drawing/2014/main" val="1988703228"/>
                    </a:ext>
                  </a:extLst>
                </a:gridCol>
                <a:gridCol w="855778">
                  <a:extLst>
                    <a:ext uri="{9D8B030D-6E8A-4147-A177-3AD203B41FA5}">
                      <a16:colId xmlns:a16="http://schemas.microsoft.com/office/drawing/2014/main" val="2999781771"/>
                    </a:ext>
                  </a:extLst>
                </a:gridCol>
                <a:gridCol w="855778">
                  <a:extLst>
                    <a:ext uri="{9D8B030D-6E8A-4147-A177-3AD203B41FA5}">
                      <a16:colId xmlns:a16="http://schemas.microsoft.com/office/drawing/2014/main" val="2606297708"/>
                    </a:ext>
                  </a:extLst>
                </a:gridCol>
              </a:tblGrid>
              <a:tr h="170998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749751"/>
                  </a:ext>
                </a:extLst>
              </a:tr>
              <a:tr h="523681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953823"/>
                  </a:ext>
                </a:extLst>
              </a:tr>
              <a:tr h="2244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2.602.143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2.117.526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-484.617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946.842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140711"/>
                  </a:ext>
                </a:extLst>
              </a:tr>
              <a:tr h="1709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976.039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880.362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-95.677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443.601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901285"/>
                  </a:ext>
                </a:extLst>
              </a:tr>
              <a:tr h="1709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1.295.878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1.004.551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-291.327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448.662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628347"/>
                  </a:ext>
                </a:extLst>
              </a:tr>
              <a:tr h="1709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16.200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446251"/>
                  </a:ext>
                </a:extLst>
              </a:tr>
              <a:tr h="1709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16.200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122787"/>
                  </a:ext>
                </a:extLst>
              </a:tr>
              <a:tr h="1709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710502"/>
                  </a:ext>
                </a:extLst>
              </a:tr>
              <a:tr h="1709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933672"/>
                  </a:ext>
                </a:extLst>
              </a:tr>
              <a:tr h="1709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Social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418175"/>
                  </a:ext>
                </a:extLst>
              </a:tr>
              <a:tr h="1709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1.154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078365"/>
                  </a:ext>
                </a:extLst>
              </a:tr>
              <a:tr h="1709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1.154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086018"/>
                  </a:ext>
                </a:extLst>
              </a:tr>
              <a:tr h="3184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303.726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206.113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-97.613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045325"/>
                  </a:ext>
                </a:extLst>
              </a:tr>
              <a:tr h="1709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045949"/>
                  </a:ext>
                </a:extLst>
              </a:tr>
              <a:tr h="1709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6.797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6.686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421434"/>
                  </a:ext>
                </a:extLst>
              </a:tr>
              <a:tr h="1709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84.394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58.324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-26.070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805748"/>
                  </a:ext>
                </a:extLst>
              </a:tr>
              <a:tr h="1709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154.855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96.929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-57.926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824855"/>
                  </a:ext>
                </a:extLst>
              </a:tr>
              <a:tr h="1709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48.834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35.328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-13.506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35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5160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83568" y="6320836"/>
            <a:ext cx="7200800" cy="365125"/>
          </a:xfrm>
        </p:spPr>
        <p:txBody>
          <a:bodyPr/>
          <a:lstStyle/>
          <a:p>
            <a:r>
              <a:rPr lang="es-CL" sz="11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1" y="661337"/>
            <a:ext cx="806678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23. PROGRAMA 01: SUBSECRETARÍA PARA LAS FUERZAS ARMADAS 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11559" y="1466202"/>
            <a:ext cx="7994775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7592863-E3D2-4F38-BA4F-BD1315CF8C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86314"/>
              </p:ext>
            </p:extLst>
          </p:nvPr>
        </p:nvGraphicFramePr>
        <p:xfrm>
          <a:off x="611559" y="2008209"/>
          <a:ext cx="7994772" cy="3926655"/>
        </p:xfrm>
        <a:graphic>
          <a:graphicData uri="http://schemas.openxmlformats.org/drawingml/2006/table">
            <a:tbl>
              <a:tblPr/>
              <a:tblGrid>
                <a:gridCol w="841555">
                  <a:extLst>
                    <a:ext uri="{9D8B030D-6E8A-4147-A177-3AD203B41FA5}">
                      <a16:colId xmlns:a16="http://schemas.microsoft.com/office/drawing/2014/main" val="4027250995"/>
                    </a:ext>
                  </a:extLst>
                </a:gridCol>
                <a:gridCol w="310872">
                  <a:extLst>
                    <a:ext uri="{9D8B030D-6E8A-4147-A177-3AD203B41FA5}">
                      <a16:colId xmlns:a16="http://schemas.microsoft.com/office/drawing/2014/main" val="2579333252"/>
                    </a:ext>
                  </a:extLst>
                </a:gridCol>
                <a:gridCol w="310872">
                  <a:extLst>
                    <a:ext uri="{9D8B030D-6E8A-4147-A177-3AD203B41FA5}">
                      <a16:colId xmlns:a16="http://schemas.microsoft.com/office/drawing/2014/main" val="3373411393"/>
                    </a:ext>
                  </a:extLst>
                </a:gridCol>
                <a:gridCol w="2248334">
                  <a:extLst>
                    <a:ext uri="{9D8B030D-6E8A-4147-A177-3AD203B41FA5}">
                      <a16:colId xmlns:a16="http://schemas.microsoft.com/office/drawing/2014/main" val="3966196918"/>
                    </a:ext>
                  </a:extLst>
                </a:gridCol>
                <a:gridCol w="841555">
                  <a:extLst>
                    <a:ext uri="{9D8B030D-6E8A-4147-A177-3AD203B41FA5}">
                      <a16:colId xmlns:a16="http://schemas.microsoft.com/office/drawing/2014/main" val="2306077686"/>
                    </a:ext>
                  </a:extLst>
                </a:gridCol>
                <a:gridCol w="841555">
                  <a:extLst>
                    <a:ext uri="{9D8B030D-6E8A-4147-A177-3AD203B41FA5}">
                      <a16:colId xmlns:a16="http://schemas.microsoft.com/office/drawing/2014/main" val="1271535743"/>
                    </a:ext>
                  </a:extLst>
                </a:gridCol>
                <a:gridCol w="841555">
                  <a:extLst>
                    <a:ext uri="{9D8B030D-6E8A-4147-A177-3AD203B41FA5}">
                      <a16:colId xmlns:a16="http://schemas.microsoft.com/office/drawing/2014/main" val="3612933008"/>
                    </a:ext>
                  </a:extLst>
                </a:gridCol>
                <a:gridCol w="879237">
                  <a:extLst>
                    <a:ext uri="{9D8B030D-6E8A-4147-A177-3AD203B41FA5}">
                      <a16:colId xmlns:a16="http://schemas.microsoft.com/office/drawing/2014/main" val="3082794035"/>
                    </a:ext>
                  </a:extLst>
                </a:gridCol>
                <a:gridCol w="879237">
                  <a:extLst>
                    <a:ext uri="{9D8B030D-6E8A-4147-A177-3AD203B41FA5}">
                      <a16:colId xmlns:a16="http://schemas.microsoft.com/office/drawing/2014/main" val="4108558715"/>
                    </a:ext>
                  </a:extLst>
                </a:gridCol>
              </a:tblGrid>
              <a:tr h="154745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381219"/>
                  </a:ext>
                </a:extLst>
              </a:tr>
              <a:tr h="473907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820259"/>
                  </a:ext>
                </a:extLst>
              </a:tr>
              <a:tr h="2031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13.717.289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12.893.647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-823.642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7.536.697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206906"/>
                  </a:ext>
                </a:extLst>
              </a:tr>
              <a:tr h="1547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9.977.359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9.542.428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-434.931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5.513.359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977217"/>
                  </a:ext>
                </a:extLst>
              </a:tr>
              <a:tr h="1547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2.170.604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2.049.278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-121.326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753.713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723190"/>
                  </a:ext>
                </a:extLst>
              </a:tr>
              <a:tr h="1547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207.383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207.383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905796"/>
                  </a:ext>
                </a:extLst>
              </a:tr>
              <a:tr h="1547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181.228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181.228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623819"/>
                  </a:ext>
                </a:extLst>
              </a:tr>
              <a:tr h="1547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26.155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26.155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96103"/>
                  </a:ext>
                </a:extLst>
              </a:tr>
              <a:tr h="1547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1.083.613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608.845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-474.768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337.195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68313"/>
                  </a:ext>
                </a:extLst>
              </a:tr>
              <a:tr h="1547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313.304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313.304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169.242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248099"/>
                  </a:ext>
                </a:extLst>
              </a:tr>
              <a:tr h="1547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y Otros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811175"/>
                  </a:ext>
                </a:extLst>
              </a:tr>
              <a:tr h="1547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Social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310.274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310.274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169.242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067856"/>
                  </a:ext>
                </a:extLst>
              </a:tr>
              <a:tr h="1547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474.768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-474.768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752210"/>
                  </a:ext>
                </a:extLst>
              </a:tr>
              <a:tr h="1547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Ejército de Chile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474.768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-474.768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382405"/>
                  </a:ext>
                </a:extLst>
              </a:tr>
              <a:tr h="1547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295.541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295.541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167.953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606256"/>
                  </a:ext>
                </a:extLst>
              </a:tr>
              <a:tr h="1547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Defensa Civil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295.541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295.541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167.953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749840"/>
                  </a:ext>
                </a:extLst>
              </a:tr>
              <a:tr h="1547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633911"/>
                  </a:ext>
                </a:extLst>
              </a:tr>
              <a:tr h="1547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064014"/>
                  </a:ext>
                </a:extLst>
              </a:tr>
              <a:tr h="1547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485.713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485.713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232.430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349593"/>
                  </a:ext>
                </a:extLst>
              </a:tr>
              <a:tr h="1547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22.206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096778"/>
                  </a:ext>
                </a:extLst>
              </a:tr>
              <a:tr h="1547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22.830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973405"/>
                  </a:ext>
                </a:extLst>
              </a:tr>
              <a:tr h="1547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83.722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83.722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418362"/>
                  </a:ext>
                </a:extLst>
              </a:tr>
              <a:tr h="1547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356.955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356.955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194.944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476699"/>
                  </a:ext>
                </a:extLst>
              </a:tr>
            </a:tbl>
          </a:graphicData>
        </a:graphic>
      </p:graphicFrame>
      <p:sp>
        <p:nvSpPr>
          <p:cNvPr id="7" name="1 Título">
            <a:extLst>
              <a:ext uri="{FF2B5EF4-FFF2-40B4-BE49-F238E27FC236}">
                <a16:creationId xmlns:a16="http://schemas.microsoft.com/office/drawing/2014/main" id="{3632DB60-84B3-4AED-A8CC-1D67F89ED1A3}"/>
              </a:ext>
            </a:extLst>
          </p:cNvPr>
          <p:cNvSpPr txBox="1">
            <a:spLocks/>
          </p:cNvSpPr>
          <p:nvPr/>
        </p:nvSpPr>
        <p:spPr>
          <a:xfrm>
            <a:off x="594573" y="5913404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018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53965" y="5953709"/>
            <a:ext cx="7200800" cy="365125"/>
          </a:xfrm>
        </p:spPr>
        <p:txBody>
          <a:bodyPr/>
          <a:lstStyle/>
          <a:p>
            <a:r>
              <a:rPr lang="es-CL" sz="11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5694" y="795973"/>
            <a:ext cx="803275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24. PROGRAMA 01: SUBSECRETARÍA DE DEFENSA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10075" y="1740288"/>
            <a:ext cx="7994775" cy="3066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CE5B458-4F1D-4A4C-87D2-5171379EE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956799"/>
              </p:ext>
            </p:extLst>
          </p:nvPr>
        </p:nvGraphicFramePr>
        <p:xfrm>
          <a:off x="781149" y="2046902"/>
          <a:ext cx="7752775" cy="3506966"/>
        </p:xfrm>
        <a:graphic>
          <a:graphicData uri="http://schemas.openxmlformats.org/drawingml/2006/table">
            <a:tbl>
              <a:tblPr/>
              <a:tblGrid>
                <a:gridCol w="583115">
                  <a:extLst>
                    <a:ext uri="{9D8B030D-6E8A-4147-A177-3AD203B41FA5}">
                      <a16:colId xmlns:a16="http://schemas.microsoft.com/office/drawing/2014/main" val="4095006370"/>
                    </a:ext>
                  </a:extLst>
                </a:gridCol>
                <a:gridCol w="328002">
                  <a:extLst>
                    <a:ext uri="{9D8B030D-6E8A-4147-A177-3AD203B41FA5}">
                      <a16:colId xmlns:a16="http://schemas.microsoft.com/office/drawing/2014/main" val="1036747919"/>
                    </a:ext>
                  </a:extLst>
                </a:gridCol>
                <a:gridCol w="328002">
                  <a:extLst>
                    <a:ext uri="{9D8B030D-6E8A-4147-A177-3AD203B41FA5}">
                      <a16:colId xmlns:a16="http://schemas.microsoft.com/office/drawing/2014/main" val="1184895269"/>
                    </a:ext>
                  </a:extLst>
                </a:gridCol>
                <a:gridCol w="2862563">
                  <a:extLst>
                    <a:ext uri="{9D8B030D-6E8A-4147-A177-3AD203B41FA5}">
                      <a16:colId xmlns:a16="http://schemas.microsoft.com/office/drawing/2014/main" val="3523214946"/>
                    </a:ext>
                  </a:extLst>
                </a:gridCol>
                <a:gridCol w="586428">
                  <a:extLst>
                    <a:ext uri="{9D8B030D-6E8A-4147-A177-3AD203B41FA5}">
                      <a16:colId xmlns:a16="http://schemas.microsoft.com/office/drawing/2014/main" val="2321348451"/>
                    </a:ext>
                  </a:extLst>
                </a:gridCol>
                <a:gridCol w="586428">
                  <a:extLst>
                    <a:ext uri="{9D8B030D-6E8A-4147-A177-3AD203B41FA5}">
                      <a16:colId xmlns:a16="http://schemas.microsoft.com/office/drawing/2014/main" val="313416196"/>
                    </a:ext>
                  </a:extLst>
                </a:gridCol>
                <a:gridCol w="622873">
                  <a:extLst>
                    <a:ext uri="{9D8B030D-6E8A-4147-A177-3AD203B41FA5}">
                      <a16:colId xmlns:a16="http://schemas.microsoft.com/office/drawing/2014/main" val="110113673"/>
                    </a:ext>
                  </a:extLst>
                </a:gridCol>
                <a:gridCol w="927682">
                  <a:extLst>
                    <a:ext uri="{9D8B030D-6E8A-4147-A177-3AD203B41FA5}">
                      <a16:colId xmlns:a16="http://schemas.microsoft.com/office/drawing/2014/main" val="1105991375"/>
                    </a:ext>
                  </a:extLst>
                </a:gridCol>
                <a:gridCol w="927682">
                  <a:extLst>
                    <a:ext uri="{9D8B030D-6E8A-4147-A177-3AD203B41FA5}">
                      <a16:colId xmlns:a16="http://schemas.microsoft.com/office/drawing/2014/main" val="2097573828"/>
                    </a:ext>
                  </a:extLst>
                </a:gridCol>
              </a:tblGrid>
              <a:tr h="172121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054299"/>
                  </a:ext>
                </a:extLst>
              </a:tr>
              <a:tr h="527121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279475"/>
                  </a:ext>
                </a:extLst>
              </a:tr>
              <a:tr h="2259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5.176.709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4.915.637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-261.072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2.989.128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465855"/>
                  </a:ext>
                </a:extLst>
              </a:tr>
              <a:tr h="172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3.167.588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3.020.208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-147.380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1.748.136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120962"/>
                  </a:ext>
                </a:extLst>
              </a:tr>
              <a:tr h="172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964.252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867.967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-96.285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152.795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126945"/>
                  </a:ext>
                </a:extLst>
              </a:tr>
              <a:tr h="172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892971"/>
                  </a:ext>
                </a:extLst>
              </a:tr>
              <a:tr h="172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673935"/>
                  </a:ext>
                </a:extLst>
              </a:tr>
              <a:tr h="172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1.028.863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937.056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-91.807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585.358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767384"/>
                  </a:ext>
                </a:extLst>
              </a:tr>
              <a:tr h="172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121.839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71.839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557611"/>
                  </a:ext>
                </a:extLst>
              </a:tr>
              <a:tr h="172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121.839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71.839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19827"/>
                  </a:ext>
                </a:extLst>
              </a:tr>
              <a:tr h="172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907.024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865.217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-41.807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513.518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084184"/>
                  </a:ext>
                </a:extLst>
              </a:tr>
              <a:tr h="34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Academia Nacional de Estudios Políticos y Estratégicos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907.024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865.217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-41.807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513.518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11594"/>
                  </a:ext>
                </a:extLst>
              </a:tr>
              <a:tr h="172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442.234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411356"/>
                  </a:ext>
                </a:extLst>
              </a:tr>
              <a:tr h="172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442.234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21663"/>
                  </a:ext>
                </a:extLst>
              </a:tr>
              <a:tr h="172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16.006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61.476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45.470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256664"/>
                  </a:ext>
                </a:extLst>
              </a:tr>
              <a:tr h="172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16.006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51.387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35.381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465123"/>
                  </a:ext>
                </a:extLst>
              </a:tr>
              <a:tr h="172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10.089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10.089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727673"/>
                  </a:ext>
                </a:extLst>
              </a:tr>
            </a:tbl>
          </a:graphicData>
        </a:graphic>
      </p:graphicFrame>
      <p:sp>
        <p:nvSpPr>
          <p:cNvPr id="7" name="1 Título">
            <a:extLst>
              <a:ext uri="{FF2B5EF4-FFF2-40B4-BE49-F238E27FC236}">
                <a16:creationId xmlns:a16="http://schemas.microsoft.com/office/drawing/2014/main" id="{3632DB60-84B3-4AED-A8CC-1D67F89ED1A3}"/>
              </a:ext>
            </a:extLst>
          </p:cNvPr>
          <p:cNvSpPr txBox="1">
            <a:spLocks/>
          </p:cNvSpPr>
          <p:nvPr/>
        </p:nvSpPr>
        <p:spPr>
          <a:xfrm>
            <a:off x="794955" y="5539395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037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27583" y="6492875"/>
            <a:ext cx="7200800" cy="365125"/>
          </a:xfrm>
        </p:spPr>
        <p:txBody>
          <a:bodyPr/>
          <a:lstStyle/>
          <a:p>
            <a:r>
              <a:rPr lang="es-CL" sz="11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827583" y="522838"/>
            <a:ext cx="748883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25. PROGRAMA 01: ESTADO MAYOR CONJUNTO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827584" y="1257437"/>
            <a:ext cx="7787208" cy="2993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1651C6A-7937-4A1D-B3C6-5D8000E2E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007140"/>
              </p:ext>
            </p:extLst>
          </p:nvPr>
        </p:nvGraphicFramePr>
        <p:xfrm>
          <a:off x="899592" y="1700298"/>
          <a:ext cx="7416824" cy="4476659"/>
        </p:xfrm>
        <a:graphic>
          <a:graphicData uri="http://schemas.openxmlformats.org/drawingml/2006/table">
            <a:tbl>
              <a:tblPr/>
              <a:tblGrid>
                <a:gridCol w="653791">
                  <a:extLst>
                    <a:ext uri="{9D8B030D-6E8A-4147-A177-3AD203B41FA5}">
                      <a16:colId xmlns:a16="http://schemas.microsoft.com/office/drawing/2014/main" val="3880355294"/>
                    </a:ext>
                  </a:extLst>
                </a:gridCol>
                <a:gridCol w="305308">
                  <a:extLst>
                    <a:ext uri="{9D8B030D-6E8A-4147-A177-3AD203B41FA5}">
                      <a16:colId xmlns:a16="http://schemas.microsoft.com/office/drawing/2014/main" val="1273042671"/>
                    </a:ext>
                  </a:extLst>
                </a:gridCol>
                <a:gridCol w="305308">
                  <a:extLst>
                    <a:ext uri="{9D8B030D-6E8A-4147-A177-3AD203B41FA5}">
                      <a16:colId xmlns:a16="http://schemas.microsoft.com/office/drawing/2014/main" val="2022263331"/>
                    </a:ext>
                  </a:extLst>
                </a:gridCol>
                <a:gridCol w="2766274">
                  <a:extLst>
                    <a:ext uri="{9D8B030D-6E8A-4147-A177-3AD203B41FA5}">
                      <a16:colId xmlns:a16="http://schemas.microsoft.com/office/drawing/2014/main" val="869370037"/>
                    </a:ext>
                  </a:extLst>
                </a:gridCol>
                <a:gridCol w="653791">
                  <a:extLst>
                    <a:ext uri="{9D8B030D-6E8A-4147-A177-3AD203B41FA5}">
                      <a16:colId xmlns:a16="http://schemas.microsoft.com/office/drawing/2014/main" val="794010842"/>
                    </a:ext>
                  </a:extLst>
                </a:gridCol>
                <a:gridCol w="653791">
                  <a:extLst>
                    <a:ext uri="{9D8B030D-6E8A-4147-A177-3AD203B41FA5}">
                      <a16:colId xmlns:a16="http://schemas.microsoft.com/office/drawing/2014/main" val="1115733746"/>
                    </a:ext>
                  </a:extLst>
                </a:gridCol>
                <a:gridCol w="619868">
                  <a:extLst>
                    <a:ext uri="{9D8B030D-6E8A-4147-A177-3AD203B41FA5}">
                      <a16:colId xmlns:a16="http://schemas.microsoft.com/office/drawing/2014/main" val="1436429144"/>
                    </a:ext>
                  </a:extLst>
                </a:gridCol>
                <a:gridCol w="727805">
                  <a:extLst>
                    <a:ext uri="{9D8B030D-6E8A-4147-A177-3AD203B41FA5}">
                      <a16:colId xmlns:a16="http://schemas.microsoft.com/office/drawing/2014/main" val="3268433081"/>
                    </a:ext>
                  </a:extLst>
                </a:gridCol>
                <a:gridCol w="730888">
                  <a:extLst>
                    <a:ext uri="{9D8B030D-6E8A-4147-A177-3AD203B41FA5}">
                      <a16:colId xmlns:a16="http://schemas.microsoft.com/office/drawing/2014/main" val="856773411"/>
                    </a:ext>
                  </a:extLst>
                </a:gridCol>
              </a:tblGrid>
              <a:tr h="130230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675780"/>
                  </a:ext>
                </a:extLst>
              </a:tr>
              <a:tr h="398831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381558"/>
                  </a:ext>
                </a:extLst>
              </a:tr>
              <a:tr h="1709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12.115.902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9.675.886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-2.440.016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4.962.791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38364"/>
                  </a:ext>
                </a:extLst>
              </a:tr>
              <a:tr h="1302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709.918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681.818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-28.100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333.411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364110"/>
                  </a:ext>
                </a:extLst>
              </a:tr>
              <a:tr h="1302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1.107.423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1.101.109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-6.314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385.142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2849"/>
                  </a:ext>
                </a:extLst>
              </a:tr>
              <a:tr h="1302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10.111.859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7.853.938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-2.257.921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4.109.455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225354"/>
                  </a:ext>
                </a:extLst>
              </a:tr>
              <a:tr h="1302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5.148.999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2.934.377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-2.214.622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2.326.876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843277"/>
                  </a:ext>
                </a:extLst>
              </a:tr>
              <a:tr h="1302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Misiones de Paz-Ejército de Chile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217.053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95.290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-121.763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81.629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378383"/>
                  </a:ext>
                </a:extLst>
              </a:tr>
              <a:tr h="1302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Misiones de Paz-Armada de Chile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77.929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66.834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-11.095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48.874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636753"/>
                  </a:ext>
                </a:extLst>
              </a:tr>
              <a:tr h="1302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Misiones de Paz-Fuerza Aérea de Chile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44.023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44.023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27.049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442199"/>
                  </a:ext>
                </a:extLst>
              </a:tr>
              <a:tr h="1302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Antártico - Ejército de Chile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1.096.935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955.559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-141.376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863.522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972972"/>
                  </a:ext>
                </a:extLst>
              </a:tr>
              <a:tr h="1302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Antártico- Armada de Chile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351.293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271.780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-79.513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193.027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739397"/>
                  </a:ext>
                </a:extLst>
              </a:tr>
              <a:tr h="1302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Antártico- Fuerza Aérea de Chile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3.361.766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1.500.891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-1.860.875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1.112.775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560289"/>
                  </a:ext>
                </a:extLst>
              </a:tr>
              <a:tr h="1302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4.962.860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4.919.561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-43.299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1.782.579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677042"/>
                  </a:ext>
                </a:extLst>
              </a:tr>
              <a:tr h="1302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Comando Conjunto Austral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258.115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258.115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117.263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169683"/>
                  </a:ext>
                </a:extLst>
              </a:tr>
              <a:tr h="1302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Misiones de Paz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1.243.731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1.243.731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358.116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237183"/>
                  </a:ext>
                </a:extLst>
              </a:tr>
              <a:tr h="1302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Nacional de Desminado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3.172.424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3.129.125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-43.299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1.202.891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083834"/>
                  </a:ext>
                </a:extLst>
              </a:tr>
              <a:tr h="1302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Comando Conjunto Norte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279.598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279.598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104.239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35174"/>
                  </a:ext>
                </a:extLst>
              </a:tr>
              <a:tr h="260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Cooperación Internacional en Centroamérica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8.992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8.992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524904"/>
                  </a:ext>
                </a:extLst>
              </a:tr>
              <a:tr h="1302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779929"/>
                  </a:ext>
                </a:extLst>
              </a:tr>
              <a:tr h="1302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8392"/>
                  </a:ext>
                </a:extLst>
              </a:tr>
              <a:tr h="1302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83.523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33.585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-49.938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29.347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299391"/>
                  </a:ext>
                </a:extLst>
              </a:tr>
              <a:tr h="1302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24.624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-24.624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117615"/>
                  </a:ext>
                </a:extLst>
              </a:tr>
              <a:tr h="1302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7.126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-3.503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289537"/>
                  </a:ext>
                </a:extLst>
              </a:tr>
              <a:tr h="1302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1.674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226664"/>
                  </a:ext>
                </a:extLst>
              </a:tr>
              <a:tr h="1302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6.904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-6.904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320395"/>
                  </a:ext>
                </a:extLst>
              </a:tr>
              <a:tr h="1302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43.195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28.891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-14.304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27.714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749425"/>
                  </a:ext>
                </a:extLst>
              </a:tr>
              <a:tr h="1302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103.179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-97.743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968768"/>
                  </a:ext>
                </a:extLst>
              </a:tr>
              <a:tr h="1302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103.179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-97.743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324981"/>
                  </a:ext>
                </a:extLst>
              </a:tr>
              <a:tr h="1302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Antártico - Armada de Chile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5.436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862595"/>
                  </a:ext>
                </a:extLst>
              </a:tr>
              <a:tr h="1302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Antártico -Fuerza Aérea de Chile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97.743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-97.743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098149"/>
                  </a:ext>
                </a:extLst>
              </a:tr>
            </a:tbl>
          </a:graphicData>
        </a:graphic>
      </p:graphicFrame>
      <p:sp>
        <p:nvSpPr>
          <p:cNvPr id="7" name="1 Título">
            <a:extLst>
              <a:ext uri="{FF2B5EF4-FFF2-40B4-BE49-F238E27FC236}">
                <a16:creationId xmlns:a16="http://schemas.microsoft.com/office/drawing/2014/main" id="{3632DB60-84B3-4AED-A8CC-1D67F89ED1A3}"/>
              </a:ext>
            </a:extLst>
          </p:cNvPr>
          <p:cNvSpPr txBox="1">
            <a:spLocks/>
          </p:cNvSpPr>
          <p:nvPr/>
        </p:nvSpPr>
        <p:spPr>
          <a:xfrm>
            <a:off x="816622" y="6132063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162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8064" y="6140326"/>
            <a:ext cx="7128792" cy="216024"/>
          </a:xfrm>
        </p:spPr>
        <p:txBody>
          <a:bodyPr/>
          <a:lstStyle/>
          <a:p>
            <a:r>
              <a:rPr lang="es-CL" sz="11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8409" y="692696"/>
            <a:ext cx="8229600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25. PROGRAMA 01: ESTADO JULIOR CONJUNTO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32191" y="1502222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dólares de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8C3D0A9-D771-44F8-9DCF-BEF6D574AF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915010"/>
              </p:ext>
            </p:extLst>
          </p:nvPr>
        </p:nvGraphicFramePr>
        <p:xfrm>
          <a:off x="539551" y="1815186"/>
          <a:ext cx="8098457" cy="4119682"/>
        </p:xfrm>
        <a:graphic>
          <a:graphicData uri="http://schemas.openxmlformats.org/drawingml/2006/table">
            <a:tbl>
              <a:tblPr/>
              <a:tblGrid>
                <a:gridCol w="630956">
                  <a:extLst>
                    <a:ext uri="{9D8B030D-6E8A-4147-A177-3AD203B41FA5}">
                      <a16:colId xmlns:a16="http://schemas.microsoft.com/office/drawing/2014/main" val="824501277"/>
                    </a:ext>
                  </a:extLst>
                </a:gridCol>
                <a:gridCol w="354912">
                  <a:extLst>
                    <a:ext uri="{9D8B030D-6E8A-4147-A177-3AD203B41FA5}">
                      <a16:colId xmlns:a16="http://schemas.microsoft.com/office/drawing/2014/main" val="1242971135"/>
                    </a:ext>
                  </a:extLst>
                </a:gridCol>
                <a:gridCol w="354912">
                  <a:extLst>
                    <a:ext uri="{9D8B030D-6E8A-4147-A177-3AD203B41FA5}">
                      <a16:colId xmlns:a16="http://schemas.microsoft.com/office/drawing/2014/main" val="205821204"/>
                    </a:ext>
                  </a:extLst>
                </a:gridCol>
                <a:gridCol w="3215721">
                  <a:extLst>
                    <a:ext uri="{9D8B030D-6E8A-4147-A177-3AD203B41FA5}">
                      <a16:colId xmlns:a16="http://schemas.microsoft.com/office/drawing/2014/main" val="3236477436"/>
                    </a:ext>
                  </a:extLst>
                </a:gridCol>
                <a:gridCol w="630956">
                  <a:extLst>
                    <a:ext uri="{9D8B030D-6E8A-4147-A177-3AD203B41FA5}">
                      <a16:colId xmlns:a16="http://schemas.microsoft.com/office/drawing/2014/main" val="1268394963"/>
                    </a:ext>
                  </a:extLst>
                </a:gridCol>
                <a:gridCol w="630956">
                  <a:extLst>
                    <a:ext uri="{9D8B030D-6E8A-4147-A177-3AD203B41FA5}">
                      <a16:colId xmlns:a16="http://schemas.microsoft.com/office/drawing/2014/main" val="1649772050"/>
                    </a:ext>
                  </a:extLst>
                </a:gridCol>
                <a:gridCol w="673976">
                  <a:extLst>
                    <a:ext uri="{9D8B030D-6E8A-4147-A177-3AD203B41FA5}">
                      <a16:colId xmlns:a16="http://schemas.microsoft.com/office/drawing/2014/main" val="622340649"/>
                    </a:ext>
                  </a:extLst>
                </a:gridCol>
                <a:gridCol w="803034">
                  <a:extLst>
                    <a:ext uri="{9D8B030D-6E8A-4147-A177-3AD203B41FA5}">
                      <a16:colId xmlns:a16="http://schemas.microsoft.com/office/drawing/2014/main" val="764550167"/>
                    </a:ext>
                  </a:extLst>
                </a:gridCol>
                <a:gridCol w="803034">
                  <a:extLst>
                    <a:ext uri="{9D8B030D-6E8A-4147-A177-3AD203B41FA5}">
                      <a16:colId xmlns:a16="http://schemas.microsoft.com/office/drawing/2014/main" val="1395332643"/>
                    </a:ext>
                  </a:extLst>
                </a:gridCol>
              </a:tblGrid>
              <a:tr h="162352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81275"/>
                  </a:ext>
                </a:extLst>
              </a:tr>
              <a:tr h="497203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103174"/>
                  </a:ext>
                </a:extLst>
              </a:tr>
              <a:tr h="213087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8.781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-937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316186"/>
                  </a:ext>
                </a:extLst>
              </a:tr>
              <a:tr h="1623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687744"/>
                  </a:ext>
                </a:extLst>
              </a:tr>
              <a:tr h="1623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246219"/>
                  </a:ext>
                </a:extLst>
              </a:tr>
              <a:tr h="1623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8.745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-668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361575"/>
                  </a:ext>
                </a:extLst>
              </a:tr>
              <a:tr h="1623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5.144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4.476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-668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06386"/>
                  </a:ext>
                </a:extLst>
              </a:tr>
              <a:tr h="1623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Misiones de Paz-Ejército de Chile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2.038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376071"/>
                  </a:ext>
                </a:extLst>
              </a:tr>
              <a:tr h="1623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Misiones de Paz-Armada de Chile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470018"/>
                  </a:ext>
                </a:extLst>
              </a:tr>
              <a:tr h="1623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Misiones de Paz-Fuerza Aérea de Chile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263385"/>
                  </a:ext>
                </a:extLst>
              </a:tr>
              <a:tr h="1623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Antártico- Armada de Chile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56333"/>
                  </a:ext>
                </a:extLst>
              </a:tr>
              <a:tr h="1623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3.562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350162"/>
                  </a:ext>
                </a:extLst>
              </a:tr>
              <a:tr h="1623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Misiones de Paz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2.602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122700"/>
                  </a:ext>
                </a:extLst>
              </a:tr>
              <a:tr h="1623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Nacional de Desminado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560125"/>
                  </a:ext>
                </a:extLst>
              </a:tr>
              <a:tr h="3247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Cooperación Internacional en Centroamérica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126821"/>
                  </a:ext>
                </a:extLst>
              </a:tr>
              <a:tr h="1623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611946"/>
                  </a:ext>
                </a:extLst>
              </a:tr>
              <a:tr h="1623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OTAN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69206"/>
                  </a:ext>
                </a:extLst>
              </a:tr>
              <a:tr h="1623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OTTAWA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65979"/>
                  </a:ext>
                </a:extLst>
              </a:tr>
              <a:tr h="1623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OSLO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802256"/>
                  </a:ext>
                </a:extLst>
              </a:tr>
              <a:tr h="1623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216996"/>
                  </a:ext>
                </a:extLst>
              </a:tr>
              <a:tr h="1623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992948"/>
                  </a:ext>
                </a:extLst>
              </a:tr>
              <a:tr h="1623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Misiones de Paz-Armada de Chile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488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316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7544" y="752625"/>
            <a:ext cx="822960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MENSUAL DE GASTOS A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JULIO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11 MINISTERIO DE DEFENSA NACIONAL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5" y="5795605"/>
            <a:ext cx="7488832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graphicFrame>
        <p:nvGraphicFramePr>
          <p:cNvPr id="7" name="2 Gráfico">
            <a:extLst>
              <a:ext uri="{FF2B5EF4-FFF2-40B4-BE49-F238E27FC236}">
                <a16:creationId xmlns:a16="http://schemas.microsoft.com/office/drawing/2014/main" id="{07E64580-E7A6-4D61-803A-558CCE8D2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8280785"/>
              </p:ext>
            </p:extLst>
          </p:nvPr>
        </p:nvGraphicFramePr>
        <p:xfrm>
          <a:off x="467544" y="1843200"/>
          <a:ext cx="8219256" cy="3674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9305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JULIO DE 2020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11 MINISTERIO DE DEFENSA NACIONAL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552" y="5877272"/>
            <a:ext cx="8406135" cy="288032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graphicFrame>
        <p:nvGraphicFramePr>
          <p:cNvPr id="9" name="1 Gráfico">
            <a:extLst>
              <a:ext uri="{FF2B5EF4-FFF2-40B4-BE49-F238E27FC236}">
                <a16:creationId xmlns:a16="http://schemas.microsoft.com/office/drawing/2014/main" id="{5DEE9E19-4B2C-479D-89DB-FF54FBE7F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582735"/>
              </p:ext>
            </p:extLst>
          </p:nvPr>
        </p:nvGraphicFramePr>
        <p:xfrm>
          <a:off x="539552" y="1843087"/>
          <a:ext cx="8147248" cy="3746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44969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23616"/>
            <a:ext cx="807524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JULIO DE 2020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MINISTERIO DE DEFENSA NACIONAL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70745" y="5589240"/>
            <a:ext cx="5760640" cy="337963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1703473"/>
            <a:ext cx="7632848" cy="3337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39C02F9-A71F-4E76-8943-25F5309E96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950297"/>
              </p:ext>
            </p:extLst>
          </p:nvPr>
        </p:nvGraphicFramePr>
        <p:xfrm>
          <a:off x="470744" y="2132856"/>
          <a:ext cx="8061694" cy="3211466"/>
        </p:xfrm>
        <a:graphic>
          <a:graphicData uri="http://schemas.openxmlformats.org/drawingml/2006/table">
            <a:tbl>
              <a:tblPr/>
              <a:tblGrid>
                <a:gridCol w="1006261">
                  <a:extLst>
                    <a:ext uri="{9D8B030D-6E8A-4147-A177-3AD203B41FA5}">
                      <a16:colId xmlns:a16="http://schemas.microsoft.com/office/drawing/2014/main" val="3013037226"/>
                    </a:ext>
                  </a:extLst>
                </a:gridCol>
                <a:gridCol w="2631758">
                  <a:extLst>
                    <a:ext uri="{9D8B030D-6E8A-4147-A177-3AD203B41FA5}">
                      <a16:colId xmlns:a16="http://schemas.microsoft.com/office/drawing/2014/main" val="1432701438"/>
                    </a:ext>
                  </a:extLst>
                </a:gridCol>
                <a:gridCol w="998519">
                  <a:extLst>
                    <a:ext uri="{9D8B030D-6E8A-4147-A177-3AD203B41FA5}">
                      <a16:colId xmlns:a16="http://schemas.microsoft.com/office/drawing/2014/main" val="3860080755"/>
                    </a:ext>
                  </a:extLst>
                </a:gridCol>
                <a:gridCol w="959817">
                  <a:extLst>
                    <a:ext uri="{9D8B030D-6E8A-4147-A177-3AD203B41FA5}">
                      <a16:colId xmlns:a16="http://schemas.microsoft.com/office/drawing/2014/main" val="1876793421"/>
                    </a:ext>
                  </a:extLst>
                </a:gridCol>
                <a:gridCol w="789528">
                  <a:extLst>
                    <a:ext uri="{9D8B030D-6E8A-4147-A177-3AD203B41FA5}">
                      <a16:colId xmlns:a16="http://schemas.microsoft.com/office/drawing/2014/main" val="1165576340"/>
                    </a:ext>
                  </a:extLst>
                </a:gridCol>
                <a:gridCol w="963688">
                  <a:extLst>
                    <a:ext uri="{9D8B030D-6E8A-4147-A177-3AD203B41FA5}">
                      <a16:colId xmlns:a16="http://schemas.microsoft.com/office/drawing/2014/main" val="3923487374"/>
                    </a:ext>
                  </a:extLst>
                </a:gridCol>
                <a:gridCol w="712123">
                  <a:extLst>
                    <a:ext uri="{9D8B030D-6E8A-4147-A177-3AD203B41FA5}">
                      <a16:colId xmlns:a16="http://schemas.microsoft.com/office/drawing/2014/main" val="146598649"/>
                    </a:ext>
                  </a:extLst>
                </a:gridCol>
              </a:tblGrid>
              <a:tr h="22776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2020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775755"/>
                  </a:ext>
                </a:extLst>
              </a:tr>
              <a:tr h="558020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505612"/>
                  </a:ext>
                </a:extLst>
              </a:tr>
              <a:tr h="1935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1.882.785.627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1.819.053.248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-63.732.379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1.149.556.242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660783"/>
                  </a:ext>
                </a:extLst>
              </a:tr>
              <a:tr h="182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1.275.946.206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1.241.220.389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-34.725.817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742.404.028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742923"/>
                  </a:ext>
                </a:extLst>
              </a:tr>
              <a:tr h="182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315.345.668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292.236.033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-23.109.635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139.949.498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623058"/>
                  </a:ext>
                </a:extLst>
              </a:tr>
              <a:tr h="182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1.515.063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1.923.482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408.419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1.541.951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87009"/>
                  </a:ext>
                </a:extLst>
              </a:tr>
              <a:tr h="182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23.031.737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22.590.935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-440.802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15.752.758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003096"/>
                  </a:ext>
                </a:extLst>
              </a:tr>
              <a:tr h="182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13.255.723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13.255.723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143.010.607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1078,9%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991125"/>
                  </a:ext>
                </a:extLst>
              </a:tr>
              <a:tr h="182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650.747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650.747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197.678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645553"/>
                  </a:ext>
                </a:extLst>
              </a:tr>
              <a:tr h="2277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28.697.635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15.429.786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-13.267.849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5.618.741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373105"/>
                  </a:ext>
                </a:extLst>
              </a:tr>
              <a:tr h="182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145.943.851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145.943.851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057063"/>
                  </a:ext>
                </a:extLst>
              </a:tr>
              <a:tr h="182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7.771.034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8.022.597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251.563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2.758.378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1291"/>
                  </a:ext>
                </a:extLst>
              </a:tr>
              <a:tr h="182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3.192.190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3.192.190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1.753.324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562498"/>
                  </a:ext>
                </a:extLst>
              </a:tr>
              <a:tr h="182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50.821.780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45.135.958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-5.685.822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18.225.923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198859"/>
                  </a:ext>
                </a:extLst>
              </a:tr>
              <a:tr h="182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16.613.993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29.451.557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12.837.564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48.343.356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657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95624"/>
            <a:ext cx="793122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JULIO DE 2020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MINISTERIO DE DEFENSA NACIONAL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36576" y="5250133"/>
            <a:ext cx="5616624" cy="236818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83568" y="1900305"/>
            <a:ext cx="7344816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dólares de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1EEC5F4-2CA8-4CD7-87F0-12B5A1B966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001658"/>
              </p:ext>
            </p:extLst>
          </p:nvPr>
        </p:nvGraphicFramePr>
        <p:xfrm>
          <a:off x="683568" y="2420888"/>
          <a:ext cx="7704857" cy="2504333"/>
        </p:xfrm>
        <a:graphic>
          <a:graphicData uri="http://schemas.openxmlformats.org/drawingml/2006/table">
            <a:tbl>
              <a:tblPr/>
              <a:tblGrid>
                <a:gridCol w="712493">
                  <a:extLst>
                    <a:ext uri="{9D8B030D-6E8A-4147-A177-3AD203B41FA5}">
                      <a16:colId xmlns:a16="http://schemas.microsoft.com/office/drawing/2014/main" val="2921709124"/>
                    </a:ext>
                  </a:extLst>
                </a:gridCol>
                <a:gridCol w="2965955">
                  <a:extLst>
                    <a:ext uri="{9D8B030D-6E8A-4147-A177-3AD203B41FA5}">
                      <a16:colId xmlns:a16="http://schemas.microsoft.com/office/drawing/2014/main" val="1151179138"/>
                    </a:ext>
                  </a:extLst>
                </a:gridCol>
                <a:gridCol w="712493">
                  <a:extLst>
                    <a:ext uri="{9D8B030D-6E8A-4147-A177-3AD203B41FA5}">
                      <a16:colId xmlns:a16="http://schemas.microsoft.com/office/drawing/2014/main" val="477332813"/>
                    </a:ext>
                  </a:extLst>
                </a:gridCol>
                <a:gridCol w="712493">
                  <a:extLst>
                    <a:ext uri="{9D8B030D-6E8A-4147-A177-3AD203B41FA5}">
                      <a16:colId xmlns:a16="http://schemas.microsoft.com/office/drawing/2014/main" val="3503591444"/>
                    </a:ext>
                  </a:extLst>
                </a:gridCol>
                <a:gridCol w="778769">
                  <a:extLst>
                    <a:ext uri="{9D8B030D-6E8A-4147-A177-3AD203B41FA5}">
                      <a16:colId xmlns:a16="http://schemas.microsoft.com/office/drawing/2014/main" val="3440696617"/>
                    </a:ext>
                  </a:extLst>
                </a:gridCol>
                <a:gridCol w="911327">
                  <a:extLst>
                    <a:ext uri="{9D8B030D-6E8A-4147-A177-3AD203B41FA5}">
                      <a16:colId xmlns:a16="http://schemas.microsoft.com/office/drawing/2014/main" val="1146990981"/>
                    </a:ext>
                  </a:extLst>
                </a:gridCol>
                <a:gridCol w="911327">
                  <a:extLst>
                    <a:ext uri="{9D8B030D-6E8A-4147-A177-3AD203B41FA5}">
                      <a16:colId xmlns:a16="http://schemas.microsoft.com/office/drawing/2014/main" val="2383798770"/>
                    </a:ext>
                  </a:extLst>
                </a:gridCol>
              </a:tblGrid>
              <a:tr h="20654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532391"/>
                  </a:ext>
                </a:extLst>
              </a:tr>
              <a:tr h="632537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427090"/>
                  </a:ext>
                </a:extLst>
              </a:tr>
              <a:tr h="2194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152.760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141.505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-11.255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73.193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361554"/>
                  </a:ext>
                </a:extLst>
              </a:tr>
              <a:tr h="2065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54.446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45.545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-8.901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175622"/>
                  </a:ext>
                </a:extLst>
              </a:tr>
              <a:tr h="2065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88.160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82.936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41.344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112394"/>
                  </a:ext>
                </a:extLst>
              </a:tr>
              <a:tr h="2065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713622"/>
                  </a:ext>
                </a:extLst>
              </a:tr>
              <a:tr h="2065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050180"/>
                  </a:ext>
                </a:extLst>
              </a:tr>
              <a:tr h="2065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-1.583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254871"/>
                  </a:ext>
                </a:extLst>
              </a:tr>
              <a:tr h="2065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838453"/>
                  </a:ext>
                </a:extLst>
              </a:tr>
              <a:tr h="2065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006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5012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1199" y="682666"/>
            <a:ext cx="781482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JULIO DE 2020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11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711199" y="5830768"/>
            <a:ext cx="7621981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711199" y="1449640"/>
            <a:ext cx="7748233" cy="305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12A0DFB-7185-4F21-B190-FD5E1556A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722418"/>
              </p:ext>
            </p:extLst>
          </p:nvPr>
        </p:nvGraphicFramePr>
        <p:xfrm>
          <a:off x="810820" y="1915923"/>
          <a:ext cx="7715199" cy="3918935"/>
        </p:xfrm>
        <a:graphic>
          <a:graphicData uri="http://schemas.openxmlformats.org/drawingml/2006/table">
            <a:tbl>
              <a:tblPr/>
              <a:tblGrid>
                <a:gridCol w="756183">
                  <a:extLst>
                    <a:ext uri="{9D8B030D-6E8A-4147-A177-3AD203B41FA5}">
                      <a16:colId xmlns:a16="http://schemas.microsoft.com/office/drawing/2014/main" val="2310834637"/>
                    </a:ext>
                  </a:extLst>
                </a:gridCol>
                <a:gridCol w="353123">
                  <a:extLst>
                    <a:ext uri="{9D8B030D-6E8A-4147-A177-3AD203B41FA5}">
                      <a16:colId xmlns:a16="http://schemas.microsoft.com/office/drawing/2014/main" val="2189922686"/>
                    </a:ext>
                  </a:extLst>
                </a:gridCol>
                <a:gridCol w="2682306">
                  <a:extLst>
                    <a:ext uri="{9D8B030D-6E8A-4147-A177-3AD203B41FA5}">
                      <a16:colId xmlns:a16="http://schemas.microsoft.com/office/drawing/2014/main" val="1206770067"/>
                    </a:ext>
                  </a:extLst>
                </a:gridCol>
                <a:gridCol w="756183">
                  <a:extLst>
                    <a:ext uri="{9D8B030D-6E8A-4147-A177-3AD203B41FA5}">
                      <a16:colId xmlns:a16="http://schemas.microsoft.com/office/drawing/2014/main" val="4130954438"/>
                    </a:ext>
                  </a:extLst>
                </a:gridCol>
                <a:gridCol w="798985">
                  <a:extLst>
                    <a:ext uri="{9D8B030D-6E8A-4147-A177-3AD203B41FA5}">
                      <a16:colId xmlns:a16="http://schemas.microsoft.com/office/drawing/2014/main" val="3984603271"/>
                    </a:ext>
                  </a:extLst>
                </a:gridCol>
                <a:gridCol w="798985">
                  <a:extLst>
                    <a:ext uri="{9D8B030D-6E8A-4147-A177-3AD203B41FA5}">
                      <a16:colId xmlns:a16="http://schemas.microsoft.com/office/drawing/2014/main" val="1535801795"/>
                    </a:ext>
                  </a:extLst>
                </a:gridCol>
                <a:gridCol w="784717">
                  <a:extLst>
                    <a:ext uri="{9D8B030D-6E8A-4147-A177-3AD203B41FA5}">
                      <a16:colId xmlns:a16="http://schemas.microsoft.com/office/drawing/2014/main" val="457475615"/>
                    </a:ext>
                  </a:extLst>
                </a:gridCol>
                <a:gridCol w="784717">
                  <a:extLst>
                    <a:ext uri="{9D8B030D-6E8A-4147-A177-3AD203B41FA5}">
                      <a16:colId xmlns:a16="http://schemas.microsoft.com/office/drawing/2014/main" val="2092750948"/>
                    </a:ext>
                  </a:extLst>
                </a:gridCol>
              </a:tblGrid>
              <a:tr h="162865"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461433"/>
                  </a:ext>
                </a:extLst>
              </a:tr>
              <a:tr h="498773">
                <a:tc gridSpan="3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766538"/>
                  </a:ext>
                </a:extLst>
              </a:tr>
              <a:tr h="2137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Ejército de Chile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571.742.473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565.404.701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-6.337.772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342.542.940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222558"/>
                  </a:ext>
                </a:extLst>
              </a:tr>
              <a:tr h="1934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de Salud del Ejército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78.408.253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76.124.876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-2.283.377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52.466.252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556026"/>
                  </a:ext>
                </a:extLst>
              </a:tr>
              <a:tr h="2748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de Industria Militar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5.783.172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5.047.141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-736.031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2.418.011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948329"/>
                  </a:ext>
                </a:extLst>
              </a:tr>
              <a:tr h="2646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Armada de Chile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388.362.652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390.598.451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2.235.799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235.276.386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481146"/>
                  </a:ext>
                </a:extLst>
              </a:tr>
              <a:tr h="2035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del Territorio Marítimo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117.828.685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110.325.872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-7.502.813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35.037.309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284030"/>
                  </a:ext>
                </a:extLst>
              </a:tr>
              <a:tr h="162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Sanidad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77.986.462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76.735.945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-1.250.517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42.499.676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91341"/>
                  </a:ext>
                </a:extLst>
              </a:tr>
              <a:tr h="162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Fuerza Aérea de Chile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231.863.401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243.028.883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11.165.482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146.223.107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171781"/>
                  </a:ext>
                </a:extLst>
              </a:tr>
              <a:tr h="162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de Salud de la Fach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38.774.452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37.863.192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-911.260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22.348.440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661293"/>
                  </a:ext>
                </a:extLst>
              </a:tr>
              <a:tr h="2035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Movilización Nacional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7.401.048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6.839.665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-561.383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2.920.899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080347"/>
                  </a:ext>
                </a:extLst>
              </a:tr>
              <a:tr h="2035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Geográfico Militar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4.406.235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4.018.659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-387.576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2.225.629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421427"/>
                  </a:ext>
                </a:extLst>
              </a:tr>
              <a:tr h="162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6.184.401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5.120.605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-1.063.796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3.259.193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515552"/>
                  </a:ext>
                </a:extLst>
              </a:tr>
              <a:tr h="162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Aeronáutica Civil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330.866.464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302.127.695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-28.738.769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272.379.328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597577"/>
                  </a:ext>
                </a:extLst>
              </a:tr>
              <a:tr h="3562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Aerofotogramétrico de la </a:t>
                      </a:r>
                      <a:b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Fuerza Aérea de Chile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2.602.143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2.117.526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-484.617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946.842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960236"/>
                  </a:ext>
                </a:extLst>
              </a:tr>
              <a:tr h="2035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para las Fuerzas Armadas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13.717.289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12.893.647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-823.642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7.536.697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225863"/>
                  </a:ext>
                </a:extLst>
              </a:tr>
              <a:tr h="162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Defensa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5.176.709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4.915.637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-261.072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2.989.128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32992"/>
                  </a:ext>
                </a:extLst>
              </a:tr>
              <a:tr h="1628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Estado Mayor Conjunto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12.115.902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9.675.886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-2.440.016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4.962.791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118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92593" y="6378807"/>
            <a:ext cx="5149146" cy="211345"/>
          </a:xfrm>
        </p:spPr>
        <p:txBody>
          <a:bodyPr/>
          <a:lstStyle/>
          <a:p>
            <a:r>
              <a:rPr lang="es-CL" sz="800" b="1" dirty="0"/>
              <a:t>Fuente</a:t>
            </a:r>
            <a:r>
              <a:rPr lang="es-CL" sz="8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57199" y="627607"/>
            <a:ext cx="749917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JULIO DE 2020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11.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CAPÍTULO 01. PROGRAMA 01: EJÉRCITO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2145" y="1344483"/>
            <a:ext cx="7283152" cy="2113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ECBEFA4-53E7-48EB-9CB3-BE2D028E0E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02463"/>
              </p:ext>
            </p:extLst>
          </p:nvPr>
        </p:nvGraphicFramePr>
        <p:xfrm>
          <a:off x="457199" y="1555828"/>
          <a:ext cx="7499176" cy="4800511"/>
        </p:xfrm>
        <a:graphic>
          <a:graphicData uri="http://schemas.openxmlformats.org/drawingml/2006/table">
            <a:tbl>
              <a:tblPr/>
              <a:tblGrid>
                <a:gridCol w="846222">
                  <a:extLst>
                    <a:ext uri="{9D8B030D-6E8A-4147-A177-3AD203B41FA5}">
                      <a16:colId xmlns:a16="http://schemas.microsoft.com/office/drawing/2014/main" val="3658788102"/>
                    </a:ext>
                  </a:extLst>
                </a:gridCol>
                <a:gridCol w="312596">
                  <a:extLst>
                    <a:ext uri="{9D8B030D-6E8A-4147-A177-3AD203B41FA5}">
                      <a16:colId xmlns:a16="http://schemas.microsoft.com/office/drawing/2014/main" val="689074052"/>
                    </a:ext>
                  </a:extLst>
                </a:gridCol>
                <a:gridCol w="312596">
                  <a:extLst>
                    <a:ext uri="{9D8B030D-6E8A-4147-A177-3AD203B41FA5}">
                      <a16:colId xmlns:a16="http://schemas.microsoft.com/office/drawing/2014/main" val="3797364919"/>
                    </a:ext>
                  </a:extLst>
                </a:gridCol>
                <a:gridCol w="2226072">
                  <a:extLst>
                    <a:ext uri="{9D8B030D-6E8A-4147-A177-3AD203B41FA5}">
                      <a16:colId xmlns:a16="http://schemas.microsoft.com/office/drawing/2014/main" val="3907088676"/>
                    </a:ext>
                  </a:extLst>
                </a:gridCol>
                <a:gridCol w="843066">
                  <a:extLst>
                    <a:ext uri="{9D8B030D-6E8A-4147-A177-3AD203B41FA5}">
                      <a16:colId xmlns:a16="http://schemas.microsoft.com/office/drawing/2014/main" val="3057800405"/>
                    </a:ext>
                  </a:extLst>
                </a:gridCol>
                <a:gridCol w="732552">
                  <a:extLst>
                    <a:ext uri="{9D8B030D-6E8A-4147-A177-3AD203B41FA5}">
                      <a16:colId xmlns:a16="http://schemas.microsoft.com/office/drawing/2014/main" val="1231765178"/>
                    </a:ext>
                  </a:extLst>
                </a:gridCol>
                <a:gridCol w="732552">
                  <a:extLst>
                    <a:ext uri="{9D8B030D-6E8A-4147-A177-3AD203B41FA5}">
                      <a16:colId xmlns:a16="http://schemas.microsoft.com/office/drawing/2014/main" val="3669801057"/>
                    </a:ext>
                  </a:extLst>
                </a:gridCol>
                <a:gridCol w="745181">
                  <a:extLst>
                    <a:ext uri="{9D8B030D-6E8A-4147-A177-3AD203B41FA5}">
                      <a16:colId xmlns:a16="http://schemas.microsoft.com/office/drawing/2014/main" val="330180216"/>
                    </a:ext>
                  </a:extLst>
                </a:gridCol>
                <a:gridCol w="748339">
                  <a:extLst>
                    <a:ext uri="{9D8B030D-6E8A-4147-A177-3AD203B41FA5}">
                      <a16:colId xmlns:a16="http://schemas.microsoft.com/office/drawing/2014/main" val="1379609596"/>
                    </a:ext>
                  </a:extLst>
                </a:gridCol>
              </a:tblGrid>
              <a:tr h="104277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5887" marR="5887" marT="5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5887" marR="5887" marT="5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309826"/>
                  </a:ext>
                </a:extLst>
              </a:tr>
              <a:tr h="309039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443969"/>
                  </a:ext>
                </a:extLst>
              </a:tr>
              <a:tr h="1324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571.742.473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565.404.701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-6.337.772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342.542.940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951612"/>
                  </a:ext>
                </a:extLst>
              </a:tr>
              <a:tr h="1042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495.070.607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480.770.045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-14.300.562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288.344.258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491995"/>
                  </a:ext>
                </a:extLst>
              </a:tr>
              <a:tr h="1042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65.875.681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63.556.143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-2.319.538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30.723.931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571310"/>
                  </a:ext>
                </a:extLst>
              </a:tr>
              <a:tr h="1042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572.974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572.974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337.596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456640"/>
                  </a:ext>
                </a:extLst>
              </a:tr>
              <a:tr h="1042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572.974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572.974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337.596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28233"/>
                  </a:ext>
                </a:extLst>
              </a:tr>
              <a:tr h="1042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5.370.011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17.130.365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11.760.354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12.186.576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71,1%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03030"/>
                  </a:ext>
                </a:extLst>
              </a:tr>
              <a:tr h="1042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751.871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751.871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190.987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09699"/>
                  </a:ext>
                </a:extLst>
              </a:tr>
              <a:tr h="1042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83.674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83.674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941521"/>
                  </a:ext>
                </a:extLst>
              </a:tr>
              <a:tr h="1042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y Otros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66.998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66.998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3.522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091857"/>
                  </a:ext>
                </a:extLst>
              </a:tr>
              <a:tr h="1042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Social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601.199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601.199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187.465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007352"/>
                  </a:ext>
                </a:extLst>
              </a:tr>
              <a:tr h="1042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1.755.703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13.516.057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11.760.354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9.178.720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741491"/>
                  </a:ext>
                </a:extLst>
              </a:tr>
              <a:tr h="1042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de Salud del Ejército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1.403.043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13.163.397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11.760.354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8.883.042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677542"/>
                  </a:ext>
                </a:extLst>
              </a:tr>
              <a:tr h="1042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Movilización Nacional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56.047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56.047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859090"/>
                  </a:ext>
                </a:extLst>
              </a:tr>
              <a:tr h="1042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Armada de Chile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36.895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36.895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35.960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026611"/>
                  </a:ext>
                </a:extLst>
              </a:tr>
              <a:tr h="1042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para las Fuerzas Armadas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20.607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20.607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20.607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082437"/>
                  </a:ext>
                </a:extLst>
              </a:tr>
              <a:tr h="1042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Estado Mayor Conjunto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185.700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185.700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185.700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049431"/>
                  </a:ext>
                </a:extLst>
              </a:tr>
              <a:tr h="1042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Defensa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8.347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8.347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8.347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813328"/>
                  </a:ext>
                </a:extLst>
              </a:tr>
              <a:tr h="1042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de Industria Militar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28.762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28.762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28.762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381622"/>
                  </a:ext>
                </a:extLst>
              </a:tr>
              <a:tr h="1042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Geográfico Militar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16.302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16.302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16.302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102202"/>
                  </a:ext>
                </a:extLst>
              </a:tr>
              <a:tr h="1042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768.261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768.261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722.693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94,1%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067371"/>
                  </a:ext>
                </a:extLst>
              </a:tr>
              <a:tr h="1042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Equino y Deporte Ecuestre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48.217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48.217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4.597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415771"/>
                  </a:ext>
                </a:extLst>
              </a:tr>
              <a:tr h="1042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Social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720.034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720.034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718.096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412167"/>
                  </a:ext>
                </a:extLst>
              </a:tr>
              <a:tr h="1042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Rotativo de Abastecimiento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692190"/>
                  </a:ext>
                </a:extLst>
              </a:tr>
              <a:tr h="1042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Empresas Públicas no Financieras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2.094.176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2.094.176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2.094.176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687820"/>
                  </a:ext>
                </a:extLst>
              </a:tr>
              <a:tr h="1042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Fábricas y Maestranzas del Ejército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2.094.176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2.094.176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2.094.176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543368"/>
                  </a:ext>
                </a:extLst>
              </a:tr>
              <a:tr h="1042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4.214.493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682512"/>
                  </a:ext>
                </a:extLst>
              </a:tr>
              <a:tr h="1042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4.214.493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685673"/>
                  </a:ext>
                </a:extLst>
              </a:tr>
              <a:tr h="1879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3.472.140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1.994.587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-1.477.553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411.815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646788"/>
                  </a:ext>
                </a:extLst>
              </a:tr>
              <a:tr h="1042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587.179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-587.179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804156"/>
                  </a:ext>
                </a:extLst>
              </a:tr>
              <a:tr h="1042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1.261.347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1.128.614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-132.733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212.075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260476"/>
                  </a:ext>
                </a:extLst>
              </a:tr>
              <a:tr h="1042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412.652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265.362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-147.290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96.943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889918"/>
                  </a:ext>
                </a:extLst>
              </a:tr>
              <a:tr h="1042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573.707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58.935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-514.772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46.514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78,9%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301430"/>
                  </a:ext>
                </a:extLst>
              </a:tr>
              <a:tr h="1042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374.514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278.935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-95.579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55.750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46407"/>
                  </a:ext>
                </a:extLst>
              </a:tr>
              <a:tr h="1042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262.741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262.741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293046"/>
                  </a:ext>
                </a:extLst>
              </a:tr>
              <a:tr h="1042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1.376.643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1.376.643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869.181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777656"/>
                  </a:ext>
                </a:extLst>
              </a:tr>
              <a:tr h="1042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1.376.643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1.376.643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869.181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943699"/>
                  </a:ext>
                </a:extLst>
              </a:tr>
              <a:tr h="1042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4.417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3.944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-473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1.780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605611"/>
                  </a:ext>
                </a:extLst>
              </a:tr>
              <a:tr h="1042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4.417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3.944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-473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1.780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206254"/>
                  </a:ext>
                </a:extLst>
              </a:tr>
              <a:tr h="1042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Equino y Deporte Ecuestre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4.417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3.944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-473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1.780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333323"/>
                  </a:ext>
                </a:extLst>
              </a:tr>
              <a:tr h="1042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5.453.310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309281"/>
                  </a:ext>
                </a:extLst>
              </a:tr>
              <a:tr h="1042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5.453.310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67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054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80299" y="6095139"/>
            <a:ext cx="5614485" cy="237348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53699" y="6361211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80299" y="620688"/>
            <a:ext cx="786024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JULIO DE 2020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11.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CAPÍTULO 01. PROGRAMA 01: EJÉRCITO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80299" y="1546812"/>
            <a:ext cx="7860248" cy="1874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dólares 2020</a:t>
            </a:r>
          </a:p>
          <a:p>
            <a:pPr lvl="0">
              <a:spcBef>
                <a:spcPts val="0"/>
              </a:spcBef>
            </a:pP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9B61925-2FC7-4DD4-9762-8FFA2D32B5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336012"/>
              </p:ext>
            </p:extLst>
          </p:nvPr>
        </p:nvGraphicFramePr>
        <p:xfrm>
          <a:off x="580299" y="1916832"/>
          <a:ext cx="7860249" cy="3928505"/>
        </p:xfrm>
        <a:graphic>
          <a:graphicData uri="http://schemas.openxmlformats.org/drawingml/2006/table">
            <a:tbl>
              <a:tblPr/>
              <a:tblGrid>
                <a:gridCol w="668296">
                  <a:extLst>
                    <a:ext uri="{9D8B030D-6E8A-4147-A177-3AD203B41FA5}">
                      <a16:colId xmlns:a16="http://schemas.microsoft.com/office/drawing/2014/main" val="1301026630"/>
                    </a:ext>
                  </a:extLst>
                </a:gridCol>
                <a:gridCol w="384659">
                  <a:extLst>
                    <a:ext uri="{9D8B030D-6E8A-4147-A177-3AD203B41FA5}">
                      <a16:colId xmlns:a16="http://schemas.microsoft.com/office/drawing/2014/main" val="3926173259"/>
                    </a:ext>
                  </a:extLst>
                </a:gridCol>
                <a:gridCol w="384659">
                  <a:extLst>
                    <a:ext uri="{9D8B030D-6E8A-4147-A177-3AD203B41FA5}">
                      <a16:colId xmlns:a16="http://schemas.microsoft.com/office/drawing/2014/main" val="3826661843"/>
                    </a:ext>
                  </a:extLst>
                </a:gridCol>
                <a:gridCol w="2645986">
                  <a:extLst>
                    <a:ext uri="{9D8B030D-6E8A-4147-A177-3AD203B41FA5}">
                      <a16:colId xmlns:a16="http://schemas.microsoft.com/office/drawing/2014/main" val="3030982965"/>
                    </a:ext>
                  </a:extLst>
                </a:gridCol>
                <a:gridCol w="668296">
                  <a:extLst>
                    <a:ext uri="{9D8B030D-6E8A-4147-A177-3AD203B41FA5}">
                      <a16:colId xmlns:a16="http://schemas.microsoft.com/office/drawing/2014/main" val="2845535452"/>
                    </a:ext>
                  </a:extLst>
                </a:gridCol>
                <a:gridCol w="668296">
                  <a:extLst>
                    <a:ext uri="{9D8B030D-6E8A-4147-A177-3AD203B41FA5}">
                      <a16:colId xmlns:a16="http://schemas.microsoft.com/office/drawing/2014/main" val="2573721088"/>
                    </a:ext>
                  </a:extLst>
                </a:gridCol>
                <a:gridCol w="730463">
                  <a:extLst>
                    <a:ext uri="{9D8B030D-6E8A-4147-A177-3AD203B41FA5}">
                      <a16:colId xmlns:a16="http://schemas.microsoft.com/office/drawing/2014/main" val="4213761209"/>
                    </a:ext>
                  </a:extLst>
                </a:gridCol>
                <a:gridCol w="854797">
                  <a:extLst>
                    <a:ext uri="{9D8B030D-6E8A-4147-A177-3AD203B41FA5}">
                      <a16:colId xmlns:a16="http://schemas.microsoft.com/office/drawing/2014/main" val="3893722360"/>
                    </a:ext>
                  </a:extLst>
                </a:gridCol>
                <a:gridCol w="854797">
                  <a:extLst>
                    <a:ext uri="{9D8B030D-6E8A-4147-A177-3AD203B41FA5}">
                      <a16:colId xmlns:a16="http://schemas.microsoft.com/office/drawing/2014/main" val="1662891043"/>
                    </a:ext>
                  </a:extLst>
                </a:gridCol>
              </a:tblGrid>
              <a:tr h="162335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116107"/>
                  </a:ext>
                </a:extLst>
              </a:tr>
              <a:tr h="497150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755299"/>
                  </a:ext>
                </a:extLst>
              </a:tr>
              <a:tr h="2130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25.660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24.386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-1.274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283874"/>
                  </a:ext>
                </a:extLst>
              </a:tr>
              <a:tr h="1623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16.822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15.548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-1.274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396723"/>
                  </a:ext>
                </a:extLst>
              </a:tr>
              <a:tr h="1623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7.118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50576"/>
                  </a:ext>
                </a:extLst>
              </a:tr>
              <a:tr h="1623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488370"/>
                  </a:ext>
                </a:extLst>
              </a:tr>
              <a:tr h="1623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347053"/>
                  </a:ext>
                </a:extLst>
              </a:tr>
              <a:tr h="1623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0445"/>
                  </a:ext>
                </a:extLst>
              </a:tr>
              <a:tr h="1623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7492"/>
                  </a:ext>
                </a:extLst>
              </a:tr>
              <a:tr h="1623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Social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480330"/>
                  </a:ext>
                </a:extLst>
              </a:tr>
              <a:tr h="1623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Empresas Públicas no Financieras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251047"/>
                  </a:ext>
                </a:extLst>
              </a:tr>
              <a:tr h="1623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Fábricas y Maestranzas del Ejército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760431"/>
                  </a:ext>
                </a:extLst>
              </a:tr>
              <a:tr h="3023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937067"/>
                  </a:ext>
                </a:extLst>
              </a:tr>
              <a:tr h="1623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369696"/>
                  </a:ext>
                </a:extLst>
              </a:tr>
              <a:tr h="1623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92289"/>
                  </a:ext>
                </a:extLst>
              </a:tr>
              <a:tr h="1623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762168"/>
                  </a:ext>
                </a:extLst>
              </a:tr>
              <a:tr h="1623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558780"/>
                  </a:ext>
                </a:extLst>
              </a:tr>
              <a:tr h="1623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313411"/>
                  </a:ext>
                </a:extLst>
              </a:tr>
              <a:tr h="1562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780627"/>
                  </a:ext>
                </a:extLst>
              </a:tr>
              <a:tr h="1623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874201"/>
                  </a:ext>
                </a:extLst>
              </a:tr>
              <a:tr h="1623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93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751753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5263</TotalTime>
  <Words>7683</Words>
  <Application>Microsoft Office PowerPoint</Application>
  <PresentationFormat>Presentación en pantalla (4:3)</PresentationFormat>
  <Paragraphs>4535</Paragraphs>
  <Slides>27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Arial</vt:lpstr>
      <vt:lpstr>Calibri</vt:lpstr>
      <vt:lpstr>1_Tema de Office</vt:lpstr>
      <vt:lpstr>Tema de Office</vt:lpstr>
      <vt:lpstr>EJECUCIÓN PRESUPUESTARIA DE GASTOS ACUMULADA JULIO DE 2020 PARTIDA 11: MINISTERIO DE DEFENSA NACIONAL</vt:lpstr>
      <vt:lpstr>EJECUCIÓN ACUMULADA DE GASTOS A JULIO DE 2020  PARTIDA 11 MINISTERIO DE DEFENSA NACIONAL</vt:lpstr>
      <vt:lpstr>COMPORTAMIENTO DE LA EJECUCIÓN MENSUAL DE GASTOS A JULIO DE 2020 PARTIDA 11 MINISTERIO DE DEFENSA NACIONAL</vt:lpstr>
      <vt:lpstr>COMPORTAMIENTO DE LA EJECUCIÓN ACUMULADA DE GASTOS A JULIO DE 2020  PARTIDA 11 MINISTERIO DE DEFENSA NACIONAL</vt:lpstr>
      <vt:lpstr>EJECUCIÓN ACUMULADA DE GASTOS A JULIO DE 2020  PARTIDA 11 MINISTERIO DE DEFENSA NACIONAL</vt:lpstr>
      <vt:lpstr>EJECUCIÓN ACUMULADA DE GASTOS A JULIO DE 2020  PARTIDA 11 MINISTERIO DE DEFENSA NACIONAL</vt:lpstr>
      <vt:lpstr>EJECUCIÓN ACUMULADA DE GASTOS A JULIO DE 2020  PARTIDA 11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RCATALAN</cp:lastModifiedBy>
  <cp:revision>378</cp:revision>
  <cp:lastPrinted>2019-05-13T15:36:27Z</cp:lastPrinted>
  <dcterms:created xsi:type="dcterms:W3CDTF">2016-06-23T13:38:47Z</dcterms:created>
  <dcterms:modified xsi:type="dcterms:W3CDTF">2020-09-13T22:54:18Z</dcterms:modified>
</cp:coreProperties>
</file>