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4803974711809501"/>
          <c:y val="4.4956878429629824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9F1-47CA-A81F-455D873B61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9F1-47CA-A81F-455D873B61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9F1-47CA-A81F-455D873B61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9F1-47CA-A81F-455D873B61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9F1-47CA-A81F-455D873B61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9F1-47CA-A81F-455D873B61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9F1-47CA-A81F-455D873B61B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'[10.xlsx]Partida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'[10.xlsx]Partida 10'!$D$51:$D$55</c:f>
              <c:numCache>
                <c:formatCode>0.00%</c:formatCode>
                <c:ptCount val="5"/>
                <c:pt idx="0">
                  <c:v>0.4390499198522736</c:v>
                </c:pt>
                <c:pt idx="1">
                  <c:v>0.23026188971678055</c:v>
                </c:pt>
                <c:pt idx="2">
                  <c:v>0.27019392449448237</c:v>
                </c:pt>
                <c:pt idx="3">
                  <c:v>4.3880481031357832E-2</c:v>
                </c:pt>
                <c:pt idx="4">
                  <c:v>1.6613784905105667E-2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9F1-47CA-A81F-455D873B6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Capítulo (millones de $)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'[10.xlsx]Info. de tendencia'!$AD$21:$AD$27</c:f>
              <c:strCache>
                <c:ptCount val="7"/>
                <c:pt idx="0">
                  <c:v>S. y ADM. GRAL.</c:v>
                </c:pt>
                <c:pt idx="1">
                  <c:v>REGISTRO CIVIL</c:v>
                </c:pt>
                <c:pt idx="2">
                  <c:v>SML</c:v>
                </c:pt>
                <c:pt idx="3">
                  <c:v>GENDARMERÍA</c:v>
                </c:pt>
                <c:pt idx="4">
                  <c:v>S. DD.HH</c:v>
                </c:pt>
                <c:pt idx="5">
                  <c:v>SENAME</c:v>
                </c:pt>
                <c:pt idx="6">
                  <c:v>DEFENSORÍA</c:v>
                </c:pt>
              </c:strCache>
            </c:strRef>
          </c:cat>
          <c:val>
            <c:numRef>
              <c:f>'[10.xlsx]Info. de tendencia'!$AF$21:$AF$27</c:f>
              <c:numCache>
                <c:formatCode>#,##0_ ;[Red]\-#,##0\ </c:formatCode>
                <c:ptCount val="7"/>
                <c:pt idx="0">
                  <c:v>211706531000</c:v>
                </c:pt>
                <c:pt idx="1">
                  <c:v>155860810000</c:v>
                </c:pt>
                <c:pt idx="2">
                  <c:v>45831327000</c:v>
                </c:pt>
                <c:pt idx="3">
                  <c:v>479115836000</c:v>
                </c:pt>
                <c:pt idx="4">
                  <c:v>3913958000</c:v>
                </c:pt>
                <c:pt idx="5">
                  <c:v>394913361000</c:v>
                </c:pt>
                <c:pt idx="6">
                  <c:v>62192366000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18-4759-A10D-9CCD6590E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9544576"/>
        <c:axId val="719543400"/>
      </c:barChart>
      <c:catAx>
        <c:axId val="71954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719543400"/>
        <c:crosses val="autoZero"/>
        <c:auto val="1"/>
        <c:lblAlgn val="ctr"/>
        <c:lblOffset val="100"/>
        <c:noMultiLvlLbl val="0"/>
      </c:catAx>
      <c:valAx>
        <c:axId val="7195434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719544576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% Ejecución Mensual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10'!$C$26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10'!$D$26:$O$26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6.7554750826552781E-2</c:v>
                </c:pt>
                <c:pt idx="2">
                  <c:v>0.11803242847419598</c:v>
                </c:pt>
                <c:pt idx="3">
                  <c:v>6.3915582161030479E-2</c:v>
                </c:pt>
                <c:pt idx="4">
                  <c:v>7.4828306597753538E-2</c:v>
                </c:pt>
                <c:pt idx="5">
                  <c:v>9.3256370796708551E-2</c:v>
                </c:pt>
                <c:pt idx="6">
                  <c:v>6.8680794361125758E-2</c:v>
                </c:pt>
                <c:pt idx="7">
                  <c:v>7.1146888356047933E-2</c:v>
                </c:pt>
                <c:pt idx="8">
                  <c:v>0.11811496766345585</c:v>
                </c:pt>
                <c:pt idx="9">
                  <c:v>6.979395470090155E-2</c:v>
                </c:pt>
                <c:pt idx="10">
                  <c:v>7.9456533259370146E-2</c:v>
                </c:pt>
                <c:pt idx="11">
                  <c:v>0.1206491605161155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64-4B05-A734-BC217D369A6A}"/>
            </c:ext>
          </c:extLst>
        </c:ser>
        <c:ser>
          <c:idx val="1"/>
          <c:order val="1"/>
          <c:tx>
            <c:strRef>
              <c:f>'Partida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64-4B05-A734-BC217D369A6A}"/>
            </c:ext>
          </c:extLst>
        </c:ser>
        <c:ser>
          <c:idx val="2"/>
          <c:order val="2"/>
          <c:tx>
            <c:strRef>
              <c:f>'Partida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10'!$D$28:$O$28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64-4B05-A734-BC217D369A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0052592"/>
        <c:axId val="550052920"/>
      </c:barChart>
      <c:catAx>
        <c:axId val="55005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50052920"/>
        <c:crosses val="autoZero"/>
        <c:auto val="1"/>
        <c:lblAlgn val="ctr"/>
        <c:lblOffset val="100"/>
        <c:noMultiLvlLbl val="0"/>
      </c:catAx>
      <c:valAx>
        <c:axId val="550052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5005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% Ejecución Acumulada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10'!$C$20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10'!$D$20:$O$20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0.13634173278686379</c:v>
                </c:pt>
                <c:pt idx="2">
                  <c:v>0.25313721292274793</c:v>
                </c:pt>
                <c:pt idx="3">
                  <c:v>0.31676334664169131</c:v>
                </c:pt>
                <c:pt idx="4">
                  <c:v>0.39159165323944484</c:v>
                </c:pt>
                <c:pt idx="5">
                  <c:v>0.4848480240361534</c:v>
                </c:pt>
                <c:pt idx="6">
                  <c:v>0.55923003771239244</c:v>
                </c:pt>
                <c:pt idx="7">
                  <c:v>0.63011486893497526</c:v>
                </c:pt>
                <c:pt idx="8">
                  <c:v>0.74694961098139534</c:v>
                </c:pt>
                <c:pt idx="9">
                  <c:v>0.81395429956047471</c:v>
                </c:pt>
                <c:pt idx="10">
                  <c:v>0.87476858312028172</c:v>
                </c:pt>
                <c:pt idx="11">
                  <c:v>0.98133083906939156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2F-4337-B7CF-4B32AC649377}"/>
            </c:ext>
          </c:extLst>
        </c:ser>
        <c:ser>
          <c:idx val="1"/>
          <c:order val="1"/>
          <c:tx>
            <c:strRef>
              <c:f>'Partida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2F-4337-B7CF-4B32AC649377}"/>
            </c:ext>
          </c:extLst>
        </c:ser>
        <c:ser>
          <c:idx val="2"/>
          <c:order val="2"/>
          <c:tx>
            <c:strRef>
              <c:f>'Partida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10'!$D$22:$J$22</c:f>
              <c:numCache>
                <c:formatCode>0.0%</c:formatCode>
                <c:ptCount val="7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2F-4337-B7CF-4B32AC649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611784"/>
        <c:axId val="125610800"/>
      </c:lineChart>
      <c:catAx>
        <c:axId val="125611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5610800"/>
        <c:crosses val="autoZero"/>
        <c:auto val="1"/>
        <c:lblAlgn val="ctr"/>
        <c:lblOffset val="100"/>
        <c:noMultiLvlLbl val="0"/>
      </c:catAx>
      <c:valAx>
        <c:axId val="125610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5611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85265"/>
              </p:ext>
            </p:extLst>
          </p:nvPr>
        </p:nvGraphicFramePr>
        <p:xfrm>
          <a:off x="518864" y="2068280"/>
          <a:ext cx="8167937" cy="3549739"/>
        </p:xfrm>
        <a:graphic>
          <a:graphicData uri="http://schemas.openxmlformats.org/drawingml/2006/table">
            <a:tbl>
              <a:tblPr/>
              <a:tblGrid>
                <a:gridCol w="798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2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8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8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80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6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44.570.452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-1.260.875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25.973.680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30.206.339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-1.652.903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17.797.972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12.989.059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281.010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5.116.440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Pericias Médico-Legales D.L. N° 3.504/80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1.987.498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109263,2%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109263,2%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1.987.491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289.770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-80.228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235.450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-838.719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18670" y="5611109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758" y="80699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457666"/>
              </p:ext>
            </p:extLst>
          </p:nvPr>
        </p:nvGraphicFramePr>
        <p:xfrm>
          <a:off x="524760" y="1906671"/>
          <a:ext cx="8155927" cy="4038703"/>
        </p:xfrm>
        <a:graphic>
          <a:graphicData uri="http://schemas.openxmlformats.org/drawingml/2006/table">
            <a:tbl>
              <a:tblPr/>
              <a:tblGrid>
                <a:gridCol w="797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9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1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1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7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57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18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435.773.733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-173.230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257.712.771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337.776.818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-517.591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208.416.570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86.557.243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-793.797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44.394.414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389.967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389.967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4.797.909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-2.056.247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755.032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1.893.833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-811.643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1.043.966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-447.414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243.307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-729.517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440.576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3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2.967.066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786.383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4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2.967.066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786.383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4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4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45887" y="594537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6284" y="715305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499041"/>
              </p:ext>
            </p:extLst>
          </p:nvPr>
        </p:nvGraphicFramePr>
        <p:xfrm>
          <a:off x="572215" y="1868633"/>
          <a:ext cx="8114584" cy="3959147"/>
        </p:xfrm>
        <a:graphic>
          <a:graphicData uri="http://schemas.openxmlformats.org/drawingml/2006/table">
            <a:tbl>
              <a:tblPr/>
              <a:tblGrid>
                <a:gridCol w="74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0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3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39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9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39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3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73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79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43.200.990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21.945.413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25.027.525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322.190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14.307.046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10.611.773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5.544.466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7.433.132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-387.551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1.965.341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7.433.132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-387.551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1.965.341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689.434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721.397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-56.600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1.539.188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-30.781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-84.380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6346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048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362125"/>
              </p:ext>
            </p:extLst>
          </p:nvPr>
        </p:nvGraphicFramePr>
        <p:xfrm>
          <a:off x="587685" y="1844828"/>
          <a:ext cx="7886699" cy="3456382"/>
        </p:xfrm>
        <a:graphic>
          <a:graphicData uri="http://schemas.openxmlformats.org/drawingml/2006/table">
            <a:tbl>
              <a:tblPr/>
              <a:tblGrid>
                <a:gridCol w="770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08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08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0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18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18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14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3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3.888.464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1.742.177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2.102.375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360.198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1.257.137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498.543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1.663.918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-499.575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463.419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463.419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463.419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73053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972699"/>
              </p:ext>
            </p:extLst>
          </p:nvPr>
        </p:nvGraphicFramePr>
        <p:xfrm>
          <a:off x="554965" y="1941221"/>
          <a:ext cx="8131833" cy="3792034"/>
        </p:xfrm>
        <a:graphic>
          <a:graphicData uri="http://schemas.openxmlformats.org/drawingml/2006/table">
            <a:tbl>
              <a:tblPr/>
              <a:tblGrid>
                <a:gridCol w="794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34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47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47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6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36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19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5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275.320.192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3.087.833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146.773.836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5.400.253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1.037.708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255.490.114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-3.812.091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130.994.687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255.490.114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-3.812.091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130.994.687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230.107.814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-3.812.091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121.550.343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9.444.344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2.441.264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2.441.264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1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87304" y="577051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7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510558"/>
              </p:ext>
            </p:extLst>
          </p:nvPr>
        </p:nvGraphicFramePr>
        <p:xfrm>
          <a:off x="592987" y="1981888"/>
          <a:ext cx="8048948" cy="3751366"/>
        </p:xfrm>
        <a:graphic>
          <a:graphicData uri="http://schemas.openxmlformats.org/drawingml/2006/table">
            <a:tbl>
              <a:tblPr/>
              <a:tblGrid>
                <a:gridCol w="755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5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8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8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8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8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8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81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54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128.629.268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5.948.266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78.222.201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54.342.091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31.764.402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3.087.943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11.209.694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10.518.703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10.518.703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54.549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5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92987" y="5793415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128" y="13557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548213"/>
              </p:ext>
            </p:extLst>
          </p:nvPr>
        </p:nvGraphicFramePr>
        <p:xfrm>
          <a:off x="498580" y="1596106"/>
          <a:ext cx="8167938" cy="4372603"/>
        </p:xfrm>
        <a:graphic>
          <a:graphicData uri="http://schemas.openxmlformats.org/drawingml/2006/table">
            <a:tbl>
              <a:tblPr/>
              <a:tblGrid>
                <a:gridCol w="798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8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8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08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3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60.864.765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-1.327.601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35.848.283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29.564.447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-1.294.633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17.964.288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2.899.537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25.016.210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-404.294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14.468.216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24.323.809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-394.258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14.123.769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1.578.164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715.905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364.424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70.760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22.381.221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-244.258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13.337.104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344.447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4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344.447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436.000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436.000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150.840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-28.194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72.403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31.702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-17.627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5.997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-7.218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5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10.159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96.228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-3.002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76" marR="8476" marT="84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89827" y="6103068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50665" cy="3816424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923183"/>
              </p:ext>
            </p:extLst>
          </p:nvPr>
        </p:nvGraphicFramePr>
        <p:xfrm>
          <a:off x="459103" y="1916832"/>
          <a:ext cx="401800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0000000-0008-0000-0B00-0000C1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8394611"/>
              </p:ext>
            </p:extLst>
          </p:nvPr>
        </p:nvGraphicFramePr>
        <p:xfrm>
          <a:off x="4610667" y="1916833"/>
          <a:ext cx="4094201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144695"/>
              </p:ext>
            </p:extLst>
          </p:nvPr>
        </p:nvGraphicFramePr>
        <p:xfrm>
          <a:off x="417237" y="2057400"/>
          <a:ext cx="8210798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9907926"/>
              </p:ext>
            </p:extLst>
          </p:nvPr>
        </p:nvGraphicFramePr>
        <p:xfrm>
          <a:off x="466600" y="2057400"/>
          <a:ext cx="8210798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863653"/>
              </p:ext>
            </p:extLst>
          </p:nvPr>
        </p:nvGraphicFramePr>
        <p:xfrm>
          <a:off x="606311" y="2189768"/>
          <a:ext cx="7638098" cy="3399331"/>
        </p:xfrm>
        <a:graphic>
          <a:graphicData uri="http://schemas.openxmlformats.org/drawingml/2006/table">
            <a:tbl>
              <a:tblPr/>
              <a:tblGrid>
                <a:gridCol w="804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9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25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25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251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95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1.352.831.888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1.365.224.755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12.392.867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751.755.265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593.960.732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593.461.911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-498.821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361.005.432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313.725.472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141.360.793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365.526.957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357.991.831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-7.535.126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186.056.418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26.004.885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8.526.636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-3.813.863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55.681.771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-3.681.143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12.932.866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21.785.015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1.760.734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1.760.734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8358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97136"/>
              </p:ext>
            </p:extLst>
          </p:nvPr>
        </p:nvGraphicFramePr>
        <p:xfrm>
          <a:off x="585599" y="1885181"/>
          <a:ext cx="7835898" cy="3513008"/>
        </p:xfrm>
        <a:graphic>
          <a:graphicData uri="http://schemas.openxmlformats.org/drawingml/2006/table">
            <a:tbl>
              <a:tblPr/>
              <a:tblGrid>
                <a:gridCol w="317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5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79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79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79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79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79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586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211.706.531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206.119.156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-5.587.375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101.699.982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134.898.339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-5.827.375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64.814.593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71.220.817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36.885.389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167.550.036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11.689.226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81.941.446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44.570.452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-1.260.875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25.973.680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478.974.723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279.658.184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435.773.733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257.712.771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43.200.990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21.945.413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3.888.464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1.982.100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403.949.460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9.036.099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224.996.037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275.320.192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3.087.833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146.773.836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128.629.268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78.222.201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60.864.765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-1.327.601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35.848.283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844" y="1166710"/>
            <a:ext cx="7860248" cy="182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691779"/>
              </p:ext>
            </p:extLst>
          </p:nvPr>
        </p:nvGraphicFramePr>
        <p:xfrm>
          <a:off x="441761" y="1411853"/>
          <a:ext cx="8210801" cy="4824528"/>
        </p:xfrm>
        <a:graphic>
          <a:graphicData uri="http://schemas.openxmlformats.org/drawingml/2006/table">
            <a:tbl>
              <a:tblPr/>
              <a:tblGrid>
                <a:gridCol w="753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3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63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50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155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593" marR="6593" marT="6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593" marR="6593" marT="6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8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134.898.339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-5.827.375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64.814.593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11.093.563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-342.528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6.549.192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2.899.784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-87.246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1.016.599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67.314.853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-4.162.815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38.485.654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9.532.180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5.087.901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9.405.074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5.087.901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57.767.673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-2.545.417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33.397.753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48.253.362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-109.142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27.375.167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1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638.105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-593.095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1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8.552.508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-1.814.680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5.645.929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-917.398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-917.398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2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117.162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62.821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16.168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49.899.800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-4.146.274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11.563.336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49.899.800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-4.146.274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11.563.336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15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73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1.487.793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1.487.793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11291" y="618743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980" y="45761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980" y="183129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980" y="737649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557046"/>
              </p:ext>
            </p:extLst>
          </p:nvPr>
        </p:nvGraphicFramePr>
        <p:xfrm>
          <a:off x="546981" y="2526122"/>
          <a:ext cx="8125476" cy="1334926"/>
        </p:xfrm>
        <a:graphic>
          <a:graphicData uri="http://schemas.openxmlformats.org/drawingml/2006/table">
            <a:tbl>
              <a:tblPr/>
              <a:tblGrid>
                <a:gridCol w="744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3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49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49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49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2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2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79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4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71.220.817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36.885.389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71.220.817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36.885.389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AEA6E55-2856-4B61-BC8D-96DF8C276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074932"/>
              </p:ext>
            </p:extLst>
          </p:nvPr>
        </p:nvGraphicFramePr>
        <p:xfrm>
          <a:off x="483785" y="1747220"/>
          <a:ext cx="8203014" cy="3398381"/>
        </p:xfrm>
        <a:graphic>
          <a:graphicData uri="http://schemas.openxmlformats.org/drawingml/2006/table">
            <a:tbl>
              <a:tblPr/>
              <a:tblGrid>
                <a:gridCol w="801753">
                  <a:extLst>
                    <a:ext uri="{9D8B030D-6E8A-4147-A177-3AD203B41FA5}">
                      <a16:colId xmlns:a16="http://schemas.microsoft.com/office/drawing/2014/main" val="2254962027"/>
                    </a:ext>
                  </a:extLst>
                </a:gridCol>
                <a:gridCol w="296171">
                  <a:extLst>
                    <a:ext uri="{9D8B030D-6E8A-4147-A177-3AD203B41FA5}">
                      <a16:colId xmlns:a16="http://schemas.microsoft.com/office/drawing/2014/main" val="3315708108"/>
                    </a:ext>
                  </a:extLst>
                </a:gridCol>
                <a:gridCol w="296171">
                  <a:extLst>
                    <a:ext uri="{9D8B030D-6E8A-4147-A177-3AD203B41FA5}">
                      <a16:colId xmlns:a16="http://schemas.microsoft.com/office/drawing/2014/main" val="1677630411"/>
                    </a:ext>
                  </a:extLst>
                </a:gridCol>
                <a:gridCol w="2141997">
                  <a:extLst>
                    <a:ext uri="{9D8B030D-6E8A-4147-A177-3AD203B41FA5}">
                      <a16:colId xmlns:a16="http://schemas.microsoft.com/office/drawing/2014/main" val="1357018718"/>
                    </a:ext>
                  </a:extLst>
                </a:gridCol>
                <a:gridCol w="801753">
                  <a:extLst>
                    <a:ext uri="{9D8B030D-6E8A-4147-A177-3AD203B41FA5}">
                      <a16:colId xmlns:a16="http://schemas.microsoft.com/office/drawing/2014/main" val="2665346181"/>
                    </a:ext>
                  </a:extLst>
                </a:gridCol>
                <a:gridCol w="801753">
                  <a:extLst>
                    <a:ext uri="{9D8B030D-6E8A-4147-A177-3AD203B41FA5}">
                      <a16:colId xmlns:a16="http://schemas.microsoft.com/office/drawing/2014/main" val="1146118241"/>
                    </a:ext>
                  </a:extLst>
                </a:gridCol>
                <a:gridCol w="801753">
                  <a:extLst>
                    <a:ext uri="{9D8B030D-6E8A-4147-A177-3AD203B41FA5}">
                      <a16:colId xmlns:a16="http://schemas.microsoft.com/office/drawing/2014/main" val="2442263162"/>
                    </a:ext>
                  </a:extLst>
                </a:gridCol>
                <a:gridCol w="801753">
                  <a:extLst>
                    <a:ext uri="{9D8B030D-6E8A-4147-A177-3AD203B41FA5}">
                      <a16:colId xmlns:a16="http://schemas.microsoft.com/office/drawing/2014/main" val="2838769666"/>
                    </a:ext>
                  </a:extLst>
                </a:gridCol>
                <a:gridCol w="729955">
                  <a:extLst>
                    <a:ext uri="{9D8B030D-6E8A-4147-A177-3AD203B41FA5}">
                      <a16:colId xmlns:a16="http://schemas.microsoft.com/office/drawing/2014/main" val="4276269782"/>
                    </a:ext>
                  </a:extLst>
                </a:gridCol>
                <a:gridCol w="729955">
                  <a:extLst>
                    <a:ext uri="{9D8B030D-6E8A-4147-A177-3AD203B41FA5}">
                      <a16:colId xmlns:a16="http://schemas.microsoft.com/office/drawing/2014/main" val="1618937826"/>
                    </a:ext>
                  </a:extLst>
                </a:gridCol>
              </a:tblGrid>
              <a:tr h="1469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33454"/>
                  </a:ext>
                </a:extLst>
              </a:tr>
              <a:tr h="4500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817392"/>
                  </a:ext>
                </a:extLst>
              </a:tr>
              <a:tr h="156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167.550.036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11.689.226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81.941.446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00251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57.572.916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2.626.446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34.970.883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798280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88.960.093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-469.202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33.094.725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57606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716464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284939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267209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4.434.281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41719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3.478.956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813963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869362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484.897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-737.644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89206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-49.283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159797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-152.091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80036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152.198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684045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-123.357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339360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-170.230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572382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371041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258629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9.024.591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81891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9.024.591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676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3963</TotalTime>
  <Words>4142</Words>
  <Application>Microsoft Office PowerPoint</Application>
  <PresentationFormat>Presentación en pantalla (4:3)</PresentationFormat>
  <Paragraphs>2162</Paragraphs>
  <Slides>16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1_Tema de Office</vt:lpstr>
      <vt:lpstr>Tema de Office</vt:lpstr>
      <vt:lpstr>EJECUCIÓN PRESUPUESTARIA DE GASTOS ACUMULADA AL MES DE JULIO DE 2020 PARTIDA 10: MINISTERIO DE JUSTICIA</vt:lpstr>
      <vt:lpstr>EJECUCIÓN ACUMULADA DE GASTOS A JULIO DE 2020  PARTIDA 10 MINISTERIO DE JUSTICIA</vt:lpstr>
      <vt:lpstr>EJECUCIÓN ACUMULADA DE GASTOS A JULIO DE 2020  PARTIDA 10 MINISTERIO DE JUSTICIA</vt:lpstr>
      <vt:lpstr>EJECUCIÓN ACUMULADA DE GASTOS A JULIO DE 2020  PARTIDA 10 MINISTERIO DE JUSTICIA</vt:lpstr>
      <vt:lpstr>EJECUCIÓN ACUMULADA DE GASTOS A JULIO DE 2020  PARTIDA 10 MINISTERIO DE JUSTICIA</vt:lpstr>
      <vt:lpstr>EJECUCIÓN ACUMULADA DE GASTOS A JULIO DE 2020  PARTIDA 10 MINISTERIO DE JUSTICIA RESUMEN POR CAPÍTULOS</vt:lpstr>
      <vt:lpstr>EJECUCIÓN ACUMULADA DE GASTOS A JULIO DE 2020  PARTIDA 10. CAPÍTULO 01. PROGRAMA 01: SECRETARÍA Y ADMINISTRACIÓN GENERAL</vt:lpstr>
      <vt:lpstr>EJECUCIÓN ACUMULADA DE GASTOS A JULIO DE 2020  PARTIDA 10. CAPÍTULO 01. PROGRAMA 02:  PROGRAMA DE CONCESIONES DEL MINISTERIO DE JUSTICIA</vt:lpstr>
      <vt:lpstr>EJECUCIÓN ACUMULADA DE GASTOS A JULIO DE 2020  PARTIDA 10. CAPÍTULO 02. PROGRAMA 01: SERVICIO REGISTRO CIVIL E IDENTIFICACIÓN</vt:lpstr>
      <vt:lpstr>EJECUCIÓN ACUMULADA DE GASTOS A JULIO DE 2020  PARTIDA 10. CAPÍTULO 03. PROGRAMA 01:  SERVICIO MÉDICO LEGAL</vt:lpstr>
      <vt:lpstr>EJECUCIÓN ACUMULADA DE GASTOS A JULIO DE 2020  PARTIDA 10. CAPÍTULO 04. PROGRAMA 01:  GENDARMERÍA DE CHILE</vt:lpstr>
      <vt:lpstr>EJECUCIÓN ACUMULADA DE GASTOS A JULIO DE 2020  PARTIDA 10. CAPÍTULO 04. PROGRAMA 02:  PROGRAMA DE REHABILITACIÓN Y REINSERCIÓN SOCIAL</vt:lpstr>
      <vt:lpstr>EJECUCIÓN ACUMULADA DE GASTOS A JULIO DE 2020  PARTIDA 10. CAPÍTULO 06. PROGRAMA 01:  SUBSECRETARÍA DE DERECHOS HUMANOS</vt:lpstr>
      <vt:lpstr>EJECUCIÓN ACUMULADA DE GASTOS A JULIO DE 2020  PARTIDA 10. CAPÍTULO 07. PROGRAMA 01:  SERVICIO NACIONAL DE MENORES</vt:lpstr>
      <vt:lpstr>EJECUCIÓN ACUMULADA DE GASTOS A JULIO DE 2020  PARTIDA 10. CAPÍTULO 07. PROGRAMA 02:  PROGRAMA DE ADMINISTRACIÓN DIRECTA Y PROYECTOS NACIONALES</vt:lpstr>
      <vt:lpstr>EJECUCIÓN ACUMULADA DE GASTOS A JULIO DE 2020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314</cp:revision>
  <cp:lastPrinted>2019-06-03T14:10:49Z</cp:lastPrinted>
  <dcterms:created xsi:type="dcterms:W3CDTF">2016-06-23T13:38:47Z</dcterms:created>
  <dcterms:modified xsi:type="dcterms:W3CDTF">2020-09-14T02:31:05Z</dcterms:modified>
</cp:coreProperties>
</file>