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59"/>
  </p:notesMasterIdLst>
  <p:handoutMasterIdLst>
    <p:handoutMasterId r:id="rId60"/>
  </p:handoutMasterIdLst>
  <p:sldIdLst>
    <p:sldId id="256" r:id="rId3"/>
    <p:sldId id="354" r:id="rId4"/>
    <p:sldId id="370" r:id="rId5"/>
    <p:sldId id="299" r:id="rId6"/>
    <p:sldId id="355" r:id="rId7"/>
    <p:sldId id="264" r:id="rId8"/>
    <p:sldId id="263" r:id="rId9"/>
    <p:sldId id="330" r:id="rId10"/>
    <p:sldId id="371" r:id="rId11"/>
    <p:sldId id="265" r:id="rId12"/>
    <p:sldId id="359" r:id="rId13"/>
    <p:sldId id="271" r:id="rId14"/>
    <p:sldId id="301" r:id="rId15"/>
    <p:sldId id="304" r:id="rId16"/>
    <p:sldId id="307" r:id="rId17"/>
    <p:sldId id="332" r:id="rId18"/>
    <p:sldId id="308" r:id="rId19"/>
    <p:sldId id="312" r:id="rId20"/>
    <p:sldId id="313" r:id="rId21"/>
    <p:sldId id="314" r:id="rId22"/>
    <p:sldId id="316" r:id="rId23"/>
    <p:sldId id="336" r:id="rId24"/>
    <p:sldId id="317" r:id="rId25"/>
    <p:sldId id="318" r:id="rId26"/>
    <p:sldId id="337" r:id="rId27"/>
    <p:sldId id="319" r:id="rId28"/>
    <p:sldId id="338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48" r:id="rId40"/>
    <p:sldId id="349" r:id="rId41"/>
    <p:sldId id="350" r:id="rId42"/>
    <p:sldId id="351" r:id="rId43"/>
    <p:sldId id="356" r:id="rId44"/>
    <p:sldId id="372" r:id="rId45"/>
    <p:sldId id="357" r:id="rId46"/>
    <p:sldId id="373" r:id="rId47"/>
    <p:sldId id="358" r:id="rId48"/>
    <p:sldId id="374" r:id="rId49"/>
    <p:sldId id="375" r:id="rId50"/>
    <p:sldId id="376" r:id="rId51"/>
    <p:sldId id="377" r:id="rId52"/>
    <p:sldId id="378" r:id="rId53"/>
    <p:sldId id="366" r:id="rId54"/>
    <p:sldId id="367" r:id="rId55"/>
    <p:sldId id="368" r:id="rId56"/>
    <p:sldId id="369" r:id="rId57"/>
    <p:sldId id="365" r:id="rId58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252" y="108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Subtítulos de Gasto</a:t>
            </a:r>
            <a:endParaRPr lang="es-CL" sz="12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292364116737072E-2"/>
          <c:y val="0.25148937683602562"/>
          <c:w val="0.86837774417270674"/>
          <c:h val="0.4232581496418638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61C-405D-A3D7-AF7271C417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61C-405D-A3D7-AF7271C417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61C-405D-A3D7-AF7271C417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61C-405D-A3D7-AF7271C417E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61C-405D-A3D7-AF7271C417E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61C-405D-A3D7-AF7271C417E7}"/>
              </c:ext>
            </c:extLst>
          </c:dPt>
          <c:dLbls>
            <c:dLbl>
              <c:idx val="0"/>
              <c:layout>
                <c:manualLayout>
                  <c:x val="-1.0454783063251514E-2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1C-405D-A3D7-AF7271C417E7}"/>
                </c:ext>
              </c:extLst>
            </c:dLbl>
            <c:dLbl>
              <c:idx val="1"/>
              <c:layout>
                <c:manualLayout>
                  <c:x val="1.254573967590164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1C-405D-A3D7-AF7271C417E7}"/>
                </c:ext>
              </c:extLst>
            </c:dLbl>
            <c:dLbl>
              <c:idx val="2"/>
              <c:layout>
                <c:manualLayout>
                  <c:x val="-2.0909566126502913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1C-405D-A3D7-AF7271C417E7}"/>
                </c:ext>
              </c:extLst>
            </c:dLbl>
            <c:dLbl>
              <c:idx val="3"/>
              <c:layout>
                <c:manualLayout>
                  <c:x val="-1.0454783063251514E-2"/>
                  <c:y val="-1.48652848194423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1C-405D-A3D7-AF7271C417E7}"/>
                </c:ext>
              </c:extLst>
            </c:dLbl>
            <c:dLbl>
              <c:idx val="4"/>
              <c:layout>
                <c:manualLayout>
                  <c:x val="6.2728698379507855E-3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1C-405D-A3D7-AF7271C417E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09'!$C$64:$C$68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TRANSFERENCIAS CORRIENTES                                                       </c:v>
                </c:pt>
                <c:pt idx="2">
                  <c:v>ADQUISICIÓN DE ACTIVOS FINANCIEROS                                              </c:v>
                </c:pt>
                <c:pt idx="3">
                  <c:v>SERVICIO DE LA DEUDA                 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09'!$D$64:$D$68</c:f>
              <c:numCache>
                <c:formatCode>#,##0</c:formatCode>
                <c:ptCount val="5"/>
                <c:pt idx="0">
                  <c:v>677015981</c:v>
                </c:pt>
                <c:pt idx="1">
                  <c:v>9811453659</c:v>
                </c:pt>
                <c:pt idx="2">
                  <c:v>466442992</c:v>
                </c:pt>
                <c:pt idx="3">
                  <c:v>148580260</c:v>
                </c:pt>
                <c:pt idx="4">
                  <c:v>584372741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61C-405D-A3D7-AF7271C417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000608367662653E-2"/>
          <c:y val="0.81992190000640153"/>
          <c:w val="0.94103631085849382"/>
          <c:h val="0.15839788319143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 dirty="0">
                <a:effectLst/>
              </a:rPr>
              <a:t>Distribución Presupuesto Inicial por Capítulo</a:t>
            </a:r>
          </a:p>
          <a:p>
            <a:pPr>
              <a:defRPr sz="1200"/>
            </a:pPr>
            <a:r>
              <a:rPr lang="en-US" sz="1200" b="1" i="0" baseline="0" dirty="0">
                <a:effectLst/>
              </a:rPr>
              <a:t>(en millones de $)</a:t>
            </a:r>
            <a:endParaRPr lang="es-CL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9299243460871244E-2"/>
          <c:y val="0.1837551965556356"/>
          <c:w val="0.90487648264327203"/>
          <c:h val="0.4040709593065487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1.23524541785913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28-4EF8-B630-CC09CC1A842D}"/>
                </c:ext>
              </c:extLst>
            </c:dLbl>
            <c:dLbl>
              <c:idx val="2"/>
              <c:layout>
                <c:manualLayout>
                  <c:x val="-2.1697855483056622E-3"/>
                  <c:y val="-3.83720551542407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28-4EF8-B630-CC09CC1A842D}"/>
                </c:ext>
              </c:extLst>
            </c:dLbl>
            <c:dLbl>
              <c:idx val="4"/>
              <c:layout>
                <c:manualLayout>
                  <c:x val="-3.9778942189202505E-17"/>
                  <c:y val="-2.15418756167085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28-4EF8-B630-CC09CC1A842D}"/>
                </c:ext>
              </c:extLst>
            </c:dLbl>
            <c:dLbl>
              <c:idx val="5"/>
              <c:layout>
                <c:manualLayout>
                  <c:x val="2.1697855483056227E-3"/>
                  <c:y val="-3.4129728908210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28-4EF8-B630-CC09CC1A842D}"/>
                </c:ext>
              </c:extLst>
            </c:dLbl>
            <c:dLbl>
              <c:idx val="6"/>
              <c:layout>
                <c:manualLayout>
                  <c:x val="-8.1277339751071906E-17"/>
                  <c:y val="-1.671219430254821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28-4EF8-B630-CC09CC1A842D}"/>
                </c:ext>
              </c:extLst>
            </c:dLbl>
            <c:dLbl>
              <c:idx val="9"/>
              <c:layout>
                <c:manualLayout>
                  <c:x val="-7.9557884378405011E-17"/>
                  <c:y val="-2.22806403084414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28-4EF8-B630-CC09CC1A842D}"/>
                </c:ext>
              </c:extLst>
            </c:dLbl>
            <c:dLbl>
              <c:idx val="11"/>
              <c:layout>
                <c:manualLayout>
                  <c:x val="-7.9557884378405011E-17"/>
                  <c:y val="-4.18819016363095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28-4EF8-B630-CC09CC1A842D}"/>
                </c:ext>
              </c:extLst>
            </c:dLbl>
            <c:dLbl>
              <c:idx val="13"/>
              <c:layout>
                <c:manualLayout>
                  <c:x val="0"/>
                  <c:y val="-4.21721510279571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28-4EF8-B630-CC09CC1A84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09'!$I$63:$I$85</c:f>
              <c:strCache>
                <c:ptCount val="23"/>
                <c:pt idx="0">
                  <c:v>Subs. de Educación</c:v>
                </c:pt>
                <c:pt idx="1">
                  <c:v>Super. de Educación</c:v>
                </c:pt>
                <c:pt idx="2">
                  <c:v>Agencia de Calidad de la Educación</c:v>
                </c:pt>
                <c:pt idx="3">
                  <c:v>Subs. de Educación Parvularia</c:v>
                </c:pt>
                <c:pt idx="4">
                  <c:v>CONICYT</c:v>
                </c:pt>
                <c:pt idx="5">
                  <c:v>JUNAEB</c:v>
                </c:pt>
                <c:pt idx="6">
                  <c:v>JUNJI</c:v>
                </c:pt>
                <c:pt idx="7">
                  <c:v>Consejo de Rectores</c:v>
                </c:pt>
                <c:pt idx="8">
                  <c:v>CNE</c:v>
                </c:pt>
                <c:pt idx="9">
                  <c:v>DEP</c:v>
                </c:pt>
                <c:pt idx="10">
                  <c:v>SLE Barrancas</c:v>
                </c:pt>
                <c:pt idx="11">
                  <c:v>SLE Puerto Cordillera</c:v>
                </c:pt>
                <c:pt idx="12">
                  <c:v>SLE Huasco</c:v>
                </c:pt>
                <c:pt idx="13">
                  <c:v>SLE Costa Araucanía</c:v>
                </c:pt>
                <c:pt idx="14">
                  <c:v>SLE Chinchorro</c:v>
                </c:pt>
                <c:pt idx="15">
                  <c:v>SLE Gabriela Mistral </c:v>
                </c:pt>
                <c:pt idx="16">
                  <c:v>SLE Andalién Sur </c:v>
                </c:pt>
                <c:pt idx="17">
                  <c:v>SLE Atacama </c:v>
                </c:pt>
                <c:pt idx="18">
                  <c:v>SLE Valparaíso </c:v>
                </c:pt>
                <c:pt idx="19">
                  <c:v>SLE Colchagua </c:v>
                </c:pt>
                <c:pt idx="20">
                  <c:v>SLE Llanquihue </c:v>
                </c:pt>
                <c:pt idx="21">
                  <c:v>Subs. de Educación Superior</c:v>
                </c:pt>
                <c:pt idx="22">
                  <c:v>Super. de Educación Superior</c:v>
                </c:pt>
              </c:strCache>
            </c:strRef>
          </c:cat>
          <c:val>
            <c:numRef>
              <c:f>'Partida 09'!$J$63:$J$85</c:f>
              <c:numCache>
                <c:formatCode>#,##0</c:formatCode>
                <c:ptCount val="23"/>
                <c:pt idx="0">
                  <c:v>6578189967000</c:v>
                </c:pt>
                <c:pt idx="1">
                  <c:v>32584814000</c:v>
                </c:pt>
                <c:pt idx="2">
                  <c:v>43344191000</c:v>
                </c:pt>
                <c:pt idx="3">
                  <c:v>362193519000</c:v>
                </c:pt>
                <c:pt idx="4">
                  <c:v>0</c:v>
                </c:pt>
                <c:pt idx="5">
                  <c:v>1099105723000</c:v>
                </c:pt>
                <c:pt idx="6">
                  <c:v>639110070000</c:v>
                </c:pt>
                <c:pt idx="7">
                  <c:v>707388000</c:v>
                </c:pt>
                <c:pt idx="8">
                  <c:v>2322512000</c:v>
                </c:pt>
                <c:pt idx="9">
                  <c:v>416996246000</c:v>
                </c:pt>
                <c:pt idx="10">
                  <c:v>65207061000</c:v>
                </c:pt>
                <c:pt idx="11">
                  <c:v>44607172000</c:v>
                </c:pt>
                <c:pt idx="12">
                  <c:v>44249837000</c:v>
                </c:pt>
                <c:pt idx="13">
                  <c:v>39680140000</c:v>
                </c:pt>
                <c:pt idx="14">
                  <c:v>59379444000</c:v>
                </c:pt>
                <c:pt idx="15">
                  <c:v>39779928000</c:v>
                </c:pt>
                <c:pt idx="16">
                  <c:v>57096706000</c:v>
                </c:pt>
                <c:pt idx="17">
                  <c:v>1093997000</c:v>
                </c:pt>
                <c:pt idx="18">
                  <c:v>874101000</c:v>
                </c:pt>
                <c:pt idx="19">
                  <c:v>637305000</c:v>
                </c:pt>
                <c:pt idx="20">
                  <c:v>677459000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328-4EF8-B630-CC09CC1A842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4935168"/>
        <c:axId val="204937856"/>
      </c:barChart>
      <c:catAx>
        <c:axId val="20493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937856"/>
        <c:crosses val="autoZero"/>
        <c:auto val="1"/>
        <c:lblAlgn val="ctr"/>
        <c:lblOffset val="100"/>
        <c:noMultiLvlLbl val="0"/>
      </c:catAx>
      <c:valAx>
        <c:axId val="2049378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0493516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2018- 2019 - 2020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2642451147865123"/>
          <c:y val="3.9526494007362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09'!$C$29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09'!$D$29:$O$29</c:f>
              <c:numCache>
                <c:formatCode>0.0%</c:formatCode>
                <c:ptCount val="12"/>
                <c:pt idx="0">
                  <c:v>5.6141820337667479E-2</c:v>
                </c:pt>
                <c:pt idx="1">
                  <c:v>6.5084318528782048E-2</c:v>
                </c:pt>
                <c:pt idx="2">
                  <c:v>8.4228421993873911E-2</c:v>
                </c:pt>
                <c:pt idx="3">
                  <c:v>7.3050275465165862E-2</c:v>
                </c:pt>
                <c:pt idx="4">
                  <c:v>7.1067808315730965E-2</c:v>
                </c:pt>
                <c:pt idx="5">
                  <c:v>9.7249922703266226E-2</c:v>
                </c:pt>
                <c:pt idx="6">
                  <c:v>5.997241335248172E-2</c:v>
                </c:pt>
                <c:pt idx="7">
                  <c:v>6.494137360458907E-2</c:v>
                </c:pt>
                <c:pt idx="8">
                  <c:v>7.0683783866128988E-2</c:v>
                </c:pt>
                <c:pt idx="9">
                  <c:v>9.1699481493897839E-2</c:v>
                </c:pt>
                <c:pt idx="10">
                  <c:v>9.7930754568635772E-2</c:v>
                </c:pt>
                <c:pt idx="11">
                  <c:v>0.12150653562581208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D5-47EA-A09B-D201F208C000}"/>
            </c:ext>
          </c:extLst>
        </c:ser>
        <c:ser>
          <c:idx val="0"/>
          <c:order val="1"/>
          <c:tx>
            <c:strRef>
              <c:f>'Partida 09'!$C$30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09'!$D$30:$O$30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5.9277193404386495E-2</c:v>
                </c:pt>
                <c:pt idx="2">
                  <c:v>9.5664071836537357E-2</c:v>
                </c:pt>
                <c:pt idx="3">
                  <c:v>7.3515411994843807E-2</c:v>
                </c:pt>
                <c:pt idx="4">
                  <c:v>7.5644634035909458E-2</c:v>
                </c:pt>
                <c:pt idx="5">
                  <c:v>8.2417478832051735E-2</c:v>
                </c:pt>
                <c:pt idx="6">
                  <c:v>7.059158923545468E-2</c:v>
                </c:pt>
                <c:pt idx="7">
                  <c:v>6.4395600706381909E-2</c:v>
                </c:pt>
                <c:pt idx="8">
                  <c:v>7.8412319821079879E-2</c:v>
                </c:pt>
                <c:pt idx="9">
                  <c:v>8.0541723324836972E-2</c:v>
                </c:pt>
                <c:pt idx="10">
                  <c:v>0.12202818700150819</c:v>
                </c:pt>
                <c:pt idx="11">
                  <c:v>0.10231642107659865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D5-47EA-A09B-D201F208C000}"/>
            </c:ext>
          </c:extLst>
        </c:ser>
        <c:ser>
          <c:idx val="1"/>
          <c:order val="2"/>
          <c:tx>
            <c:strRef>
              <c:f>'Partida 09'!$C$31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543862341922987E-2"/>
                  <c:y val="7.10163927642683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D5-47EA-A09B-D201F208C000}"/>
                </c:ext>
              </c:extLst>
            </c:dLbl>
            <c:dLbl>
              <c:idx val="2"/>
              <c:layout>
                <c:manualLayout>
                  <c:x val="1.364522626594008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D5-47EA-A09B-D201F208C000}"/>
                </c:ext>
              </c:extLst>
            </c:dLbl>
            <c:dLbl>
              <c:idx val="3"/>
              <c:layout>
                <c:manualLayout>
                  <c:x val="1.2800002150131594E-2"/>
                  <c:y val="-6.50976080207898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D5-47EA-A09B-D201F208C000}"/>
                </c:ext>
              </c:extLst>
            </c:dLbl>
            <c:dLbl>
              <c:idx val="4"/>
              <c:layout>
                <c:manualLayout>
                  <c:x val="-5.828526122286461E-3"/>
                  <c:y val="-1.3104557864824205E-2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688007170688866E-2"/>
                      <c:h val="3.74435328810092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5D5-47EA-A09B-D201F208C000}"/>
                </c:ext>
              </c:extLst>
            </c:dLbl>
            <c:dLbl>
              <c:idx val="5"/>
              <c:layout>
                <c:manualLayout>
                  <c:x val="1.6295722953861497E-3"/>
                  <c:y val="3.27610722105617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5D5-47EA-A09B-D201F208C000}"/>
                </c:ext>
              </c:extLst>
            </c:dLbl>
            <c:dLbl>
              <c:idx val="6"/>
              <c:layout>
                <c:manualLayout>
                  <c:x val="-5.5040315234094741E-3"/>
                  <c:y val="3.55083589746764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5D5-47EA-A09B-D201F208C000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09'!$D$31:$J$31</c:f>
              <c:numCache>
                <c:formatCode>0.0%</c:formatCode>
                <c:ptCount val="7"/>
                <c:pt idx="0">
                  <c:v>5.6416790088538143E-2</c:v>
                </c:pt>
                <c:pt idx="1">
                  <c:v>7.883943397521255E-2</c:v>
                </c:pt>
                <c:pt idx="2">
                  <c:v>7.7341596324802808E-2</c:v>
                </c:pt>
                <c:pt idx="3">
                  <c:v>8.0520415077311877E-2</c:v>
                </c:pt>
                <c:pt idx="4">
                  <c:v>7.6428594544686576E-2</c:v>
                </c:pt>
                <c:pt idx="5">
                  <c:v>8.0167373837956399E-2</c:v>
                </c:pt>
                <c:pt idx="6">
                  <c:v>7.0707460518591905E-2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5D5-47EA-A09B-D201F208C0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785152"/>
        <c:axId val="204786688"/>
      </c:barChart>
      <c:catAx>
        <c:axId val="20478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6688"/>
        <c:crosses val="autoZero"/>
        <c:auto val="1"/>
        <c:lblAlgn val="ctr"/>
        <c:lblOffset val="100"/>
        <c:noMultiLvlLbl val="0"/>
      </c:catAx>
      <c:valAx>
        <c:axId val="2047866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515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50000"/>
          <a:lumOff val="50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2018- 2019 - 2020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7333253665170682E-2"/>
          <c:y val="0.13440426491206964"/>
          <c:w val="0.89706079776503156"/>
          <c:h val="0.61617449800257929"/>
        </c:manualLayout>
      </c:layout>
      <c:lineChart>
        <c:grouping val="standard"/>
        <c:varyColors val="0"/>
        <c:ser>
          <c:idx val="0"/>
          <c:order val="0"/>
          <c:tx>
            <c:strRef>
              <c:f>'Partida 09'!$C$23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'Partida 09'!$D$22:$O$22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09'!$D$23:$O$23</c:f>
              <c:numCache>
                <c:formatCode>0.0%</c:formatCode>
                <c:ptCount val="12"/>
                <c:pt idx="0">
                  <c:v>5.6141820337667479E-2</c:v>
                </c:pt>
                <c:pt idx="1">
                  <c:v>0.12111535521904485</c:v>
                </c:pt>
                <c:pt idx="2">
                  <c:v>0.20428007711313179</c:v>
                </c:pt>
                <c:pt idx="3">
                  <c:v>0.27717433226389276</c:v>
                </c:pt>
                <c:pt idx="4">
                  <c:v>0.34856156529086202</c:v>
                </c:pt>
                <c:pt idx="5">
                  <c:v>0.44567805008435674</c:v>
                </c:pt>
                <c:pt idx="6">
                  <c:v>0.50602523428421642</c:v>
                </c:pt>
                <c:pt idx="7">
                  <c:v>0.57096649466815352</c:v>
                </c:pt>
                <c:pt idx="8">
                  <c:v>0.64165027853428258</c:v>
                </c:pt>
                <c:pt idx="9">
                  <c:v>0.73334976002818042</c:v>
                </c:pt>
                <c:pt idx="10">
                  <c:v>0.83066644934555178</c:v>
                </c:pt>
                <c:pt idx="11">
                  <c:v>0.95422017773676937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0D-4B8F-8527-1D395E027E1B}"/>
            </c:ext>
          </c:extLst>
        </c:ser>
        <c:ser>
          <c:idx val="1"/>
          <c:order val="1"/>
          <c:tx>
            <c:strRef>
              <c:f>'Partida 09'!$C$24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'Partida 09'!$D$22:$O$22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09'!$D$24:$O$24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0.11329065305707062</c:v>
                </c:pt>
                <c:pt idx="2">
                  <c:v>0.20813385943869789</c:v>
                </c:pt>
                <c:pt idx="3">
                  <c:v>0.28156002685296394</c:v>
                </c:pt>
                <c:pt idx="4">
                  <c:v>0.35714546025936822</c:v>
                </c:pt>
                <c:pt idx="5">
                  <c:v>0.43626707473011456</c:v>
                </c:pt>
                <c:pt idx="6">
                  <c:v>0.50643163427674576</c:v>
                </c:pt>
                <c:pt idx="7">
                  <c:v>0.56773210163984911</c:v>
                </c:pt>
                <c:pt idx="8">
                  <c:v>0.64608967061659262</c:v>
                </c:pt>
                <c:pt idx="9">
                  <c:v>0.72663139394142962</c:v>
                </c:pt>
                <c:pt idx="10">
                  <c:v>0.84865914131475828</c:v>
                </c:pt>
                <c:pt idx="11">
                  <c:v>0.95004453224701912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0D-4B8F-8527-1D395E027E1B}"/>
            </c:ext>
          </c:extLst>
        </c:ser>
        <c:ser>
          <c:idx val="2"/>
          <c:order val="2"/>
          <c:tx>
            <c:strRef>
              <c:f>'Partida 09'!$C$25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09'!$D$25:$J$25</c:f>
              <c:numCache>
                <c:formatCode>0.0%</c:formatCode>
                <c:ptCount val="7"/>
                <c:pt idx="0">
                  <c:v>5.6416790088538143E-2</c:v>
                </c:pt>
                <c:pt idx="1">
                  <c:v>0.13524069527359017</c:v>
                </c:pt>
                <c:pt idx="2">
                  <c:v>0.21153498786100292</c:v>
                </c:pt>
                <c:pt idx="3">
                  <c:v>0.29186043191946609</c:v>
                </c:pt>
                <c:pt idx="4">
                  <c:v>0.37148109033305216</c:v>
                </c:pt>
                <c:pt idx="5">
                  <c:v>0.45135069635654468</c:v>
                </c:pt>
                <c:pt idx="6">
                  <c:v>0.52192862180144461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0D-4B8F-8527-1D395E027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952976"/>
        <c:axId val="377678816"/>
      </c:lineChart>
      <c:catAx>
        <c:axId val="50395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7678816"/>
        <c:crosses val="autoZero"/>
        <c:auto val="1"/>
        <c:lblAlgn val="ctr"/>
        <c:lblOffset val="100"/>
        <c:noMultiLvlLbl val="0"/>
      </c:catAx>
      <c:valAx>
        <c:axId val="37767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0395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13-09-2020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13-09-2020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667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299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314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5051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6593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943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13-09-2020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13-09-2020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13-09-2020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13-09-2020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13-09-2020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13-09-2020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13-09-2020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13-09-2020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13-09-2020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13-09-2020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13-09-2020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13-09-2020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13-09-2020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13-09-2020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085AE28-369A-45B4-891F-932962E90BD6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00" b="1" dirty="0"/>
              <a:t>Fuente</a:t>
            </a:r>
            <a:r>
              <a:rPr lang="es-CL" sz="1000" dirty="0"/>
              <a:t>: Elaboración propia en base  a Informes de ejecución presupuestaria mensual de DIPRES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181A228-FFFF-4A9A-961C-4F8330A832B8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32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31540" y="1844824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JULIO DE 2020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09: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EDUCACIÓN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Valparaíso, agosto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5A92C207-25A2-4986-A4B1-B272F1396A04}"/>
              </a:ext>
            </a:extLst>
          </p:cNvPr>
          <p:cNvSpPr/>
          <p:nvPr/>
        </p:nvSpPr>
        <p:spPr>
          <a:xfrm>
            <a:off x="78242" y="6165304"/>
            <a:ext cx="586191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7528" y="1330094"/>
            <a:ext cx="8210799" cy="349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…1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07528" y="739001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D56CF25-2333-4AD7-8786-A44DE2EE7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124513"/>
              </p:ext>
            </p:extLst>
          </p:nvPr>
        </p:nvGraphicFramePr>
        <p:xfrm>
          <a:off x="407527" y="1679537"/>
          <a:ext cx="7927199" cy="4327381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2418708007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4192434658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2564619271"/>
                    </a:ext>
                  </a:extLst>
                </a:gridCol>
                <a:gridCol w="2996609">
                  <a:extLst>
                    <a:ext uri="{9D8B030D-6E8A-4147-A177-3AD203B41FA5}">
                      <a16:colId xmlns:a16="http://schemas.microsoft.com/office/drawing/2014/main" val="2188704909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123733133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609423397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151571092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786188898"/>
                    </a:ext>
                  </a:extLst>
                </a:gridCol>
                <a:gridCol w="648203">
                  <a:extLst>
                    <a:ext uri="{9D8B030D-6E8A-4147-A177-3AD203B41FA5}">
                      <a16:colId xmlns:a16="http://schemas.microsoft.com/office/drawing/2014/main" val="955886776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3222312109"/>
                    </a:ext>
                  </a:extLst>
                </a:gridCol>
              </a:tblGrid>
              <a:tr h="1221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34817"/>
                  </a:ext>
                </a:extLst>
              </a:tr>
              <a:tr h="3739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865684"/>
                  </a:ext>
                </a:extLst>
              </a:tr>
              <a:tr h="1602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133.943.478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128.777.871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-5.165.607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63.599.997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409131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92.915.044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89.510.496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-3.404.548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47.078.530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908803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12.191.792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12.191.792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4.750.549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625977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1.543.458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1.543.458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1.543.455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970735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1.543.458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1.543.458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1.543.455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161411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13.856.872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14.793.482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936.610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6.855.246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45499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4.718.337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6.750.292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2.031.955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3.405.681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895878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 al Mérito Juan Vilches Jimenez, D.S.(Ed.) N°391/2003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1.555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830663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Tiempos Nuevos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4.192.737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4.192.737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3.144.553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468961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Chile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447.649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447.649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261.128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797424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Nacionales y Premio Luis Cruz Martínez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76.396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76.396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940898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Artículo 30° transitorio, Ley N°21.040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2.031.955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2.031.955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668847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461.770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490.655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28.885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207.765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907900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108.955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108.885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88180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381.700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-80.000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207.765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99791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8.676.765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7.552.535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-1.124.230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3.241.800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575363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3.666.681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2.557.796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-1.108.885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736.640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807049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Calificación Cinematográfica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4.072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4.072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25365"/>
                  </a:ext>
                </a:extLst>
              </a:tr>
              <a:tr h="244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de Capacidades para el Estudio e Investigaciones Pedagógicas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1.158.684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1.158.684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229.310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39982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Intercambios Docentes, Cultural y de Asistencia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257.231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257.231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76.929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076079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Información y Gestión Escolar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3.590.097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3.574.752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-15.345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2.194.849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001064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23.231.902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56607,9%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56607,9%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462902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8.281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796840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23.223.621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314479"/>
                  </a:ext>
                </a:extLst>
              </a:tr>
              <a:tr h="1297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2.938.755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2.307.797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-630.958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236.228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46311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41.958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-41.958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166493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99.437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99.437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24.101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429790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1.079.217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1.079.217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17.456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291992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670.001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305.001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-365.000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9.011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472261"/>
                  </a:ext>
                </a:extLst>
              </a:tr>
              <a:tr h="12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1.048.142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824.142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-224.000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185.660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794284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79E21B9E-DCF5-4E14-8ADB-9BD685692186}"/>
              </a:ext>
            </a:extLst>
          </p:cNvPr>
          <p:cNvSpPr txBox="1">
            <a:spLocks/>
          </p:cNvSpPr>
          <p:nvPr/>
        </p:nvSpPr>
        <p:spPr>
          <a:xfrm>
            <a:off x="393502" y="6006918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96278" y="1484784"/>
            <a:ext cx="7927198" cy="2805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…2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1226" y="803699"/>
            <a:ext cx="79271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543EB76-0F9F-44EA-95B6-DD0A2B174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620251"/>
              </p:ext>
            </p:extLst>
          </p:nvPr>
        </p:nvGraphicFramePr>
        <p:xfrm>
          <a:off x="461226" y="1855332"/>
          <a:ext cx="7927197" cy="1902959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2470328150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122226392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277624168"/>
                    </a:ext>
                  </a:extLst>
                </a:gridCol>
                <a:gridCol w="2996608">
                  <a:extLst>
                    <a:ext uri="{9D8B030D-6E8A-4147-A177-3AD203B41FA5}">
                      <a16:colId xmlns:a16="http://schemas.microsoft.com/office/drawing/2014/main" val="3773805826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294141658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085473215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562603604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690926269"/>
                    </a:ext>
                  </a:extLst>
                </a:gridCol>
                <a:gridCol w="648202">
                  <a:extLst>
                    <a:ext uri="{9D8B030D-6E8A-4147-A177-3AD203B41FA5}">
                      <a16:colId xmlns:a16="http://schemas.microsoft.com/office/drawing/2014/main" val="15455322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248429977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994436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5829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3.024.361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1.098.165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-1.926.196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202.280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8864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3.024.361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1.098.165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-1.926.196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202.280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5288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8.727.568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5.727.568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1.695.170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5667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9722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9686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8.727.498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5.727.498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1.695.170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6349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8.727.498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5.727.498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1.695.170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706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247.046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1.563.073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1.316.027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1.230.258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1350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246.046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103.849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0942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1.317.027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1.316.027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1.126.409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112640,9%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3547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299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018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6154" y="1625424"/>
            <a:ext cx="813065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481" y="700760"/>
            <a:ext cx="79271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03:  MEJORAMIENTO DE LA CALIDAD DE LA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6384CC8-2DAA-43A1-A24C-C46A13E2E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050967"/>
              </p:ext>
            </p:extLst>
          </p:nvPr>
        </p:nvGraphicFramePr>
        <p:xfrm>
          <a:off x="490317" y="1916832"/>
          <a:ext cx="7935525" cy="4351337"/>
        </p:xfrm>
        <a:graphic>
          <a:graphicData uri="http://schemas.openxmlformats.org/drawingml/2006/table">
            <a:tbl>
              <a:tblPr/>
              <a:tblGrid>
                <a:gridCol w="265936">
                  <a:extLst>
                    <a:ext uri="{9D8B030D-6E8A-4147-A177-3AD203B41FA5}">
                      <a16:colId xmlns:a16="http://schemas.microsoft.com/office/drawing/2014/main" val="3099474573"/>
                    </a:ext>
                  </a:extLst>
                </a:gridCol>
                <a:gridCol w="265936">
                  <a:extLst>
                    <a:ext uri="{9D8B030D-6E8A-4147-A177-3AD203B41FA5}">
                      <a16:colId xmlns:a16="http://schemas.microsoft.com/office/drawing/2014/main" val="3023807824"/>
                    </a:ext>
                  </a:extLst>
                </a:gridCol>
                <a:gridCol w="265936">
                  <a:extLst>
                    <a:ext uri="{9D8B030D-6E8A-4147-A177-3AD203B41FA5}">
                      <a16:colId xmlns:a16="http://schemas.microsoft.com/office/drawing/2014/main" val="1324216352"/>
                    </a:ext>
                  </a:extLst>
                </a:gridCol>
                <a:gridCol w="2999755">
                  <a:extLst>
                    <a:ext uri="{9D8B030D-6E8A-4147-A177-3AD203B41FA5}">
                      <a16:colId xmlns:a16="http://schemas.microsoft.com/office/drawing/2014/main" val="1723404691"/>
                    </a:ext>
                  </a:extLst>
                </a:gridCol>
                <a:gridCol w="712708">
                  <a:extLst>
                    <a:ext uri="{9D8B030D-6E8A-4147-A177-3AD203B41FA5}">
                      <a16:colId xmlns:a16="http://schemas.microsoft.com/office/drawing/2014/main" val="2403908955"/>
                    </a:ext>
                  </a:extLst>
                </a:gridCol>
                <a:gridCol w="712708">
                  <a:extLst>
                    <a:ext uri="{9D8B030D-6E8A-4147-A177-3AD203B41FA5}">
                      <a16:colId xmlns:a16="http://schemas.microsoft.com/office/drawing/2014/main" val="2834141364"/>
                    </a:ext>
                  </a:extLst>
                </a:gridCol>
                <a:gridCol w="712708">
                  <a:extLst>
                    <a:ext uri="{9D8B030D-6E8A-4147-A177-3AD203B41FA5}">
                      <a16:colId xmlns:a16="http://schemas.microsoft.com/office/drawing/2014/main" val="1578953246"/>
                    </a:ext>
                  </a:extLst>
                </a:gridCol>
                <a:gridCol w="712708">
                  <a:extLst>
                    <a:ext uri="{9D8B030D-6E8A-4147-A177-3AD203B41FA5}">
                      <a16:colId xmlns:a16="http://schemas.microsoft.com/office/drawing/2014/main" val="3517960817"/>
                    </a:ext>
                  </a:extLst>
                </a:gridCol>
                <a:gridCol w="648884">
                  <a:extLst>
                    <a:ext uri="{9D8B030D-6E8A-4147-A177-3AD203B41FA5}">
                      <a16:colId xmlns:a16="http://schemas.microsoft.com/office/drawing/2014/main" val="4099261707"/>
                    </a:ext>
                  </a:extLst>
                </a:gridCol>
                <a:gridCol w="638246">
                  <a:extLst>
                    <a:ext uri="{9D8B030D-6E8A-4147-A177-3AD203B41FA5}">
                      <a16:colId xmlns:a16="http://schemas.microsoft.com/office/drawing/2014/main" val="4228978739"/>
                    </a:ext>
                  </a:extLst>
                </a:gridCol>
              </a:tblGrid>
              <a:tr h="1230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251922"/>
                  </a:ext>
                </a:extLst>
              </a:tr>
              <a:tr h="3767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114929"/>
                  </a:ext>
                </a:extLst>
              </a:tr>
              <a:tr h="1614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54.071.076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53.157.537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-913.539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14.037.281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732440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46.572.561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44.649.230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-1.923.331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13.033.281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54441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91358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528180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46.572.491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44.649.160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-1.923.331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13.033.281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01928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10.481.883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10.481.883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4.796.219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46257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Técnico Profesional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3.744.579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3.244.579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811.577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40382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 Curricular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2.494.743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2.494.743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278.407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88593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Estándares de Aprendizaje Indicativos y de Gestión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523.535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523.535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51.854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02189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Educación Intercultural Bilingüe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2.033.642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2.033.642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30.076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3042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del Aprendizaje del Inglés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2.113.732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1.813.732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913.939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043470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Supervisión Técnico Pedagógica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1.406.295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1.406.295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190.808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318761"/>
                  </a:ext>
                </a:extLst>
              </a:tr>
              <a:tr h="246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Alianzas para el Mejoramiento de la Calidad de la Educación y Fomento de la Participación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1.266.929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993.598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-273.331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293.840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57752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Técnico Profesional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2.906.087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2.406.087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574.953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0736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2.738.770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2.738.770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1.128.162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72317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de Adultos y Reinserción Escolar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10.519.273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10.519.273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3.274.413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464663"/>
                  </a:ext>
                </a:extLst>
              </a:tr>
              <a:tr h="246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Transversalidad Educativa, Convivencia Escolar y Prevención del Consumo de Drogas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4.706.217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4.356.217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689.033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84898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Transporte Escolar Rural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1.636.806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1.636.806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40481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600.000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61163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600.000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01803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7.496.515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7.496.515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30310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77442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23418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7.496.445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7.496.445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707032"/>
                  </a:ext>
                </a:extLst>
              </a:tr>
              <a:tr h="246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Equipamiento de Establecimientos de Educación Técnico - Profesional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7.496.445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7.496.445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76028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1.010.792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1.009.792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1.004.000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100400,0%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67264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1.010.792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1.009.792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1.004.000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100400,0%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15972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721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6432" y="1696658"/>
            <a:ext cx="8210798" cy="343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6432" y="778084"/>
            <a:ext cx="794551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04: DESARROLLO PROFESIONAL DOCENTE Y DIRECTIVO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1577100-2B83-4455-8DA4-2A8FC691F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288399"/>
              </p:ext>
            </p:extLst>
          </p:nvPr>
        </p:nvGraphicFramePr>
        <p:xfrm>
          <a:off x="416432" y="2037075"/>
          <a:ext cx="7945514" cy="3472901"/>
        </p:xfrm>
        <a:graphic>
          <a:graphicData uri="http://schemas.openxmlformats.org/drawingml/2006/table">
            <a:tbl>
              <a:tblPr/>
              <a:tblGrid>
                <a:gridCol w="266271">
                  <a:extLst>
                    <a:ext uri="{9D8B030D-6E8A-4147-A177-3AD203B41FA5}">
                      <a16:colId xmlns:a16="http://schemas.microsoft.com/office/drawing/2014/main" val="1777996791"/>
                    </a:ext>
                  </a:extLst>
                </a:gridCol>
                <a:gridCol w="266271">
                  <a:extLst>
                    <a:ext uri="{9D8B030D-6E8A-4147-A177-3AD203B41FA5}">
                      <a16:colId xmlns:a16="http://schemas.microsoft.com/office/drawing/2014/main" val="1493916016"/>
                    </a:ext>
                  </a:extLst>
                </a:gridCol>
                <a:gridCol w="266271">
                  <a:extLst>
                    <a:ext uri="{9D8B030D-6E8A-4147-A177-3AD203B41FA5}">
                      <a16:colId xmlns:a16="http://schemas.microsoft.com/office/drawing/2014/main" val="3867814080"/>
                    </a:ext>
                  </a:extLst>
                </a:gridCol>
                <a:gridCol w="3003532">
                  <a:extLst>
                    <a:ext uri="{9D8B030D-6E8A-4147-A177-3AD203B41FA5}">
                      <a16:colId xmlns:a16="http://schemas.microsoft.com/office/drawing/2014/main" val="3375300163"/>
                    </a:ext>
                  </a:extLst>
                </a:gridCol>
                <a:gridCol w="713605">
                  <a:extLst>
                    <a:ext uri="{9D8B030D-6E8A-4147-A177-3AD203B41FA5}">
                      <a16:colId xmlns:a16="http://schemas.microsoft.com/office/drawing/2014/main" val="1420124226"/>
                    </a:ext>
                  </a:extLst>
                </a:gridCol>
                <a:gridCol w="713605">
                  <a:extLst>
                    <a:ext uri="{9D8B030D-6E8A-4147-A177-3AD203B41FA5}">
                      <a16:colId xmlns:a16="http://schemas.microsoft.com/office/drawing/2014/main" val="3603871354"/>
                    </a:ext>
                  </a:extLst>
                </a:gridCol>
                <a:gridCol w="713605">
                  <a:extLst>
                    <a:ext uri="{9D8B030D-6E8A-4147-A177-3AD203B41FA5}">
                      <a16:colId xmlns:a16="http://schemas.microsoft.com/office/drawing/2014/main" val="2799571993"/>
                    </a:ext>
                  </a:extLst>
                </a:gridCol>
                <a:gridCol w="713605">
                  <a:extLst>
                    <a:ext uri="{9D8B030D-6E8A-4147-A177-3AD203B41FA5}">
                      <a16:colId xmlns:a16="http://schemas.microsoft.com/office/drawing/2014/main" val="4025610656"/>
                    </a:ext>
                  </a:extLst>
                </a:gridCol>
                <a:gridCol w="649700">
                  <a:extLst>
                    <a:ext uri="{9D8B030D-6E8A-4147-A177-3AD203B41FA5}">
                      <a16:colId xmlns:a16="http://schemas.microsoft.com/office/drawing/2014/main" val="3420995726"/>
                    </a:ext>
                  </a:extLst>
                </a:gridCol>
                <a:gridCol w="639049">
                  <a:extLst>
                    <a:ext uri="{9D8B030D-6E8A-4147-A177-3AD203B41FA5}">
                      <a16:colId xmlns:a16="http://schemas.microsoft.com/office/drawing/2014/main" val="252730426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69086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13150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27.235.203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25.519.244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-1.715.959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3.402.445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6653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26.785.544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23.722.859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-3.062.685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1.763.454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0347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163.348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3696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163.348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1627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26.785.474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23.559.511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-3.225.963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1.763.454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6989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Pública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4.284.570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4.207.265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339.608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1564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2.967.875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2.967.875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591.513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3977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 Adicional, Red de Maestros de Maestros, Art.17, Ley N°19.715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716.229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-466.229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1485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 Docente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6.940.337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6.940.337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106.276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0764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Bonificación, por Aplicación letra g) Art. 72, DFL(Ed.) N° 1, de 1997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301.644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2648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a la Calidad de la Formación Inicial de Docentes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2.379.847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1.247.892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-1.131.955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8114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Formación de Directores y Liderazgo Educativo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2.032.020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2.025.483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-6.537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299.212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5389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Liderazgo Educativo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1.942.150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1.942.150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5840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Reconocimiento y Promoción del Desarrollo Profesional Docente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3.445.190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3.445.190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369.216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105692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Inducción al Ejercicio Profesional Docente y Mentoría a Docentes Principiantes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1.775.612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-1.473.937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5019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204.749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5107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204.749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591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2238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1827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1.347.726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1.346.726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1.195.868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119586,8%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9507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1.347.726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1.346.726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1.195.868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119586,8%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3752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902618"/>
                  </a:ext>
                </a:extLst>
              </a:tr>
            </a:tbl>
          </a:graphicData>
        </a:graphic>
      </p:graphicFrame>
      <p:sp>
        <p:nvSpPr>
          <p:cNvPr id="6" name="1 Título">
            <a:extLst>
              <a:ext uri="{FF2B5EF4-FFF2-40B4-BE49-F238E27FC236}">
                <a16:creationId xmlns:a16="http://schemas.microsoft.com/office/drawing/2014/main" id="{81517AC3-C71C-4B95-BCAE-257F26FAE187}"/>
              </a:ext>
            </a:extLst>
          </p:cNvPr>
          <p:cNvSpPr txBox="1">
            <a:spLocks/>
          </p:cNvSpPr>
          <p:nvPr/>
        </p:nvSpPr>
        <p:spPr>
          <a:xfrm>
            <a:off x="323528" y="5500641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032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1305" y="153940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1257" y="835324"/>
            <a:ext cx="790840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11: RECURSOS EDUCATIVOS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9854E98-DFF7-47E9-97C7-569E91461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423360"/>
              </p:ext>
            </p:extLst>
          </p:nvPr>
        </p:nvGraphicFramePr>
        <p:xfrm>
          <a:off x="521257" y="1846130"/>
          <a:ext cx="7928941" cy="3612397"/>
        </p:xfrm>
        <a:graphic>
          <a:graphicData uri="http://schemas.openxmlformats.org/drawingml/2006/table">
            <a:tbl>
              <a:tblPr/>
              <a:tblGrid>
                <a:gridCol w="288011">
                  <a:extLst>
                    <a:ext uri="{9D8B030D-6E8A-4147-A177-3AD203B41FA5}">
                      <a16:colId xmlns:a16="http://schemas.microsoft.com/office/drawing/2014/main" val="1234386751"/>
                    </a:ext>
                  </a:extLst>
                </a:gridCol>
                <a:gridCol w="288011">
                  <a:extLst>
                    <a:ext uri="{9D8B030D-6E8A-4147-A177-3AD203B41FA5}">
                      <a16:colId xmlns:a16="http://schemas.microsoft.com/office/drawing/2014/main" val="3042938261"/>
                    </a:ext>
                  </a:extLst>
                </a:gridCol>
                <a:gridCol w="288011">
                  <a:extLst>
                    <a:ext uri="{9D8B030D-6E8A-4147-A177-3AD203B41FA5}">
                      <a16:colId xmlns:a16="http://schemas.microsoft.com/office/drawing/2014/main" val="2352571207"/>
                    </a:ext>
                  </a:extLst>
                </a:gridCol>
                <a:gridCol w="2583459">
                  <a:extLst>
                    <a:ext uri="{9D8B030D-6E8A-4147-A177-3AD203B41FA5}">
                      <a16:colId xmlns:a16="http://schemas.microsoft.com/office/drawing/2014/main" val="500957099"/>
                    </a:ext>
                  </a:extLst>
                </a:gridCol>
                <a:gridCol w="771869">
                  <a:extLst>
                    <a:ext uri="{9D8B030D-6E8A-4147-A177-3AD203B41FA5}">
                      <a16:colId xmlns:a16="http://schemas.microsoft.com/office/drawing/2014/main" val="407688991"/>
                    </a:ext>
                  </a:extLst>
                </a:gridCol>
                <a:gridCol w="771869">
                  <a:extLst>
                    <a:ext uri="{9D8B030D-6E8A-4147-A177-3AD203B41FA5}">
                      <a16:colId xmlns:a16="http://schemas.microsoft.com/office/drawing/2014/main" val="102602790"/>
                    </a:ext>
                  </a:extLst>
                </a:gridCol>
                <a:gridCol w="771869">
                  <a:extLst>
                    <a:ext uri="{9D8B030D-6E8A-4147-A177-3AD203B41FA5}">
                      <a16:colId xmlns:a16="http://schemas.microsoft.com/office/drawing/2014/main" val="496547905"/>
                    </a:ext>
                  </a:extLst>
                </a:gridCol>
                <a:gridCol w="771869">
                  <a:extLst>
                    <a:ext uri="{9D8B030D-6E8A-4147-A177-3AD203B41FA5}">
                      <a16:colId xmlns:a16="http://schemas.microsoft.com/office/drawing/2014/main" val="2270409919"/>
                    </a:ext>
                  </a:extLst>
                </a:gridCol>
                <a:gridCol w="702747">
                  <a:extLst>
                    <a:ext uri="{9D8B030D-6E8A-4147-A177-3AD203B41FA5}">
                      <a16:colId xmlns:a16="http://schemas.microsoft.com/office/drawing/2014/main" val="1531950254"/>
                    </a:ext>
                  </a:extLst>
                </a:gridCol>
                <a:gridCol w="691226">
                  <a:extLst>
                    <a:ext uri="{9D8B030D-6E8A-4147-A177-3AD203B41FA5}">
                      <a16:colId xmlns:a16="http://schemas.microsoft.com/office/drawing/2014/main" val="3338595824"/>
                    </a:ext>
                  </a:extLst>
                </a:gridCol>
              </a:tblGrid>
              <a:tr h="1369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653131"/>
                  </a:ext>
                </a:extLst>
              </a:tr>
              <a:tr h="4194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224407"/>
                  </a:ext>
                </a:extLst>
              </a:tr>
              <a:tr h="1797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59.940.068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58.283.513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-1.656.555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37.334.199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503310"/>
                  </a:ext>
                </a:extLst>
              </a:tr>
              <a:tr h="136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47.799.285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47.149.285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31.699.015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026648"/>
                  </a:ext>
                </a:extLst>
              </a:tr>
              <a:tr h="136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313056"/>
                  </a:ext>
                </a:extLst>
              </a:tr>
              <a:tr h="136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430105"/>
                  </a:ext>
                </a:extLst>
              </a:tr>
              <a:tr h="136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47.799.215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47.149.215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31.699.015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187190"/>
                  </a:ext>
                </a:extLst>
              </a:tr>
              <a:tr h="136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Educación Pública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037044"/>
                  </a:ext>
                </a:extLst>
              </a:tr>
              <a:tr h="2739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Recursos de Lectura, Aprendizaje y Bibliotecas Escolar CRA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6.650.844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6.650.844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1.274.869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12296"/>
                  </a:ext>
                </a:extLst>
              </a:tr>
              <a:tr h="136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Textos para la Educación Escolar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36.112.616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36.112.616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29.751.931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593544"/>
                  </a:ext>
                </a:extLst>
              </a:tr>
              <a:tr h="136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2.266.418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1.616.418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591.045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985963"/>
                  </a:ext>
                </a:extLst>
              </a:tr>
              <a:tr h="136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288.955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288.955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80.120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107380"/>
                  </a:ext>
                </a:extLst>
              </a:tr>
              <a:tr h="136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3.640.614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840778"/>
                  </a:ext>
                </a:extLst>
              </a:tr>
              <a:tr h="136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3.640.614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822138"/>
                  </a:ext>
                </a:extLst>
              </a:tr>
              <a:tr h="136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12.138.783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11.038.783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5.540.739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971541"/>
                  </a:ext>
                </a:extLst>
              </a:tr>
              <a:tr h="136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5.759.552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4.659.552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4.541.023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782823"/>
                  </a:ext>
                </a:extLst>
              </a:tr>
              <a:tr h="136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190145"/>
                  </a:ext>
                </a:extLst>
              </a:tr>
              <a:tr h="136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Telecomunicaciones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5.759.482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4.659.482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4.541.023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967877"/>
                  </a:ext>
                </a:extLst>
              </a:tr>
              <a:tr h="136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999.716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460119"/>
                  </a:ext>
                </a:extLst>
              </a:tr>
              <a:tr h="136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999.716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856483"/>
                  </a:ext>
                </a:extLst>
              </a:tr>
              <a:tr h="136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9444,5%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619153"/>
                  </a:ext>
                </a:extLst>
              </a:tr>
              <a:tr h="136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9444,5%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620197"/>
                  </a:ext>
                </a:extLst>
              </a:tr>
              <a:tr h="136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234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430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656207"/>
            <a:ext cx="7927199" cy="2033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747586"/>
            <a:ext cx="792720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52C927B-964B-44E0-AD3E-5E19C7B6A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447933"/>
              </p:ext>
            </p:extLst>
          </p:nvPr>
        </p:nvGraphicFramePr>
        <p:xfrm>
          <a:off x="471413" y="1981715"/>
          <a:ext cx="7938210" cy="3248662"/>
        </p:xfrm>
        <a:graphic>
          <a:graphicData uri="http://schemas.openxmlformats.org/drawingml/2006/table">
            <a:tbl>
              <a:tblPr/>
              <a:tblGrid>
                <a:gridCol w="256983">
                  <a:extLst>
                    <a:ext uri="{9D8B030D-6E8A-4147-A177-3AD203B41FA5}">
                      <a16:colId xmlns:a16="http://schemas.microsoft.com/office/drawing/2014/main" val="3477744069"/>
                    </a:ext>
                  </a:extLst>
                </a:gridCol>
                <a:gridCol w="256983">
                  <a:extLst>
                    <a:ext uri="{9D8B030D-6E8A-4147-A177-3AD203B41FA5}">
                      <a16:colId xmlns:a16="http://schemas.microsoft.com/office/drawing/2014/main" val="1795903901"/>
                    </a:ext>
                  </a:extLst>
                </a:gridCol>
                <a:gridCol w="256983">
                  <a:extLst>
                    <a:ext uri="{9D8B030D-6E8A-4147-A177-3AD203B41FA5}">
                      <a16:colId xmlns:a16="http://schemas.microsoft.com/office/drawing/2014/main" val="3026024823"/>
                    </a:ext>
                  </a:extLst>
                </a:gridCol>
                <a:gridCol w="3168603">
                  <a:extLst>
                    <a:ext uri="{9D8B030D-6E8A-4147-A177-3AD203B41FA5}">
                      <a16:colId xmlns:a16="http://schemas.microsoft.com/office/drawing/2014/main" val="3210986702"/>
                    </a:ext>
                  </a:extLst>
                </a:gridCol>
                <a:gridCol w="688715">
                  <a:extLst>
                    <a:ext uri="{9D8B030D-6E8A-4147-A177-3AD203B41FA5}">
                      <a16:colId xmlns:a16="http://schemas.microsoft.com/office/drawing/2014/main" val="4259431470"/>
                    </a:ext>
                  </a:extLst>
                </a:gridCol>
                <a:gridCol w="688715">
                  <a:extLst>
                    <a:ext uri="{9D8B030D-6E8A-4147-A177-3AD203B41FA5}">
                      <a16:colId xmlns:a16="http://schemas.microsoft.com/office/drawing/2014/main" val="2695298884"/>
                    </a:ext>
                  </a:extLst>
                </a:gridCol>
                <a:gridCol w="688715">
                  <a:extLst>
                    <a:ext uri="{9D8B030D-6E8A-4147-A177-3AD203B41FA5}">
                      <a16:colId xmlns:a16="http://schemas.microsoft.com/office/drawing/2014/main" val="3359977619"/>
                    </a:ext>
                  </a:extLst>
                </a:gridCol>
                <a:gridCol w="688715">
                  <a:extLst>
                    <a:ext uri="{9D8B030D-6E8A-4147-A177-3AD203B41FA5}">
                      <a16:colId xmlns:a16="http://schemas.microsoft.com/office/drawing/2014/main" val="1838773454"/>
                    </a:ext>
                  </a:extLst>
                </a:gridCol>
                <a:gridCol w="627039">
                  <a:extLst>
                    <a:ext uri="{9D8B030D-6E8A-4147-A177-3AD203B41FA5}">
                      <a16:colId xmlns:a16="http://schemas.microsoft.com/office/drawing/2014/main" val="2452358970"/>
                    </a:ext>
                  </a:extLst>
                </a:gridCol>
                <a:gridCol w="616759">
                  <a:extLst>
                    <a:ext uri="{9D8B030D-6E8A-4147-A177-3AD203B41FA5}">
                      <a16:colId xmlns:a16="http://schemas.microsoft.com/office/drawing/2014/main" val="190107170"/>
                    </a:ext>
                  </a:extLst>
                </a:gridCol>
              </a:tblGrid>
              <a:tr h="122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839195"/>
                  </a:ext>
                </a:extLst>
              </a:tr>
              <a:tr h="3754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814725"/>
                  </a:ext>
                </a:extLst>
              </a:tr>
              <a:tr h="1609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6.298.530.500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6.291.724.984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-6.805.516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3.578.726.960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82191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6.248.569.359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6.221.135.636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-27.433.723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3.511.792.173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4289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5.258.551.854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5.228.842.131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-29.709.723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2.972.974.528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320983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D.L. 3.166/80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65.952.388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65.994.373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41.985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58.933.266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158811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Escolaridad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3.709.507.718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3.709.507.718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2.082.121.070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13501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Internado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15.207.196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15.207.196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1.822.723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071032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Ruralidad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82.322.104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73.852.574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-8.469.530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39.788.952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07380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Refuerzo Educativo, Art.39, D.F.L.(Ed) N°2, de 1998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506.053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506.053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996687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1° y 2° art. 5 transitorio, D.F.L.(Ed.) N°2, de 1998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36.695.791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36.695.791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20.892.932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23645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3°  art. 5° transitorio D.F.L. (Ed.) N° 2, de 1998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304.178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304.178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34.408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860873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Educacional Proretención, Ley  N° 19.873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37.003.058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37.003.058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32.735.209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452499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Escolar Preferencial, Ley N° 20.248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839.103.005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820.085.996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-19.017.009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458.120.098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516649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por Concentración, Art.16 de la ley N°20.248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155.071.316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155.071.316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86.356.390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770357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por Gratuidad, Art.49 bis, D.F.L.(Ed.)N°2, de 1998.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316.879.047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314.613.878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-2.265.169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192.169.480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288751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138.596.429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33707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138.596.429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55742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732.777.321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735.053.321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400.221.216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302996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Desempeño Difícil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7.193.571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7.193.571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4.924.640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87972"/>
                  </a:ext>
                </a:extLst>
              </a:tr>
              <a:tr h="1302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Compensatoria, Art.3°,Ley N° 19.200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1.922.101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1.922.101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980.076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732431"/>
                  </a:ext>
                </a:extLst>
              </a:tr>
              <a:tr h="1302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Desempeño en Condiciones Difíciles, Art. 35 Ley N° 21.196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3.176.000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3.176.000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1.222.168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520652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 de Reconocimiento por Desempeño en Establecimientos de Alta Concentración, Art. 44 y sexto transitorio, Ley N° 21.109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8.211.963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8.211.963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4.284.307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517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326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2080" y="1535383"/>
            <a:ext cx="7856829" cy="2911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3432" y="698069"/>
            <a:ext cx="792720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C384258-71A3-416D-A7B9-B896624594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853241"/>
              </p:ext>
            </p:extLst>
          </p:nvPr>
        </p:nvGraphicFramePr>
        <p:xfrm>
          <a:off x="467308" y="1826531"/>
          <a:ext cx="7886698" cy="4290686"/>
        </p:xfrm>
        <a:graphic>
          <a:graphicData uri="http://schemas.openxmlformats.org/drawingml/2006/table">
            <a:tbl>
              <a:tblPr/>
              <a:tblGrid>
                <a:gridCol w="255315">
                  <a:extLst>
                    <a:ext uri="{9D8B030D-6E8A-4147-A177-3AD203B41FA5}">
                      <a16:colId xmlns:a16="http://schemas.microsoft.com/office/drawing/2014/main" val="2083749296"/>
                    </a:ext>
                  </a:extLst>
                </a:gridCol>
                <a:gridCol w="255315">
                  <a:extLst>
                    <a:ext uri="{9D8B030D-6E8A-4147-A177-3AD203B41FA5}">
                      <a16:colId xmlns:a16="http://schemas.microsoft.com/office/drawing/2014/main" val="4004092962"/>
                    </a:ext>
                  </a:extLst>
                </a:gridCol>
                <a:gridCol w="255315">
                  <a:extLst>
                    <a:ext uri="{9D8B030D-6E8A-4147-A177-3AD203B41FA5}">
                      <a16:colId xmlns:a16="http://schemas.microsoft.com/office/drawing/2014/main" val="2423601059"/>
                    </a:ext>
                  </a:extLst>
                </a:gridCol>
                <a:gridCol w="3148042">
                  <a:extLst>
                    <a:ext uri="{9D8B030D-6E8A-4147-A177-3AD203B41FA5}">
                      <a16:colId xmlns:a16="http://schemas.microsoft.com/office/drawing/2014/main" val="3950590934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1632293587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2932591896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1953060511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3502757388"/>
                    </a:ext>
                  </a:extLst>
                </a:gridCol>
                <a:gridCol w="622970">
                  <a:extLst>
                    <a:ext uri="{9D8B030D-6E8A-4147-A177-3AD203B41FA5}">
                      <a16:colId xmlns:a16="http://schemas.microsoft.com/office/drawing/2014/main" val="1847173486"/>
                    </a:ext>
                  </a:extLst>
                </a:gridCol>
                <a:gridCol w="612757">
                  <a:extLst>
                    <a:ext uri="{9D8B030D-6E8A-4147-A177-3AD203B41FA5}">
                      <a16:colId xmlns:a16="http://schemas.microsoft.com/office/drawing/2014/main" val="4143106778"/>
                    </a:ext>
                  </a:extLst>
                </a:gridCol>
              </a:tblGrid>
              <a:tr h="122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950974"/>
                  </a:ext>
                </a:extLst>
              </a:tr>
              <a:tr h="3677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162979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Adicional Especial, Art.41,D.F.L .(Ed) N°2, de 1998 e  inciso final del Art. cuadragésimo octavo transitorio de la Ley N°20.903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51.899.194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51.899.194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33.722.946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097580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Desempeño de Excelencia, Art.40,D.F.L.(Ed) N°2, de 1998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57.295.635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57.295.635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29.895.204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511076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Profesores Encargados, Ley N°19.715, Art.13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3.742.924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3.742.924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1.758.047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719931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 Excelencia Pedagógica, ley N°19.715 y Art. octavo transitorio de la Ley N°20.903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151.848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151.848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53.112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601172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Variable de Desempeño Individual Art.17, ley N°19.933 y Art. octavo transitorio de la Ley N° 20.903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42.107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229419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Asignaciones por Desempeño Colectivo, Art.18, Ley N°19.933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5.055.229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4.155.229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-900.000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2.029.534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009022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Reconocimiento Profesional, Art. 54 del D.F.L. (Ed.)N°1, de 1997 y la Ley N° 20.158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400.001.793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400.001.793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223.283.275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200671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Desempeño de Excelencia, Asistentes de la Educación, Ley N° 20.244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3.716.051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3.716.051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2.065.187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673655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Especial para Docentes Jubilados, Art.4°, Ley N°20.501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39.784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39.784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269305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Adicional por Antigüedad, Art.7°, Ley N°20.964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4.338.735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4.338.735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2.196.207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402409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Fiscal Extraordinario, Art. 6° y 7° de la Ley N°20.822 y Ley N° 20.976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10.030.509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10.030.509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1.286.404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262546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Complementario, Art. 6° de la Ley N° 20.822 y la Ley N° 20.976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10.310.329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10.310.329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1.243.672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097856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Tramo de Desarrollo Profesional, artículos 49 y 63 del D.F.L. (Ed.) N°1, de 1997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86.266.830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86.266.830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46.470.743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76816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Docencia en Establecimientos de Alta Concentración de Alumnos Prioritarios, artículos 50 y 63 del D.F.L.(Ed.) N°1,de 1997.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80.257.651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80.257.651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44.803.694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327913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al Personal Asistente de la Educación, Art.59 de la Ley N° 20.883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2.301.067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2.301.067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26359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146.061.746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048731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49.951.141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49.951.141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46.306.581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106864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44.683.519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22289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Anual de Apoyo al Mantenimiento, Art. 37, DFL(Ed) N°2, de 1998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44.683.519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456905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1.623.062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712543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1.623.062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230165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10844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474710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366599"/>
                  </a:ext>
                </a:extLst>
              </a:tr>
            </a:tbl>
          </a:graphicData>
        </a:graphic>
      </p:graphicFrame>
      <p:sp>
        <p:nvSpPr>
          <p:cNvPr id="6" name="1 Título">
            <a:extLst>
              <a:ext uri="{FF2B5EF4-FFF2-40B4-BE49-F238E27FC236}">
                <a16:creationId xmlns:a16="http://schemas.microsoft.com/office/drawing/2014/main" id="{679F2FCB-B080-41C6-82DE-09989ABED7DE}"/>
              </a:ext>
            </a:extLst>
          </p:cNvPr>
          <p:cNvSpPr txBox="1">
            <a:spLocks/>
          </p:cNvSpPr>
          <p:nvPr/>
        </p:nvSpPr>
        <p:spPr>
          <a:xfrm>
            <a:off x="443963" y="6113700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599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2922" y="1700808"/>
            <a:ext cx="7927198" cy="314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2922" y="826812"/>
            <a:ext cx="79271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21: GESTIÓN DE SUBVENCIONES A ESTABLECIMIENTOS EDUCACIONALES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B47C5D1-6585-42EA-A96C-69FD874659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073626"/>
              </p:ext>
            </p:extLst>
          </p:nvPr>
        </p:nvGraphicFramePr>
        <p:xfrm>
          <a:off x="482924" y="2052071"/>
          <a:ext cx="7927196" cy="1696805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1645764743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175519026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2739740688"/>
                    </a:ext>
                  </a:extLst>
                </a:gridCol>
                <a:gridCol w="2996607">
                  <a:extLst>
                    <a:ext uri="{9D8B030D-6E8A-4147-A177-3AD203B41FA5}">
                      <a16:colId xmlns:a16="http://schemas.microsoft.com/office/drawing/2014/main" val="884250952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219075758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956188787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499364497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125452281"/>
                    </a:ext>
                  </a:extLst>
                </a:gridCol>
                <a:gridCol w="648202">
                  <a:extLst>
                    <a:ext uri="{9D8B030D-6E8A-4147-A177-3AD203B41FA5}">
                      <a16:colId xmlns:a16="http://schemas.microsoft.com/office/drawing/2014/main" val="171087294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356224710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33315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0654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4.469.642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4.418.281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2.404.685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5378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4.264.441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4.183.116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2.308.632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5861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203.201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1875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1691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903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4.087.345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4663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2440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7766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039980"/>
                  </a:ext>
                </a:extLst>
              </a:tr>
            </a:tbl>
          </a:graphicData>
        </a:graphic>
      </p:graphicFrame>
      <p:sp>
        <p:nvSpPr>
          <p:cNvPr id="6" name="1 Título">
            <a:extLst>
              <a:ext uri="{FF2B5EF4-FFF2-40B4-BE49-F238E27FC236}">
                <a16:creationId xmlns:a16="http://schemas.microsoft.com/office/drawing/2014/main" id="{6FCB0840-F3DD-4914-ADB0-752B891E4609}"/>
              </a:ext>
            </a:extLst>
          </p:cNvPr>
          <p:cNvSpPr txBox="1">
            <a:spLocks/>
          </p:cNvSpPr>
          <p:nvPr/>
        </p:nvSpPr>
        <p:spPr>
          <a:xfrm>
            <a:off x="466448" y="3883340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603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9996" y="1488781"/>
            <a:ext cx="7927198" cy="3704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948" y="826218"/>
            <a:ext cx="79271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02. PROGRAMA 01: SUPERINTENDENCIA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F19C64C-16A5-4ACF-AB98-6EA02925E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542923"/>
              </p:ext>
            </p:extLst>
          </p:nvPr>
        </p:nvGraphicFramePr>
        <p:xfrm>
          <a:off x="529950" y="1859265"/>
          <a:ext cx="7927196" cy="2457989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423691427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3338823537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4257047469"/>
                    </a:ext>
                  </a:extLst>
                </a:gridCol>
                <a:gridCol w="2996607">
                  <a:extLst>
                    <a:ext uri="{9D8B030D-6E8A-4147-A177-3AD203B41FA5}">
                      <a16:colId xmlns:a16="http://schemas.microsoft.com/office/drawing/2014/main" val="1702938451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463115922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002911020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27133462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739803419"/>
                    </a:ext>
                  </a:extLst>
                </a:gridCol>
                <a:gridCol w="648202">
                  <a:extLst>
                    <a:ext uri="{9D8B030D-6E8A-4147-A177-3AD203B41FA5}">
                      <a16:colId xmlns:a16="http://schemas.microsoft.com/office/drawing/2014/main" val="1792313708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68230483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94593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24130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32.584.814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31.801.852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-782.962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17.600.031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8703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26.298.836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25.715.108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-583.728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14.753.168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9267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5.974.321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5.416.424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-557.897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2.278.162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5868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2773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6339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1044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4096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309.657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-178.224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4711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1597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4994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-8.091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017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281.124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-162.622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7233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43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9862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387660"/>
                  </a:ext>
                </a:extLst>
              </a:tr>
            </a:tbl>
          </a:graphicData>
        </a:graphic>
      </p:graphicFrame>
      <p:sp>
        <p:nvSpPr>
          <p:cNvPr id="6" name="1 Título">
            <a:extLst>
              <a:ext uri="{FF2B5EF4-FFF2-40B4-BE49-F238E27FC236}">
                <a16:creationId xmlns:a16="http://schemas.microsoft.com/office/drawing/2014/main" id="{81C18FC5-3D78-4A04-A4DF-8844FA6E5B46}"/>
              </a:ext>
            </a:extLst>
          </p:cNvPr>
          <p:cNvSpPr txBox="1">
            <a:spLocks/>
          </p:cNvSpPr>
          <p:nvPr/>
        </p:nvSpPr>
        <p:spPr>
          <a:xfrm>
            <a:off x="512029" y="4382409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788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344" y="1464445"/>
            <a:ext cx="8085526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343" y="841706"/>
            <a:ext cx="78866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03. PROGRAMA 01: AGENCIA DE CALIDAD DE LA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2971BFB-83E3-4F99-BE97-B72C22819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365829"/>
              </p:ext>
            </p:extLst>
          </p:nvPr>
        </p:nvGraphicFramePr>
        <p:xfrm>
          <a:off x="466342" y="1829570"/>
          <a:ext cx="7886699" cy="2690083"/>
        </p:xfrm>
        <a:graphic>
          <a:graphicData uri="http://schemas.openxmlformats.org/drawingml/2006/table">
            <a:tbl>
              <a:tblPr/>
              <a:tblGrid>
                <a:gridCol w="262191">
                  <a:extLst>
                    <a:ext uri="{9D8B030D-6E8A-4147-A177-3AD203B41FA5}">
                      <a16:colId xmlns:a16="http://schemas.microsoft.com/office/drawing/2014/main" val="1429955866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3540284920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4059440048"/>
                    </a:ext>
                  </a:extLst>
                </a:gridCol>
                <a:gridCol w="3020438">
                  <a:extLst>
                    <a:ext uri="{9D8B030D-6E8A-4147-A177-3AD203B41FA5}">
                      <a16:colId xmlns:a16="http://schemas.microsoft.com/office/drawing/2014/main" val="652765393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109583160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3171315252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1593252997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2102791681"/>
                    </a:ext>
                  </a:extLst>
                </a:gridCol>
                <a:gridCol w="639746">
                  <a:extLst>
                    <a:ext uri="{9D8B030D-6E8A-4147-A177-3AD203B41FA5}">
                      <a16:colId xmlns:a16="http://schemas.microsoft.com/office/drawing/2014/main" val="3464757907"/>
                    </a:ext>
                  </a:extLst>
                </a:gridCol>
                <a:gridCol w="629258">
                  <a:extLst>
                    <a:ext uri="{9D8B030D-6E8A-4147-A177-3AD203B41FA5}">
                      <a16:colId xmlns:a16="http://schemas.microsoft.com/office/drawing/2014/main" val="675919322"/>
                    </a:ext>
                  </a:extLst>
                </a:gridCol>
              </a:tblGrid>
              <a:tr h="1258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766491"/>
                  </a:ext>
                </a:extLst>
              </a:tr>
              <a:tr h="3854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21666"/>
                  </a:ext>
                </a:extLst>
              </a:tr>
              <a:tr h="1651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43.344.191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43.486.912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142.721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11.489.183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790354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11.838.857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11.550.057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-288.800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6.551.064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86234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2.104.956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1.900.717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-204.239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735.752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101731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18.922.636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18.722.636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3.070.460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914143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18.922.636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18.722.636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3.070.460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010004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Logros de Aprendizaje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13.401.256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13.401.256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1.855.043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47480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Desempeño, Párrafo 2° del Título II de la Ley N°20.529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4.406.619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4.206.619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1.164.254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876589"/>
                  </a:ext>
                </a:extLst>
              </a:tr>
              <a:tr h="2517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del Cumplimiento de Estándares de Desempeño Profesional Docente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1.114.761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1.114.761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51.163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791002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475.742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325.975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-149.767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155.023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93071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38.520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-37.616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752874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11.223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-5.223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1.383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410447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56.020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40.340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-15.680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15.872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729264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369.979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278.731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-91.248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136.864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6503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986.527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985.527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976.884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97688,4%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84221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986.527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985.527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976.884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97688,4%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082153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10.001.000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964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16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90795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BD26453-4EED-4360-A0C5-828578604F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692113"/>
              </p:ext>
            </p:extLst>
          </p:nvPr>
        </p:nvGraphicFramePr>
        <p:xfrm>
          <a:off x="1403647" y="1916831"/>
          <a:ext cx="6447600" cy="3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126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0877" y="1417399"/>
            <a:ext cx="7886699" cy="356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1" y="817999"/>
            <a:ext cx="788673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04. PROGRAMA 01: SUBSECRETARÍA DE EDUCACIÓN PARVULARIA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3BDFF49-2B89-4C76-8615-131E78B262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499951"/>
              </p:ext>
            </p:extLst>
          </p:nvPr>
        </p:nvGraphicFramePr>
        <p:xfrm>
          <a:off x="470876" y="1782039"/>
          <a:ext cx="7886699" cy="3047364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1601408161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3187391322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3267874311"/>
                    </a:ext>
                  </a:extLst>
                </a:gridCol>
                <a:gridCol w="3052580">
                  <a:extLst>
                    <a:ext uri="{9D8B030D-6E8A-4147-A177-3AD203B41FA5}">
                      <a16:colId xmlns:a16="http://schemas.microsoft.com/office/drawing/2014/main" val="1963429374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464200278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834610024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855648301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453502892"/>
                    </a:ext>
                  </a:extLst>
                </a:gridCol>
                <a:gridCol w="635520">
                  <a:extLst>
                    <a:ext uri="{9D8B030D-6E8A-4147-A177-3AD203B41FA5}">
                      <a16:colId xmlns:a16="http://schemas.microsoft.com/office/drawing/2014/main" val="3723655126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val="1994939556"/>
                    </a:ext>
                  </a:extLst>
                </a:gridCol>
              </a:tblGrid>
              <a:tr h="1250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907974"/>
                  </a:ext>
                </a:extLst>
              </a:tr>
              <a:tr h="3828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974733"/>
                  </a:ext>
                </a:extLst>
              </a:tr>
              <a:tr h="164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362.193.519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358.237.087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-3.956.432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182.149.217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06544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3.542.421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3.476.557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-65.864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2.050.490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50580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966.063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900.583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-65.480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292.621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71765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343.821.139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342.542.272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-1.278.867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176.536.965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2632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343.780.099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342.501.232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-1.278.867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176.536.965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93932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340.757.129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339.478.262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-1.278.867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175.701.907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55963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Educación Parvularia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2.863.940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2.863.940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835.058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14092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Informática para Educación Parvularia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159.030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159.030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03020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09369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para la Cooperación y el Desarrollo Económico, OCDE.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02284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69.768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23.547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-46.221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21.466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51336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7.182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-3.785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84957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15.390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15.080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13.999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95099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47.196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-42.126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85722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11.292.128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-2.500.000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3.247.675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75528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11.292.128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-2.500.000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3.247.675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83185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11.292.128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-2.500.000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3.247.675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62087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21504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51072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040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037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7783" y="1497430"/>
            <a:ext cx="8054656" cy="340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7784" y="815814"/>
            <a:ext cx="805465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01: JUNTA NACIONAL DE AUXILIO ESCOLAR Y BECAS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508D517-49C6-4D34-BE2F-FDA2E61390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396795"/>
              </p:ext>
            </p:extLst>
          </p:nvPr>
        </p:nvGraphicFramePr>
        <p:xfrm>
          <a:off x="477783" y="1868402"/>
          <a:ext cx="8054656" cy="3577493"/>
        </p:xfrm>
        <a:graphic>
          <a:graphicData uri="http://schemas.openxmlformats.org/drawingml/2006/table">
            <a:tbl>
              <a:tblPr/>
              <a:tblGrid>
                <a:gridCol w="269929">
                  <a:extLst>
                    <a:ext uri="{9D8B030D-6E8A-4147-A177-3AD203B41FA5}">
                      <a16:colId xmlns:a16="http://schemas.microsoft.com/office/drawing/2014/main" val="2330115738"/>
                    </a:ext>
                  </a:extLst>
                </a:gridCol>
                <a:gridCol w="269929">
                  <a:extLst>
                    <a:ext uri="{9D8B030D-6E8A-4147-A177-3AD203B41FA5}">
                      <a16:colId xmlns:a16="http://schemas.microsoft.com/office/drawing/2014/main" val="1617288524"/>
                    </a:ext>
                  </a:extLst>
                </a:gridCol>
                <a:gridCol w="269929">
                  <a:extLst>
                    <a:ext uri="{9D8B030D-6E8A-4147-A177-3AD203B41FA5}">
                      <a16:colId xmlns:a16="http://schemas.microsoft.com/office/drawing/2014/main" val="4281174479"/>
                    </a:ext>
                  </a:extLst>
                </a:gridCol>
                <a:gridCol w="3044789">
                  <a:extLst>
                    <a:ext uri="{9D8B030D-6E8A-4147-A177-3AD203B41FA5}">
                      <a16:colId xmlns:a16="http://schemas.microsoft.com/office/drawing/2014/main" val="1612379546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1206345609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181540378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2077890308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3310717708"/>
                    </a:ext>
                  </a:extLst>
                </a:gridCol>
                <a:gridCol w="658625">
                  <a:extLst>
                    <a:ext uri="{9D8B030D-6E8A-4147-A177-3AD203B41FA5}">
                      <a16:colId xmlns:a16="http://schemas.microsoft.com/office/drawing/2014/main" val="1387013180"/>
                    </a:ext>
                  </a:extLst>
                </a:gridCol>
                <a:gridCol w="647827">
                  <a:extLst>
                    <a:ext uri="{9D8B030D-6E8A-4147-A177-3AD203B41FA5}">
                      <a16:colId xmlns:a16="http://schemas.microsoft.com/office/drawing/2014/main" val="417833519"/>
                    </a:ext>
                  </a:extLst>
                </a:gridCol>
              </a:tblGrid>
              <a:tr h="1258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798015"/>
                  </a:ext>
                </a:extLst>
              </a:tr>
              <a:tr h="3852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529138"/>
                  </a:ext>
                </a:extLst>
              </a:tr>
              <a:tr h="1651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705.103.080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727.093.078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21.989.998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370.607.782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951387"/>
                  </a:ext>
                </a:extLst>
              </a:tr>
              <a:tr h="125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20.695.642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20.115.200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-580.442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11.260.492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850294"/>
                  </a:ext>
                </a:extLst>
              </a:tr>
              <a:tr h="125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5.600.403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5.472.158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-128.245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2.728.085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026636"/>
                  </a:ext>
                </a:extLst>
              </a:tr>
              <a:tr h="125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201.404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70799"/>
                  </a:ext>
                </a:extLst>
              </a:tr>
              <a:tr h="125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201.404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29170"/>
                  </a:ext>
                </a:extLst>
              </a:tr>
              <a:tr h="125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674.860.420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674.102.867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338.592.715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768129"/>
                  </a:ext>
                </a:extLst>
              </a:tr>
              <a:tr h="125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674.860.420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674.102.867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338.592.715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143538"/>
                  </a:ext>
                </a:extLst>
              </a:tr>
              <a:tr h="125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JUNJI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90.769.818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90.212.265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36.839.804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305217"/>
                  </a:ext>
                </a:extLst>
              </a:tr>
              <a:tr h="125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Instituciones Colaboradoras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629.824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755985"/>
                  </a:ext>
                </a:extLst>
              </a:tr>
              <a:tr h="125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Educación Básica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349.611.747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349.611.747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180.169.464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496710"/>
                  </a:ext>
                </a:extLst>
              </a:tr>
              <a:tr h="125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323.692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123.692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36495"/>
                  </a:ext>
                </a:extLst>
              </a:tr>
              <a:tr h="125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Programas de la JUNAEB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2.496.663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2.496.663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777.484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826829"/>
                  </a:ext>
                </a:extLst>
              </a:tr>
              <a:tr h="125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de Vacaciones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3.897.664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3.897.664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2.956.880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907350"/>
                  </a:ext>
                </a:extLst>
              </a:tr>
              <a:tr h="125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Kinder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32.573.864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32.573.864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16.127.618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342872"/>
                  </a:ext>
                </a:extLst>
              </a:tr>
              <a:tr h="125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Enseñanza Media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137.130.075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137.130.075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73.212.018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357875"/>
                  </a:ext>
                </a:extLst>
              </a:tr>
              <a:tr h="125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Refuerzo Educativo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324.917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122900"/>
                  </a:ext>
                </a:extLst>
              </a:tr>
              <a:tr h="1336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Prekinder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28.903.958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28.903.958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13.185.734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415198"/>
                  </a:ext>
                </a:extLst>
              </a:tr>
              <a:tr h="125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Alimentacion Especial para Estudiantes Adultos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5.471.995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5.471.995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2.999.182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964685"/>
                  </a:ext>
                </a:extLst>
              </a:tr>
              <a:tr h="125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Alimentación para Actividades Extraescolares en liceos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186.030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128892"/>
                  </a:ext>
                </a:extLst>
              </a:tr>
              <a:tr h="2516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Reescolarización plan 12 años escolaridad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83473"/>
                  </a:ext>
                </a:extLst>
              </a:tr>
              <a:tr h="125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de alimentos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10.525.312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828218"/>
                  </a:ext>
                </a:extLst>
              </a:tr>
              <a:tr h="125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Zonas Extremas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4.144.055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4.144.055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1.692.406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20370"/>
                  </a:ext>
                </a:extLst>
              </a:tr>
              <a:tr h="125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SENAME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839.945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75.270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028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641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556791"/>
            <a:ext cx="8210798" cy="317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84" y="919994"/>
            <a:ext cx="806486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01: JUNTA NACIONAL DE AUXILIO ESCOLAR Y BECAS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8EB5A99-17BF-4A6A-9E0D-AD60C7656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893313"/>
              </p:ext>
            </p:extLst>
          </p:nvPr>
        </p:nvGraphicFramePr>
        <p:xfrm>
          <a:off x="539584" y="1919762"/>
          <a:ext cx="8064865" cy="2410415"/>
        </p:xfrm>
        <a:graphic>
          <a:graphicData uri="http://schemas.openxmlformats.org/drawingml/2006/table">
            <a:tbl>
              <a:tblPr/>
              <a:tblGrid>
                <a:gridCol w="270271">
                  <a:extLst>
                    <a:ext uri="{9D8B030D-6E8A-4147-A177-3AD203B41FA5}">
                      <a16:colId xmlns:a16="http://schemas.microsoft.com/office/drawing/2014/main" val="3447820768"/>
                    </a:ext>
                  </a:extLst>
                </a:gridCol>
                <a:gridCol w="270271">
                  <a:extLst>
                    <a:ext uri="{9D8B030D-6E8A-4147-A177-3AD203B41FA5}">
                      <a16:colId xmlns:a16="http://schemas.microsoft.com/office/drawing/2014/main" val="3462315990"/>
                    </a:ext>
                  </a:extLst>
                </a:gridCol>
                <a:gridCol w="270271">
                  <a:extLst>
                    <a:ext uri="{9D8B030D-6E8A-4147-A177-3AD203B41FA5}">
                      <a16:colId xmlns:a16="http://schemas.microsoft.com/office/drawing/2014/main" val="2137095461"/>
                    </a:ext>
                  </a:extLst>
                </a:gridCol>
                <a:gridCol w="3048648">
                  <a:extLst>
                    <a:ext uri="{9D8B030D-6E8A-4147-A177-3AD203B41FA5}">
                      <a16:colId xmlns:a16="http://schemas.microsoft.com/office/drawing/2014/main" val="1207257783"/>
                    </a:ext>
                  </a:extLst>
                </a:gridCol>
                <a:gridCol w="724324">
                  <a:extLst>
                    <a:ext uri="{9D8B030D-6E8A-4147-A177-3AD203B41FA5}">
                      <a16:colId xmlns:a16="http://schemas.microsoft.com/office/drawing/2014/main" val="1413959874"/>
                    </a:ext>
                  </a:extLst>
                </a:gridCol>
                <a:gridCol w="724324">
                  <a:extLst>
                    <a:ext uri="{9D8B030D-6E8A-4147-A177-3AD203B41FA5}">
                      <a16:colId xmlns:a16="http://schemas.microsoft.com/office/drawing/2014/main" val="593688581"/>
                    </a:ext>
                  </a:extLst>
                </a:gridCol>
                <a:gridCol w="724324">
                  <a:extLst>
                    <a:ext uri="{9D8B030D-6E8A-4147-A177-3AD203B41FA5}">
                      <a16:colId xmlns:a16="http://schemas.microsoft.com/office/drawing/2014/main" val="1118977578"/>
                    </a:ext>
                  </a:extLst>
                </a:gridCol>
                <a:gridCol w="724324">
                  <a:extLst>
                    <a:ext uri="{9D8B030D-6E8A-4147-A177-3AD203B41FA5}">
                      <a16:colId xmlns:a16="http://schemas.microsoft.com/office/drawing/2014/main" val="173216748"/>
                    </a:ext>
                  </a:extLst>
                </a:gridCol>
                <a:gridCol w="659459">
                  <a:extLst>
                    <a:ext uri="{9D8B030D-6E8A-4147-A177-3AD203B41FA5}">
                      <a16:colId xmlns:a16="http://schemas.microsoft.com/office/drawing/2014/main" val="3557747486"/>
                    </a:ext>
                  </a:extLst>
                </a:gridCol>
                <a:gridCol w="648649">
                  <a:extLst>
                    <a:ext uri="{9D8B030D-6E8A-4147-A177-3AD203B41FA5}">
                      <a16:colId xmlns:a16="http://schemas.microsoft.com/office/drawing/2014/main" val="145728211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94579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5976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18.370.000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6859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18.370.000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376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7226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9673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1.593.401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1.191.857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-401.544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429.327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1085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199.219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-161.058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184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82.152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-19.986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5930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9038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218.225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121.988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2553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1.069.605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-220.500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296.313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2463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1.889.514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1.139.514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0134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1.889.514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1.139.514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1453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24.051.229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24.050.229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16.838.211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1683821,1%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1839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24.051.229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24.050.229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16.838.211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1683821,1%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9599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808877"/>
                  </a:ext>
                </a:extLst>
              </a:tr>
            </a:tbl>
          </a:graphicData>
        </a:graphic>
      </p:graphicFrame>
      <p:sp>
        <p:nvSpPr>
          <p:cNvPr id="6" name="1 Título">
            <a:extLst>
              <a:ext uri="{FF2B5EF4-FFF2-40B4-BE49-F238E27FC236}">
                <a16:creationId xmlns:a16="http://schemas.microsoft.com/office/drawing/2014/main" id="{C528DA25-EDE8-4473-871A-E0EE8221220E}"/>
              </a:ext>
            </a:extLst>
          </p:cNvPr>
          <p:cNvSpPr txBox="1">
            <a:spLocks/>
          </p:cNvSpPr>
          <p:nvPr/>
        </p:nvSpPr>
        <p:spPr>
          <a:xfrm>
            <a:off x="467544" y="4437112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866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5658" y="1472184"/>
            <a:ext cx="7885758" cy="2286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601" y="761321"/>
            <a:ext cx="788575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02: SALUD ESCOLAR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5E71ABA-843A-4C7F-B8DB-5D8DDA45C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375602"/>
              </p:ext>
            </p:extLst>
          </p:nvPr>
        </p:nvGraphicFramePr>
        <p:xfrm>
          <a:off x="465658" y="1810298"/>
          <a:ext cx="7885756" cy="2457989"/>
        </p:xfrm>
        <a:graphic>
          <a:graphicData uri="http://schemas.openxmlformats.org/drawingml/2006/table">
            <a:tbl>
              <a:tblPr/>
              <a:tblGrid>
                <a:gridCol w="264268">
                  <a:extLst>
                    <a:ext uri="{9D8B030D-6E8A-4147-A177-3AD203B41FA5}">
                      <a16:colId xmlns:a16="http://schemas.microsoft.com/office/drawing/2014/main" val="1797686057"/>
                    </a:ext>
                  </a:extLst>
                </a:gridCol>
                <a:gridCol w="264268">
                  <a:extLst>
                    <a:ext uri="{9D8B030D-6E8A-4147-A177-3AD203B41FA5}">
                      <a16:colId xmlns:a16="http://schemas.microsoft.com/office/drawing/2014/main" val="3257882937"/>
                    </a:ext>
                  </a:extLst>
                </a:gridCol>
                <a:gridCol w="264268">
                  <a:extLst>
                    <a:ext uri="{9D8B030D-6E8A-4147-A177-3AD203B41FA5}">
                      <a16:colId xmlns:a16="http://schemas.microsoft.com/office/drawing/2014/main" val="217505621"/>
                    </a:ext>
                  </a:extLst>
                </a:gridCol>
                <a:gridCol w="2980943">
                  <a:extLst>
                    <a:ext uri="{9D8B030D-6E8A-4147-A177-3AD203B41FA5}">
                      <a16:colId xmlns:a16="http://schemas.microsoft.com/office/drawing/2014/main" val="2426543037"/>
                    </a:ext>
                  </a:extLst>
                </a:gridCol>
                <a:gridCol w="708238">
                  <a:extLst>
                    <a:ext uri="{9D8B030D-6E8A-4147-A177-3AD203B41FA5}">
                      <a16:colId xmlns:a16="http://schemas.microsoft.com/office/drawing/2014/main" val="2056546083"/>
                    </a:ext>
                  </a:extLst>
                </a:gridCol>
                <a:gridCol w="708238">
                  <a:extLst>
                    <a:ext uri="{9D8B030D-6E8A-4147-A177-3AD203B41FA5}">
                      <a16:colId xmlns:a16="http://schemas.microsoft.com/office/drawing/2014/main" val="2584407765"/>
                    </a:ext>
                  </a:extLst>
                </a:gridCol>
                <a:gridCol w="708238">
                  <a:extLst>
                    <a:ext uri="{9D8B030D-6E8A-4147-A177-3AD203B41FA5}">
                      <a16:colId xmlns:a16="http://schemas.microsoft.com/office/drawing/2014/main" val="1900926570"/>
                    </a:ext>
                  </a:extLst>
                </a:gridCol>
                <a:gridCol w="708238">
                  <a:extLst>
                    <a:ext uri="{9D8B030D-6E8A-4147-A177-3AD203B41FA5}">
                      <a16:colId xmlns:a16="http://schemas.microsoft.com/office/drawing/2014/main" val="3671744637"/>
                    </a:ext>
                  </a:extLst>
                </a:gridCol>
                <a:gridCol w="644814">
                  <a:extLst>
                    <a:ext uri="{9D8B030D-6E8A-4147-A177-3AD203B41FA5}">
                      <a16:colId xmlns:a16="http://schemas.microsoft.com/office/drawing/2014/main" val="2827901089"/>
                    </a:ext>
                  </a:extLst>
                </a:gridCol>
                <a:gridCol w="634243">
                  <a:extLst>
                    <a:ext uri="{9D8B030D-6E8A-4147-A177-3AD203B41FA5}">
                      <a16:colId xmlns:a16="http://schemas.microsoft.com/office/drawing/2014/main" val="211167783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38230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02365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39.620.797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33.690.048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-5.930.749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10.542.721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9293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38.633.415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31.213.415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-7.420.000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8.794.970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9958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4.674.610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2.574.610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512.714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2557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Escuelas Saludables para el Aprendizaje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4.674.610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2.574.610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512.714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946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33.958.805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28.638.805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8.282.256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6325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oral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10.612.768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7.912.768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1.242.650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3101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médica parvularia, básica y media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8.228.179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6.128.179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204.780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80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Habilidades para la vida y escuelas saludables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14.593.995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14.593.995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6.834.826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1689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Obesidad en Escolares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523.863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1162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2795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5096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0954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1.746.751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1.747.751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174775,1%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1431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1.746.751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1.747.751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174775,1%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7472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760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914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D891FC1-322B-448E-AE26-2406E044062F}"/>
              </a:ext>
            </a:extLst>
          </p:cNvPr>
          <p:cNvSpPr txBox="1">
            <a:spLocks/>
          </p:cNvSpPr>
          <p:nvPr/>
        </p:nvSpPr>
        <p:spPr>
          <a:xfrm>
            <a:off x="468088" y="1407691"/>
            <a:ext cx="8210798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424" y="762447"/>
            <a:ext cx="786036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03: BECAS Y ASISTENCIALIDAD ESTUDIANTIL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5D8FAF2-7299-4E21-A52D-45F87B3E4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861328"/>
              </p:ext>
            </p:extLst>
          </p:nvPr>
        </p:nvGraphicFramePr>
        <p:xfrm>
          <a:off x="481255" y="1772816"/>
          <a:ext cx="7886701" cy="321917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9934836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1178505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9213763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04470912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806080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3418104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7369908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1549476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17903769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8752592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84897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45547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354.381.846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368.107.288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13.725.442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195.975.718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7452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319.368.314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316.588.294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-2.780.020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152.684.031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5041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319.013.738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309.960.294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-9.053.444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152.553.393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7566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 de Becas Indígenas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31.324.413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31.324.413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12.768.387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1449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Útiles Escolares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11.405.939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11.405.939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8.850.795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0734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Residencia Familiar Estudiantil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8.591.613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8.291.613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1.425.956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6506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Becas Art.56 Ley N° 18.681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4.040.509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4.040.509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1.840.454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3136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Becas Presidente de  la República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29.576.116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29.176.116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14.310.373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2862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para la Prueba de Selección Universitaria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6.274.424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-6.273.424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536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Mantención  para Educación Superior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211.612.236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202.512.216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-9.100.020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103.586.501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6242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Tarjeta  Nacional del Estudiante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8.001.659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8.001.659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2.095.428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130175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Prácticas Profesionales, Educación Media Técnico Profesional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4.079.745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3.079.745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2.122.315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6275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Apoyo y Retención Escolar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3.307.824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3.307.824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1.379.865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2467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Asistencialidad Educación Superior Chaitén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9617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Polimetales de Arica, Ley  N° 20.590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789.913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789.913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384.317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4674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por COVID 19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3.783.628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0789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6.273.424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6.273.424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8000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para la Prueba de Selección Universitaria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6.273.424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6.273.424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6948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130.638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2325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Hogares insulares Región de Valparaíso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130.638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391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805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484784"/>
            <a:ext cx="7886701" cy="3051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1" y="817098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03: BECAS Y ASISTENCIALIDAD ESTUDIANTIL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A1F6964-3191-4C84-BAE0-7FAAD5A194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343480"/>
              </p:ext>
            </p:extLst>
          </p:nvPr>
        </p:nvGraphicFramePr>
        <p:xfrm>
          <a:off x="539550" y="1863072"/>
          <a:ext cx="7886701" cy="1704734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2283603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4905846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8121109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63072914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6976227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3578988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5601986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8456590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63459858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93635171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26338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422854"/>
                  </a:ext>
                </a:extLst>
              </a:tr>
              <a:tr h="182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26.785.225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9811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26.785.225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422372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Acceso a TIC´s para Estudiantes de 7° Básico con excelencia, de Establecimientos de Educación Particular Subvencionados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7.865.974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7.865.974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6.842.575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060337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Acceso a TIC´s para Estudiantes de 7° Básico, de Establecimientos de Educación del Sector Municipal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19.942.650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5212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16.506.462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16.505.462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16.506.462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1650646,2%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8554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16.506.462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16.505.462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16.506.462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1650646,2%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7330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623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843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26095" y="1431009"/>
            <a:ext cx="7886701" cy="282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96" y="779229"/>
            <a:ext cx="791001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889DE5F-096B-40CB-9AA2-6D73DE0C6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935854"/>
              </p:ext>
            </p:extLst>
          </p:nvPr>
        </p:nvGraphicFramePr>
        <p:xfrm>
          <a:off x="526094" y="1773746"/>
          <a:ext cx="7886701" cy="296544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82063083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0961035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731073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67401052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7244064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281462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7771437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1054124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74266961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7178739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17321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68944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621.045.527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614.286.813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-6.758.714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308.163.493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3696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233.512.553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227.143.213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-6.369.340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132.807.412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8151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47.619.519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54.440.300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6.820.781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18.932.106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9061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11.472.442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11.472.442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5.295.641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2741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84.242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84.242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717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11.388.200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11.388.200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5.295.641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5874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233.748.919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233.748.919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133.099.695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6878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7.681.891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9889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7.681.891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075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219.985.269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219.985.269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125.417.804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3504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con Municipalidades y otras Instituciones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212.106.060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212.106.060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122.199.543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6529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5.933.658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5.933.658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2.572.639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069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979.201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979.201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633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966.350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9827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0107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800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226.780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1.002.549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5450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8202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1.002.549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093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442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14821" y="1468820"/>
            <a:ext cx="8114357" cy="302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2098" y="804648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14CFBEB-FB5C-4312-8AD6-F991EAF80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110705"/>
              </p:ext>
            </p:extLst>
          </p:nvPr>
        </p:nvGraphicFramePr>
        <p:xfrm>
          <a:off x="562097" y="1833400"/>
          <a:ext cx="7886701" cy="266414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72178505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9032155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732852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89179527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6891118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608227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5369908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9493584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14533581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73383163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65958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8730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4.411.391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2.466.928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-1.944.463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849.174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8496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5805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1.698.231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-880.294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9041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491.422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202.654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-288.768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56.396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0890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22.487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9092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1.316.768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479.510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0557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861.963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-275.401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8872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54.459.767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54.580.967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8.670.030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2410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54.459.767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54.580.967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8.670.030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912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21.239.400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-9.009.526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402.128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99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21.239.400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-9.009.526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402.128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7560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21.239.400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-9.009.526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402.128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6661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5.342.411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8.965.045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3.622.634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7.104.748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7167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3.885.680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3.885.680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2.718.318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5868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1.455.731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1.455.731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734.762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3847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3.623.634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3.622.634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3.651.668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365166,8%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0136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66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64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057" y="1631709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475" y="755059"/>
            <a:ext cx="786628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02: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PROGRAMAS ALTERNATIVOS DE ENSEÑANZA PRE-ESCOLAR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9B4EF16-F3FA-4C7B-B5B5-F1A90984D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784233"/>
              </p:ext>
            </p:extLst>
          </p:nvPr>
        </p:nvGraphicFramePr>
        <p:xfrm>
          <a:off x="466057" y="1989944"/>
          <a:ext cx="7886700" cy="2953716"/>
        </p:xfrm>
        <a:graphic>
          <a:graphicData uri="http://schemas.openxmlformats.org/drawingml/2006/table">
            <a:tbl>
              <a:tblPr/>
              <a:tblGrid>
                <a:gridCol w="252374">
                  <a:extLst>
                    <a:ext uri="{9D8B030D-6E8A-4147-A177-3AD203B41FA5}">
                      <a16:colId xmlns:a16="http://schemas.microsoft.com/office/drawing/2014/main" val="2058984093"/>
                    </a:ext>
                  </a:extLst>
                </a:gridCol>
                <a:gridCol w="252374">
                  <a:extLst>
                    <a:ext uri="{9D8B030D-6E8A-4147-A177-3AD203B41FA5}">
                      <a16:colId xmlns:a16="http://schemas.microsoft.com/office/drawing/2014/main" val="404075689"/>
                    </a:ext>
                  </a:extLst>
                </a:gridCol>
                <a:gridCol w="252374">
                  <a:extLst>
                    <a:ext uri="{9D8B030D-6E8A-4147-A177-3AD203B41FA5}">
                      <a16:colId xmlns:a16="http://schemas.microsoft.com/office/drawing/2014/main" val="4258212402"/>
                    </a:ext>
                  </a:extLst>
                </a:gridCol>
                <a:gridCol w="3202631">
                  <a:extLst>
                    <a:ext uri="{9D8B030D-6E8A-4147-A177-3AD203B41FA5}">
                      <a16:colId xmlns:a16="http://schemas.microsoft.com/office/drawing/2014/main" val="324160812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513417923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1273504733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622038300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3181102504"/>
                    </a:ext>
                  </a:extLst>
                </a:gridCol>
                <a:gridCol w="615793">
                  <a:extLst>
                    <a:ext uri="{9D8B030D-6E8A-4147-A177-3AD203B41FA5}">
                      <a16:colId xmlns:a16="http://schemas.microsoft.com/office/drawing/2014/main" val="836989369"/>
                    </a:ext>
                  </a:extLst>
                </a:gridCol>
                <a:gridCol w="605698">
                  <a:extLst>
                    <a:ext uri="{9D8B030D-6E8A-4147-A177-3AD203B41FA5}">
                      <a16:colId xmlns:a16="http://schemas.microsoft.com/office/drawing/2014/main" val="2668652208"/>
                    </a:ext>
                  </a:extLst>
                </a:gridCol>
              </a:tblGrid>
              <a:tr h="1211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521498"/>
                  </a:ext>
                </a:extLst>
              </a:tr>
              <a:tr h="371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464226"/>
                  </a:ext>
                </a:extLst>
              </a:tr>
              <a:tr h="1590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18.064.543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20.527.676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2.463.133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8.091.097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817951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9.649.561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9.431.930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-217.631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5.325.517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60164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1.631.772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4.331.772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2.700.000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336.066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79432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258.381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258.381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218.964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19521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27212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256.491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256.491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218.964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13506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1.938.401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439064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1.938.401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14700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1.027.536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1.027.536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550.071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8114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Conozca  a su Hijo y Proyecto Mejoramiento Atención a la Infancia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4.852.164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4.852.164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1.258.228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534004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236.546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236.546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130.102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813534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56641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75726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395.794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126.623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-269.171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12.770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035750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100.167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61.444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-38.723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12.770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53409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39.127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39.127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94068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256.500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26.052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-230.448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906690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250.935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249.935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25093,4%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42190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250.935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249.935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25093,4%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964979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048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372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1760" y="1484784"/>
            <a:ext cx="818451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1760" y="764704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13.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DE RECTORES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7521015-0A8E-474D-8ABE-1583B330B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193835"/>
              </p:ext>
            </p:extLst>
          </p:nvPr>
        </p:nvGraphicFramePr>
        <p:xfrm>
          <a:off x="461759" y="1772816"/>
          <a:ext cx="7886701" cy="207739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89551615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8914843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4768584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61942365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7600975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252268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2120208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4886035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19029402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19576998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84995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38504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707.388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288.782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3161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480.853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221.339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8721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7831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6138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166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17.852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8170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8067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2454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0915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9139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1717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62.871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876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01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83621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CÁPITULO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6D6471A-4C46-48A8-A371-B32B6879F1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928102"/>
              </p:ext>
            </p:extLst>
          </p:nvPr>
        </p:nvGraphicFramePr>
        <p:xfrm>
          <a:off x="467544" y="1700808"/>
          <a:ext cx="7992888" cy="397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7242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8797" y="1454288"/>
            <a:ext cx="791962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2" y="784813"/>
            <a:ext cx="791242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15.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NACIONAL DE EDUCACIÓN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983A0BA-BF5F-42EC-A0D8-7A712D378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509136"/>
              </p:ext>
            </p:extLst>
          </p:nvPr>
        </p:nvGraphicFramePr>
        <p:xfrm>
          <a:off x="476002" y="1819413"/>
          <a:ext cx="7886701" cy="321917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71402169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2338596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6971593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991991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294234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887415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2147433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4495516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04525005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19098702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53476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71517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2.322.512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1.075.312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1071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2.002.690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1.897.035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-105.655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947.652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1624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250.259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90.634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7352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3494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9203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5163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3928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Art.87, letra g), DFL N°2,  de 2010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6468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9719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Internacionales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2756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125762,2%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125762,2%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934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7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5351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9994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4824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7777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9881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2164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7781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3988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782665"/>
                  </a:ext>
                </a:extLst>
              </a:tr>
            </a:tbl>
          </a:graphicData>
        </a:graphic>
      </p:graphicFrame>
      <p:sp>
        <p:nvSpPr>
          <p:cNvPr id="6" name="1 Título">
            <a:extLst>
              <a:ext uri="{FF2B5EF4-FFF2-40B4-BE49-F238E27FC236}">
                <a16:creationId xmlns:a16="http://schemas.microsoft.com/office/drawing/2014/main" id="{D3E83B20-EBD1-437F-90AE-3032ACE899B8}"/>
              </a:ext>
            </a:extLst>
          </p:cNvPr>
          <p:cNvSpPr txBox="1">
            <a:spLocks/>
          </p:cNvSpPr>
          <p:nvPr/>
        </p:nvSpPr>
        <p:spPr>
          <a:xfrm>
            <a:off x="504310" y="5026912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886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556792"/>
            <a:ext cx="7886701" cy="374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95743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DIRECCIÓN DE EDUCACIÓN PÚBLICA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CF86156-A957-4745-8E05-5BA9634B4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877967"/>
              </p:ext>
            </p:extLst>
          </p:nvPr>
        </p:nvGraphicFramePr>
        <p:xfrm>
          <a:off x="539552" y="1927169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90732934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59540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57736666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7808597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979166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6532401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19628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133217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5856205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0289848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93261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77109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7.066.961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6.557.248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-509.713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3.119.506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4711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4.527.076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4.328.258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-198.818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2.389.892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8511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2.418.185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2.018.185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677.796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1054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0370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1297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2224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2894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60.244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4813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1255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682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250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666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3" y="1589643"/>
            <a:ext cx="7905177" cy="340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790517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02: FORTALECIMIENTO DE LA EDUCACIÓN ESCOLAR PÚBLICA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A72B3C6-956A-4D54-BD6F-154016F8B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880799"/>
              </p:ext>
            </p:extLst>
          </p:nvPr>
        </p:nvGraphicFramePr>
        <p:xfrm>
          <a:off x="467543" y="1905441"/>
          <a:ext cx="7886701" cy="3262930"/>
        </p:xfrm>
        <a:graphic>
          <a:graphicData uri="http://schemas.openxmlformats.org/drawingml/2006/table">
            <a:tbl>
              <a:tblPr/>
              <a:tblGrid>
                <a:gridCol w="257735">
                  <a:extLst>
                    <a:ext uri="{9D8B030D-6E8A-4147-A177-3AD203B41FA5}">
                      <a16:colId xmlns:a16="http://schemas.microsoft.com/office/drawing/2014/main" val="694157217"/>
                    </a:ext>
                  </a:extLst>
                </a:gridCol>
                <a:gridCol w="257735">
                  <a:extLst>
                    <a:ext uri="{9D8B030D-6E8A-4147-A177-3AD203B41FA5}">
                      <a16:colId xmlns:a16="http://schemas.microsoft.com/office/drawing/2014/main" val="2281869806"/>
                    </a:ext>
                  </a:extLst>
                </a:gridCol>
                <a:gridCol w="257735">
                  <a:extLst>
                    <a:ext uri="{9D8B030D-6E8A-4147-A177-3AD203B41FA5}">
                      <a16:colId xmlns:a16="http://schemas.microsoft.com/office/drawing/2014/main" val="3440012846"/>
                    </a:ext>
                  </a:extLst>
                </a:gridCol>
                <a:gridCol w="3103133">
                  <a:extLst>
                    <a:ext uri="{9D8B030D-6E8A-4147-A177-3AD203B41FA5}">
                      <a16:colId xmlns:a16="http://schemas.microsoft.com/office/drawing/2014/main" val="2823479810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3157833668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3993895964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947305730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3387614362"/>
                    </a:ext>
                  </a:extLst>
                </a:gridCol>
                <a:gridCol w="628874">
                  <a:extLst>
                    <a:ext uri="{9D8B030D-6E8A-4147-A177-3AD203B41FA5}">
                      <a16:colId xmlns:a16="http://schemas.microsoft.com/office/drawing/2014/main" val="268465660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867285594"/>
                    </a:ext>
                  </a:extLst>
                </a:gridCol>
              </a:tblGrid>
              <a:tr h="1237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974547"/>
                  </a:ext>
                </a:extLst>
              </a:tr>
              <a:tr h="3788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164873"/>
                  </a:ext>
                </a:extLst>
              </a:tr>
              <a:tr h="1623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409.384.345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400.696.082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-8.688.263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155.851.135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286198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264.174.602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263.917.368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-257.234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78.085.210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21292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60.965.173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60.465.173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30.665.392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94983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14.226.462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13.726.462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44287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4.284.570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4.284.570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28012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533398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- Servicios Locales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39.973.759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39.973.759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30.665.392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31642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203.209.429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203.452.195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242.766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47.419.818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31133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203.209.419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203.209.419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47.195.383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4408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las Municipalidades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242.776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242.766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224.435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2244350,0%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6036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145.207.743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134.200.076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-11.007.667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75.193.942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83526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78.746.889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73.496.889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-5.250.000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58.164.355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63279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- Programa 05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29.711.131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29.711.131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29.711.131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36527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5.547.045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5.547.045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99546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 JUNAEB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27.145.558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07356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- Servicios Locales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16.343.155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11.093.155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-5.250.000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1.307.666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87445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66.460.854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60.703.187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-5.757.667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17.029.587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38141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66.460.854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57.117.658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-9.343.196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15.190.934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51182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Equipamiento de Establecimientos de Educación Técnico - Profesional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3.585.529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3.585.529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1.838.653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44857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2.577.638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2.576.638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2.571.983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257198,3%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36682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2.577.638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2.576.638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2.571.983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257198,3%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882048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502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090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6002" y="1767731"/>
            <a:ext cx="798443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2" y="832240"/>
            <a:ext cx="789818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03: APOYO A LA IMPLEMENTACIÓN DE LOS SERVICIOS LOCALES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9AD8C97-8538-4583-B22F-20F8F1FD7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901121"/>
              </p:ext>
            </p:extLst>
          </p:nvPr>
        </p:nvGraphicFramePr>
        <p:xfrm>
          <a:off x="476002" y="2132856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83921308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5124581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2365861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37851190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8907014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452217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7809070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6108179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85443503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91808292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47551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6631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544.940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3144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238.032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218.032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117.023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787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284.617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4460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0975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6044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6335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2896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1754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7233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8031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219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482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1" y="1771696"/>
            <a:ext cx="7886701" cy="305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455" y="884018"/>
            <a:ext cx="790379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01: SERVICIO LOCAL DE EDUCACIÓN BARRANCAS,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CAB5875-CDE0-4CA7-8C3D-AA74BC9A7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325824"/>
              </p:ext>
            </p:extLst>
          </p:nvPr>
        </p:nvGraphicFramePr>
        <p:xfrm>
          <a:off x="512191" y="2127515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11831779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3089515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3836814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56131385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697857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1522286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2771707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2881281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98566217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34129725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4119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74186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3.316.006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3.280.338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-35.668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1.790.554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6178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2.740.793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2.683.381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1.535.686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2720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556.489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-48.344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128.126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9151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16.724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1150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0496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7331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1489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9667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112.929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11292,9%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3673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112.929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11292,9%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0144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81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931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3614" y="1701684"/>
            <a:ext cx="7886701" cy="317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134" y="809980"/>
            <a:ext cx="793593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02: SERVICIO LOCAL DE EDUCACIÓN BARRANCAS,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0AF77BE-5A02-4253-89CA-CEC4A021A1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681970"/>
              </p:ext>
            </p:extLst>
          </p:nvPr>
        </p:nvGraphicFramePr>
        <p:xfrm>
          <a:off x="457199" y="2031319"/>
          <a:ext cx="7946868" cy="2711717"/>
        </p:xfrm>
        <a:graphic>
          <a:graphicData uri="http://schemas.openxmlformats.org/drawingml/2006/table">
            <a:tbl>
              <a:tblPr/>
              <a:tblGrid>
                <a:gridCol w="266316">
                  <a:extLst>
                    <a:ext uri="{9D8B030D-6E8A-4147-A177-3AD203B41FA5}">
                      <a16:colId xmlns:a16="http://schemas.microsoft.com/office/drawing/2014/main" val="4176900170"/>
                    </a:ext>
                  </a:extLst>
                </a:gridCol>
                <a:gridCol w="266316">
                  <a:extLst>
                    <a:ext uri="{9D8B030D-6E8A-4147-A177-3AD203B41FA5}">
                      <a16:colId xmlns:a16="http://schemas.microsoft.com/office/drawing/2014/main" val="2701943277"/>
                    </a:ext>
                  </a:extLst>
                </a:gridCol>
                <a:gridCol w="266316">
                  <a:extLst>
                    <a:ext uri="{9D8B030D-6E8A-4147-A177-3AD203B41FA5}">
                      <a16:colId xmlns:a16="http://schemas.microsoft.com/office/drawing/2014/main" val="799317823"/>
                    </a:ext>
                  </a:extLst>
                </a:gridCol>
                <a:gridCol w="3004043">
                  <a:extLst>
                    <a:ext uri="{9D8B030D-6E8A-4147-A177-3AD203B41FA5}">
                      <a16:colId xmlns:a16="http://schemas.microsoft.com/office/drawing/2014/main" val="1271622729"/>
                    </a:ext>
                  </a:extLst>
                </a:gridCol>
                <a:gridCol w="713727">
                  <a:extLst>
                    <a:ext uri="{9D8B030D-6E8A-4147-A177-3AD203B41FA5}">
                      <a16:colId xmlns:a16="http://schemas.microsoft.com/office/drawing/2014/main" val="3822260604"/>
                    </a:ext>
                  </a:extLst>
                </a:gridCol>
                <a:gridCol w="713727">
                  <a:extLst>
                    <a:ext uri="{9D8B030D-6E8A-4147-A177-3AD203B41FA5}">
                      <a16:colId xmlns:a16="http://schemas.microsoft.com/office/drawing/2014/main" val="645188443"/>
                    </a:ext>
                  </a:extLst>
                </a:gridCol>
                <a:gridCol w="713727">
                  <a:extLst>
                    <a:ext uri="{9D8B030D-6E8A-4147-A177-3AD203B41FA5}">
                      <a16:colId xmlns:a16="http://schemas.microsoft.com/office/drawing/2014/main" val="2373325839"/>
                    </a:ext>
                  </a:extLst>
                </a:gridCol>
                <a:gridCol w="713727">
                  <a:extLst>
                    <a:ext uri="{9D8B030D-6E8A-4147-A177-3AD203B41FA5}">
                      <a16:colId xmlns:a16="http://schemas.microsoft.com/office/drawing/2014/main" val="2242055607"/>
                    </a:ext>
                  </a:extLst>
                </a:gridCol>
                <a:gridCol w="649811">
                  <a:extLst>
                    <a:ext uri="{9D8B030D-6E8A-4147-A177-3AD203B41FA5}">
                      <a16:colId xmlns:a16="http://schemas.microsoft.com/office/drawing/2014/main" val="4467524"/>
                    </a:ext>
                  </a:extLst>
                </a:gridCol>
                <a:gridCol w="639158">
                  <a:extLst>
                    <a:ext uri="{9D8B030D-6E8A-4147-A177-3AD203B41FA5}">
                      <a16:colId xmlns:a16="http://schemas.microsoft.com/office/drawing/2014/main" val="90953684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86466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7719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61.891.055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63.475.363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1.584.308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32.911.263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3243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45.914.250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46.223.963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27.892.614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7926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7.741.735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7.777.224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1.700.911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070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741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2483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7636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9690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7632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282.572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2321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49.651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660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7192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197.300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644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9367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6.236.863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5.486.863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349.652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6684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6.236.863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5.486.863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349.652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752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2.705.427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0012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2.705.427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293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190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558" y="1670244"/>
            <a:ext cx="813681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9558" y="783352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01: SERVICIO LOCAL DE EDUCACIÓN PUERTO CORDILLERA,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6F60223-B228-47E9-AC8D-AD459C2E3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081990"/>
              </p:ext>
            </p:extLst>
          </p:nvPr>
        </p:nvGraphicFramePr>
        <p:xfrm>
          <a:off x="513006" y="2035369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53676891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1063505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7450703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89955380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4674657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4011400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376620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0812424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09693419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33446896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38164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24170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2.578.202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2.448.283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-129.919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1.299.743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470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2.183.122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2.079.225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-103.897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1.144.728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7418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375.422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-28.217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142.763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9608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8575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4865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3427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9264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4375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5914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6800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136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91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8110" y="1715926"/>
            <a:ext cx="7933506" cy="33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8110" y="839123"/>
            <a:ext cx="793350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02: SERVICIO LOCAL DE EDUCACIÓN PUERTO CORDILLERA,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D2CC9E7-6610-4601-B675-708522A14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650829"/>
              </p:ext>
            </p:extLst>
          </p:nvPr>
        </p:nvGraphicFramePr>
        <p:xfrm>
          <a:off x="408110" y="2046816"/>
          <a:ext cx="7933508" cy="2711717"/>
        </p:xfrm>
        <a:graphic>
          <a:graphicData uri="http://schemas.openxmlformats.org/drawingml/2006/table">
            <a:tbl>
              <a:tblPr/>
              <a:tblGrid>
                <a:gridCol w="265869">
                  <a:extLst>
                    <a:ext uri="{9D8B030D-6E8A-4147-A177-3AD203B41FA5}">
                      <a16:colId xmlns:a16="http://schemas.microsoft.com/office/drawing/2014/main" val="650059489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1294481042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1056024070"/>
                    </a:ext>
                  </a:extLst>
                </a:gridCol>
                <a:gridCol w="2998992">
                  <a:extLst>
                    <a:ext uri="{9D8B030D-6E8A-4147-A177-3AD203B41FA5}">
                      <a16:colId xmlns:a16="http://schemas.microsoft.com/office/drawing/2014/main" val="3887128518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2240121612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1239716407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3218991110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2414283987"/>
                    </a:ext>
                  </a:extLst>
                </a:gridCol>
                <a:gridCol w="648718">
                  <a:extLst>
                    <a:ext uri="{9D8B030D-6E8A-4147-A177-3AD203B41FA5}">
                      <a16:colId xmlns:a16="http://schemas.microsoft.com/office/drawing/2014/main" val="2532166427"/>
                    </a:ext>
                  </a:extLst>
                </a:gridCol>
                <a:gridCol w="638083">
                  <a:extLst>
                    <a:ext uri="{9D8B030D-6E8A-4147-A177-3AD203B41FA5}">
                      <a16:colId xmlns:a16="http://schemas.microsoft.com/office/drawing/2014/main" val="24455251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13635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75342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42.028.970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42.180.012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19.765.642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6305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30.486.410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30.709.479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17.628.275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4663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4.960.597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4.987.177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1.308.222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5970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1731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4004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8931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7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0266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210.859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4279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29.630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8702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41.286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5957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893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9859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5.120.587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4.620.587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364.814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0746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5.120.587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4.620.587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364.814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9250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0924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4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4184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4034" y="1787679"/>
            <a:ext cx="7836229" cy="355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4034" y="879720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01: SERVICIO LOCAL DE EDUCACIÓN HUASCO,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EB839FD-048D-4712-AEAF-C976F1BDD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808172"/>
              </p:ext>
            </p:extLst>
          </p:nvPr>
        </p:nvGraphicFramePr>
        <p:xfrm>
          <a:off x="484034" y="2143356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95774184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6332186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3670563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62726596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8855880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328946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2926329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7692674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83897782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86603027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83547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68429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2.534.303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2.452.849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-81.454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1.285.586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091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2.066.318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1.963.276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-103.042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973.655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8255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446.963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212.120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6735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8307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9089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2613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5634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6986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5495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7263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817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90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0968" y="1772816"/>
            <a:ext cx="7886701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8160" y="836712"/>
            <a:ext cx="7869509" cy="83194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02: SERVICIO LOCAL DE EDUCACIÓN HUASCO,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2872EB0-A574-446A-AAB8-7957CE918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003380"/>
              </p:ext>
            </p:extLst>
          </p:nvPr>
        </p:nvGraphicFramePr>
        <p:xfrm>
          <a:off x="470967" y="2068848"/>
          <a:ext cx="7886701" cy="27117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72995717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0876572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8736448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9532044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969179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8381869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4431520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6359188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39371257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28825244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94699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91577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41.715.534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44.108.931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2.393.397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22.287.099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9761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28.708.157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28.931.815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17.099.654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4588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6.391.234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6.417.299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1.619.321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9775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210.503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6204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210.503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3349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1188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0140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50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199.180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199.180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0842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6070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9850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5422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0291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5.633.219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5.133.219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628.417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1138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5.633.219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5.133.219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628.417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603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2.643.674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2.643.674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2.669.827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3090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2.643.674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2.643.674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2.669.827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39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367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836712"/>
            <a:ext cx="795853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JULIO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28A2C45-565F-449C-A1FD-368DB30424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097463"/>
              </p:ext>
            </p:extLst>
          </p:nvPr>
        </p:nvGraphicFramePr>
        <p:xfrm>
          <a:off x="467544" y="1640680"/>
          <a:ext cx="7958530" cy="387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9651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8" y="1711771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9848" y="808993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01: SERVICIO LOCAL DE EDUCACIÓN COSTA ARAUCANÍA,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903EA2E-55F8-4888-B7ED-A20754F5DB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984320"/>
              </p:ext>
            </p:extLst>
          </p:nvPr>
        </p:nvGraphicFramePr>
        <p:xfrm>
          <a:off x="419847" y="2108708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41763016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6525954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0181473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93827756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6674315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2798960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1378184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4596672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62490207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5039847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42981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06804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3.051.484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2.896.263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1.266.525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1325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2.476.002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2.353.888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1.139.653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8147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554.460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-78.169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76.287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0684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88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9238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9178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3170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3884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9199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0214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196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99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7746" y="1772816"/>
            <a:ext cx="7886701" cy="352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8370" y="836712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02: SERVICIO LOCAL DE EDUCACIÓN COSTA ARAUCANÍA,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5649191-CAA3-4ABB-BB48-242D73003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994551"/>
              </p:ext>
            </p:extLst>
          </p:nvPr>
        </p:nvGraphicFramePr>
        <p:xfrm>
          <a:off x="457745" y="2125476"/>
          <a:ext cx="7886701" cy="27117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79463545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9352280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9600479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68848676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210257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6142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2022341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6981418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65501917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547989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36748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6578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36.628.656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36.474.594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-154.062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16.862.292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4125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22.216.698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22.396.133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14.924.986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7097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7.694.080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7.722.881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2251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9798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7431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1953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444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5866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328.857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73.689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1228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100.749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164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8957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4017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7906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5.762.689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4.762.689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305.145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4510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5.762.689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4.762.689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305.145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8378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637.662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2037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637.662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706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5845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39352" y="1772815"/>
            <a:ext cx="7880941" cy="1757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33593" y="825626"/>
            <a:ext cx="7880942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01: SERVICIO LOCAL DE EDUCACIÓN CHINCHORRO,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0D8D172-9A2E-4CE5-B2BD-FF1BE4ABEB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527610"/>
              </p:ext>
            </p:extLst>
          </p:nvPr>
        </p:nvGraphicFramePr>
        <p:xfrm>
          <a:off x="427834" y="2132856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65612365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4587297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3794612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08525093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4006103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8188790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0337975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7544226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85553958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27426243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602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64520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3.070.839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2.898.488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-172.351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1.276.719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3719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2.530.950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2.422.097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-108.853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1.163.820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4676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493.041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419.085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75.472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8355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9605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1617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761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4144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701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4140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5925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723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738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772815"/>
            <a:ext cx="7880942" cy="360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89306"/>
            <a:ext cx="7880942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02: SERVICIO LOCAL DE EDUCACIÓN CHINCHORRO,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FE760A2-0323-4806-8CA1-64DC628A3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334850"/>
              </p:ext>
            </p:extLst>
          </p:nvPr>
        </p:nvGraphicFramePr>
        <p:xfrm>
          <a:off x="533793" y="2147283"/>
          <a:ext cx="7886701" cy="24579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97626372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3046723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1332139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25361741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1316320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7979745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5379392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7049848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43257523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55241086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32806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56748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56.308.605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55.658.627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-649.978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28.935.780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9236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43.855.315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44.177.777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27.815.137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7981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6.646.760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6.674.320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580.412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2014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536.408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3707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536.408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2407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7575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4606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4914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369.037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9988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112.234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3088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6828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239.296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239.296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2566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9630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3.929.224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2.929.224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1190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3.929.224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2.929.224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099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0489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5845" y="1460718"/>
            <a:ext cx="8032034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5845" y="869625"/>
            <a:ext cx="80377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01: GABRIELA MISTRAL,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E0839A2-66C8-4AAE-912D-EBA2C619D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03344"/>
              </p:ext>
            </p:extLst>
          </p:nvPr>
        </p:nvGraphicFramePr>
        <p:xfrm>
          <a:off x="475845" y="1829268"/>
          <a:ext cx="8032034" cy="1950533"/>
        </p:xfrm>
        <a:graphic>
          <a:graphicData uri="http://schemas.openxmlformats.org/drawingml/2006/table">
            <a:tbl>
              <a:tblPr/>
              <a:tblGrid>
                <a:gridCol w="269170">
                  <a:extLst>
                    <a:ext uri="{9D8B030D-6E8A-4147-A177-3AD203B41FA5}">
                      <a16:colId xmlns:a16="http://schemas.microsoft.com/office/drawing/2014/main" val="375865960"/>
                    </a:ext>
                  </a:extLst>
                </a:gridCol>
                <a:gridCol w="269170">
                  <a:extLst>
                    <a:ext uri="{9D8B030D-6E8A-4147-A177-3AD203B41FA5}">
                      <a16:colId xmlns:a16="http://schemas.microsoft.com/office/drawing/2014/main" val="674525445"/>
                    </a:ext>
                  </a:extLst>
                </a:gridCol>
                <a:gridCol w="269170">
                  <a:extLst>
                    <a:ext uri="{9D8B030D-6E8A-4147-A177-3AD203B41FA5}">
                      <a16:colId xmlns:a16="http://schemas.microsoft.com/office/drawing/2014/main" val="3250168042"/>
                    </a:ext>
                  </a:extLst>
                </a:gridCol>
                <a:gridCol w="3036237">
                  <a:extLst>
                    <a:ext uri="{9D8B030D-6E8A-4147-A177-3AD203B41FA5}">
                      <a16:colId xmlns:a16="http://schemas.microsoft.com/office/drawing/2014/main" val="938251882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1255991740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466997091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2688539360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838317724"/>
                    </a:ext>
                  </a:extLst>
                </a:gridCol>
                <a:gridCol w="656775">
                  <a:extLst>
                    <a:ext uri="{9D8B030D-6E8A-4147-A177-3AD203B41FA5}">
                      <a16:colId xmlns:a16="http://schemas.microsoft.com/office/drawing/2014/main" val="3154157651"/>
                    </a:ext>
                  </a:extLst>
                </a:gridCol>
                <a:gridCol w="646008">
                  <a:extLst>
                    <a:ext uri="{9D8B030D-6E8A-4147-A177-3AD203B41FA5}">
                      <a16:colId xmlns:a16="http://schemas.microsoft.com/office/drawing/2014/main" val="224034479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94308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66020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2.607.198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2.451.549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1.066.673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3977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2.070.143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1.984.477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-85.666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837.541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2486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492.843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198.164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9199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0293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2108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1047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1466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4504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8844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1101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68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4728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733" y="1556791"/>
            <a:ext cx="7886701" cy="321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677" y="845392"/>
            <a:ext cx="80377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02: GABRIELA MISTRAL,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FC11C41-A1BA-4F3D-B120-B6F58752D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600922"/>
              </p:ext>
            </p:extLst>
          </p:nvPr>
        </p:nvGraphicFramePr>
        <p:xfrm>
          <a:off x="496904" y="1860196"/>
          <a:ext cx="8034446" cy="2331125"/>
        </p:xfrm>
        <a:graphic>
          <a:graphicData uri="http://schemas.openxmlformats.org/drawingml/2006/table">
            <a:tbl>
              <a:tblPr/>
              <a:tblGrid>
                <a:gridCol w="269251">
                  <a:extLst>
                    <a:ext uri="{9D8B030D-6E8A-4147-A177-3AD203B41FA5}">
                      <a16:colId xmlns:a16="http://schemas.microsoft.com/office/drawing/2014/main" val="2470028226"/>
                    </a:ext>
                  </a:extLst>
                </a:gridCol>
                <a:gridCol w="269251">
                  <a:extLst>
                    <a:ext uri="{9D8B030D-6E8A-4147-A177-3AD203B41FA5}">
                      <a16:colId xmlns:a16="http://schemas.microsoft.com/office/drawing/2014/main" val="439350414"/>
                    </a:ext>
                  </a:extLst>
                </a:gridCol>
                <a:gridCol w="269251">
                  <a:extLst>
                    <a:ext uri="{9D8B030D-6E8A-4147-A177-3AD203B41FA5}">
                      <a16:colId xmlns:a16="http://schemas.microsoft.com/office/drawing/2014/main" val="2806562697"/>
                    </a:ext>
                  </a:extLst>
                </a:gridCol>
                <a:gridCol w="3037150">
                  <a:extLst>
                    <a:ext uri="{9D8B030D-6E8A-4147-A177-3AD203B41FA5}">
                      <a16:colId xmlns:a16="http://schemas.microsoft.com/office/drawing/2014/main" val="4218360870"/>
                    </a:ext>
                  </a:extLst>
                </a:gridCol>
                <a:gridCol w="721592">
                  <a:extLst>
                    <a:ext uri="{9D8B030D-6E8A-4147-A177-3AD203B41FA5}">
                      <a16:colId xmlns:a16="http://schemas.microsoft.com/office/drawing/2014/main" val="642960222"/>
                    </a:ext>
                  </a:extLst>
                </a:gridCol>
                <a:gridCol w="721592">
                  <a:extLst>
                    <a:ext uri="{9D8B030D-6E8A-4147-A177-3AD203B41FA5}">
                      <a16:colId xmlns:a16="http://schemas.microsoft.com/office/drawing/2014/main" val="4242612044"/>
                    </a:ext>
                  </a:extLst>
                </a:gridCol>
                <a:gridCol w="721592">
                  <a:extLst>
                    <a:ext uri="{9D8B030D-6E8A-4147-A177-3AD203B41FA5}">
                      <a16:colId xmlns:a16="http://schemas.microsoft.com/office/drawing/2014/main" val="293838776"/>
                    </a:ext>
                  </a:extLst>
                </a:gridCol>
                <a:gridCol w="721592">
                  <a:extLst>
                    <a:ext uri="{9D8B030D-6E8A-4147-A177-3AD203B41FA5}">
                      <a16:colId xmlns:a16="http://schemas.microsoft.com/office/drawing/2014/main" val="2886813948"/>
                    </a:ext>
                  </a:extLst>
                </a:gridCol>
                <a:gridCol w="656973">
                  <a:extLst>
                    <a:ext uri="{9D8B030D-6E8A-4147-A177-3AD203B41FA5}">
                      <a16:colId xmlns:a16="http://schemas.microsoft.com/office/drawing/2014/main" val="2064591786"/>
                    </a:ext>
                  </a:extLst>
                </a:gridCol>
                <a:gridCol w="646202">
                  <a:extLst>
                    <a:ext uri="{9D8B030D-6E8A-4147-A177-3AD203B41FA5}">
                      <a16:colId xmlns:a16="http://schemas.microsoft.com/office/drawing/2014/main" val="306973196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23429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1218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37.172.730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36.829.731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-342.999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17.407.318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7839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29.401.875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29.548.386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16.791.177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9236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3.385.829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3.396.319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615.578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1933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1017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1385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3728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403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1844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205.965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6680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9011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137.249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5932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110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3.368.499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2.868.499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8563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3.368.499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2.868.499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209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1989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6759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0946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01: SERVICIO LOCAL DE EDUCACIÓN ANDALÍEN SUR,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E38B42A-C0AC-41DF-B773-0FC16596A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497288"/>
              </p:ext>
            </p:extLst>
          </p:nvPr>
        </p:nvGraphicFramePr>
        <p:xfrm>
          <a:off x="523239" y="2130582"/>
          <a:ext cx="8009201" cy="2077397"/>
        </p:xfrm>
        <a:graphic>
          <a:graphicData uri="http://schemas.openxmlformats.org/drawingml/2006/table">
            <a:tbl>
              <a:tblPr/>
              <a:tblGrid>
                <a:gridCol w="268405">
                  <a:extLst>
                    <a:ext uri="{9D8B030D-6E8A-4147-A177-3AD203B41FA5}">
                      <a16:colId xmlns:a16="http://schemas.microsoft.com/office/drawing/2014/main" val="2438771220"/>
                    </a:ext>
                  </a:extLst>
                </a:gridCol>
                <a:gridCol w="268405">
                  <a:extLst>
                    <a:ext uri="{9D8B030D-6E8A-4147-A177-3AD203B41FA5}">
                      <a16:colId xmlns:a16="http://schemas.microsoft.com/office/drawing/2014/main" val="51638772"/>
                    </a:ext>
                  </a:extLst>
                </a:gridCol>
                <a:gridCol w="268405">
                  <a:extLst>
                    <a:ext uri="{9D8B030D-6E8A-4147-A177-3AD203B41FA5}">
                      <a16:colId xmlns:a16="http://schemas.microsoft.com/office/drawing/2014/main" val="1150739897"/>
                    </a:ext>
                  </a:extLst>
                </a:gridCol>
                <a:gridCol w="3027606">
                  <a:extLst>
                    <a:ext uri="{9D8B030D-6E8A-4147-A177-3AD203B41FA5}">
                      <a16:colId xmlns:a16="http://schemas.microsoft.com/office/drawing/2014/main" val="845082455"/>
                    </a:ext>
                  </a:extLst>
                </a:gridCol>
                <a:gridCol w="719325">
                  <a:extLst>
                    <a:ext uri="{9D8B030D-6E8A-4147-A177-3AD203B41FA5}">
                      <a16:colId xmlns:a16="http://schemas.microsoft.com/office/drawing/2014/main" val="4097255127"/>
                    </a:ext>
                  </a:extLst>
                </a:gridCol>
                <a:gridCol w="719325">
                  <a:extLst>
                    <a:ext uri="{9D8B030D-6E8A-4147-A177-3AD203B41FA5}">
                      <a16:colId xmlns:a16="http://schemas.microsoft.com/office/drawing/2014/main" val="2042037016"/>
                    </a:ext>
                  </a:extLst>
                </a:gridCol>
                <a:gridCol w="719325">
                  <a:extLst>
                    <a:ext uri="{9D8B030D-6E8A-4147-A177-3AD203B41FA5}">
                      <a16:colId xmlns:a16="http://schemas.microsoft.com/office/drawing/2014/main" val="2098758708"/>
                    </a:ext>
                  </a:extLst>
                </a:gridCol>
                <a:gridCol w="719325">
                  <a:extLst>
                    <a:ext uri="{9D8B030D-6E8A-4147-A177-3AD203B41FA5}">
                      <a16:colId xmlns:a16="http://schemas.microsoft.com/office/drawing/2014/main" val="3240809577"/>
                    </a:ext>
                  </a:extLst>
                </a:gridCol>
                <a:gridCol w="654908">
                  <a:extLst>
                    <a:ext uri="{9D8B030D-6E8A-4147-A177-3AD203B41FA5}">
                      <a16:colId xmlns:a16="http://schemas.microsoft.com/office/drawing/2014/main" val="2153643394"/>
                    </a:ext>
                  </a:extLst>
                </a:gridCol>
                <a:gridCol w="644172">
                  <a:extLst>
                    <a:ext uri="{9D8B030D-6E8A-4147-A177-3AD203B41FA5}">
                      <a16:colId xmlns:a16="http://schemas.microsoft.com/office/drawing/2014/main" val="258361780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9875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1156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3.596.269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3.342.138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-254.131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1.263.511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9510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2.891.785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2.767.913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-123.872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914.609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0458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629.689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535.236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347.925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0934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72.795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6004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6990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8162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6789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3800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5200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7588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9605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545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8708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844824"/>
            <a:ext cx="7937460" cy="290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0695" y="911898"/>
            <a:ext cx="793746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02: SERVICIO LOCAL DE EDUCACIÓN ANDALÍEN SUR,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F27F947-9597-453B-8684-CD23E4280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496254"/>
              </p:ext>
            </p:extLst>
          </p:nvPr>
        </p:nvGraphicFramePr>
        <p:xfrm>
          <a:off x="517287" y="2231344"/>
          <a:ext cx="7937461" cy="2457989"/>
        </p:xfrm>
        <a:graphic>
          <a:graphicData uri="http://schemas.openxmlformats.org/drawingml/2006/table">
            <a:tbl>
              <a:tblPr/>
              <a:tblGrid>
                <a:gridCol w="266001">
                  <a:extLst>
                    <a:ext uri="{9D8B030D-6E8A-4147-A177-3AD203B41FA5}">
                      <a16:colId xmlns:a16="http://schemas.microsoft.com/office/drawing/2014/main" val="3541037966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3424599489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3785255594"/>
                    </a:ext>
                  </a:extLst>
                </a:gridCol>
                <a:gridCol w="3000487">
                  <a:extLst>
                    <a:ext uri="{9D8B030D-6E8A-4147-A177-3AD203B41FA5}">
                      <a16:colId xmlns:a16="http://schemas.microsoft.com/office/drawing/2014/main" val="3023446227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2366303769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3308419668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3319933337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1431411526"/>
                    </a:ext>
                  </a:extLst>
                </a:gridCol>
                <a:gridCol w="649042">
                  <a:extLst>
                    <a:ext uri="{9D8B030D-6E8A-4147-A177-3AD203B41FA5}">
                      <a16:colId xmlns:a16="http://schemas.microsoft.com/office/drawing/2014/main" val="2562911791"/>
                    </a:ext>
                  </a:extLst>
                </a:gridCol>
                <a:gridCol w="638401">
                  <a:extLst>
                    <a:ext uri="{9D8B030D-6E8A-4147-A177-3AD203B41FA5}">
                      <a16:colId xmlns:a16="http://schemas.microsoft.com/office/drawing/2014/main" val="78684019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82471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93447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53.500.437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52.807.120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-693.317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25.721.844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4076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39.601.535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39.877.013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24.972.373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7146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7.372.438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7.403.643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729.980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3815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6773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2364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9934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0448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5099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0555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153.900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4880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500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50.274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0131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54.743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9826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4.607.533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8602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4.607.533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53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5905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38716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0946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0E277DC-FF75-4729-932F-02243CF7A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840029"/>
              </p:ext>
            </p:extLst>
          </p:nvPr>
        </p:nvGraphicFramePr>
        <p:xfrm>
          <a:off x="522972" y="2077392"/>
          <a:ext cx="8009468" cy="1823669"/>
        </p:xfrm>
        <a:graphic>
          <a:graphicData uri="http://schemas.openxmlformats.org/drawingml/2006/table">
            <a:tbl>
              <a:tblPr/>
              <a:tblGrid>
                <a:gridCol w="268414">
                  <a:extLst>
                    <a:ext uri="{9D8B030D-6E8A-4147-A177-3AD203B41FA5}">
                      <a16:colId xmlns:a16="http://schemas.microsoft.com/office/drawing/2014/main" val="586005564"/>
                    </a:ext>
                  </a:extLst>
                </a:gridCol>
                <a:gridCol w="268414">
                  <a:extLst>
                    <a:ext uri="{9D8B030D-6E8A-4147-A177-3AD203B41FA5}">
                      <a16:colId xmlns:a16="http://schemas.microsoft.com/office/drawing/2014/main" val="1246643502"/>
                    </a:ext>
                  </a:extLst>
                </a:gridCol>
                <a:gridCol w="268414">
                  <a:extLst>
                    <a:ext uri="{9D8B030D-6E8A-4147-A177-3AD203B41FA5}">
                      <a16:colId xmlns:a16="http://schemas.microsoft.com/office/drawing/2014/main" val="2856786517"/>
                    </a:ext>
                  </a:extLst>
                </a:gridCol>
                <a:gridCol w="3027707">
                  <a:extLst>
                    <a:ext uri="{9D8B030D-6E8A-4147-A177-3AD203B41FA5}">
                      <a16:colId xmlns:a16="http://schemas.microsoft.com/office/drawing/2014/main" val="193443564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4152896223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261176049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439987513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858366717"/>
                    </a:ext>
                  </a:extLst>
                </a:gridCol>
                <a:gridCol w="654930">
                  <a:extLst>
                    <a:ext uri="{9D8B030D-6E8A-4147-A177-3AD203B41FA5}">
                      <a16:colId xmlns:a16="http://schemas.microsoft.com/office/drawing/2014/main" val="2633174644"/>
                    </a:ext>
                  </a:extLst>
                </a:gridCol>
                <a:gridCol w="644193">
                  <a:extLst>
                    <a:ext uri="{9D8B030D-6E8A-4147-A177-3AD203B41FA5}">
                      <a16:colId xmlns:a16="http://schemas.microsoft.com/office/drawing/2014/main" val="248793790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08659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67028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1.049.427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6322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698.181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3977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231.499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208.349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8187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163.317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163.317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3793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1868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0286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668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1065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9574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078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8249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77248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8147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2992841-5111-4C45-9CFB-E8A0C3121F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336545"/>
              </p:ext>
            </p:extLst>
          </p:nvPr>
        </p:nvGraphicFramePr>
        <p:xfrm>
          <a:off x="522972" y="2155600"/>
          <a:ext cx="8081474" cy="1823669"/>
        </p:xfrm>
        <a:graphic>
          <a:graphicData uri="http://schemas.openxmlformats.org/drawingml/2006/table">
            <a:tbl>
              <a:tblPr/>
              <a:tblGrid>
                <a:gridCol w="270827">
                  <a:extLst>
                    <a:ext uri="{9D8B030D-6E8A-4147-A177-3AD203B41FA5}">
                      <a16:colId xmlns:a16="http://schemas.microsoft.com/office/drawing/2014/main" val="255642552"/>
                    </a:ext>
                  </a:extLst>
                </a:gridCol>
                <a:gridCol w="270827">
                  <a:extLst>
                    <a:ext uri="{9D8B030D-6E8A-4147-A177-3AD203B41FA5}">
                      <a16:colId xmlns:a16="http://schemas.microsoft.com/office/drawing/2014/main" val="4105977242"/>
                    </a:ext>
                  </a:extLst>
                </a:gridCol>
                <a:gridCol w="270827">
                  <a:extLst>
                    <a:ext uri="{9D8B030D-6E8A-4147-A177-3AD203B41FA5}">
                      <a16:colId xmlns:a16="http://schemas.microsoft.com/office/drawing/2014/main" val="3661859351"/>
                    </a:ext>
                  </a:extLst>
                </a:gridCol>
                <a:gridCol w="3054927">
                  <a:extLst>
                    <a:ext uri="{9D8B030D-6E8A-4147-A177-3AD203B41FA5}">
                      <a16:colId xmlns:a16="http://schemas.microsoft.com/office/drawing/2014/main" val="2920867714"/>
                    </a:ext>
                  </a:extLst>
                </a:gridCol>
                <a:gridCol w="725816">
                  <a:extLst>
                    <a:ext uri="{9D8B030D-6E8A-4147-A177-3AD203B41FA5}">
                      <a16:colId xmlns:a16="http://schemas.microsoft.com/office/drawing/2014/main" val="3695771030"/>
                    </a:ext>
                  </a:extLst>
                </a:gridCol>
                <a:gridCol w="725816">
                  <a:extLst>
                    <a:ext uri="{9D8B030D-6E8A-4147-A177-3AD203B41FA5}">
                      <a16:colId xmlns:a16="http://schemas.microsoft.com/office/drawing/2014/main" val="681491577"/>
                    </a:ext>
                  </a:extLst>
                </a:gridCol>
                <a:gridCol w="725816">
                  <a:extLst>
                    <a:ext uri="{9D8B030D-6E8A-4147-A177-3AD203B41FA5}">
                      <a16:colId xmlns:a16="http://schemas.microsoft.com/office/drawing/2014/main" val="2393533484"/>
                    </a:ext>
                  </a:extLst>
                </a:gridCol>
                <a:gridCol w="725816">
                  <a:extLst>
                    <a:ext uri="{9D8B030D-6E8A-4147-A177-3AD203B41FA5}">
                      <a16:colId xmlns:a16="http://schemas.microsoft.com/office/drawing/2014/main" val="3259810589"/>
                    </a:ext>
                  </a:extLst>
                </a:gridCol>
                <a:gridCol w="660818">
                  <a:extLst>
                    <a:ext uri="{9D8B030D-6E8A-4147-A177-3AD203B41FA5}">
                      <a16:colId xmlns:a16="http://schemas.microsoft.com/office/drawing/2014/main" val="4177211286"/>
                    </a:ext>
                  </a:extLst>
                </a:gridCol>
                <a:gridCol w="649984">
                  <a:extLst>
                    <a:ext uri="{9D8B030D-6E8A-4147-A177-3AD203B41FA5}">
                      <a16:colId xmlns:a16="http://schemas.microsoft.com/office/drawing/2014/main" val="313856988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86777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46328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802.942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-71.159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2937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553.019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8092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8445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6977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7583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38.439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6597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9368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0694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7868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555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396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794471"/>
            <a:ext cx="8103194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JULIO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7ECAD1B-F183-46AC-88A8-5C0F3575CA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5726134"/>
              </p:ext>
            </p:extLst>
          </p:nvPr>
        </p:nvGraphicFramePr>
        <p:xfrm>
          <a:off x="467544" y="1650206"/>
          <a:ext cx="8103194" cy="3939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41619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9347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16386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A2C8C7-3680-481F-B02E-33CECC186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674022"/>
              </p:ext>
            </p:extLst>
          </p:nvPr>
        </p:nvGraphicFramePr>
        <p:xfrm>
          <a:off x="522972" y="2186910"/>
          <a:ext cx="8118375" cy="1823669"/>
        </p:xfrm>
        <a:graphic>
          <a:graphicData uri="http://schemas.openxmlformats.org/drawingml/2006/table">
            <a:tbl>
              <a:tblPr/>
              <a:tblGrid>
                <a:gridCol w="272064">
                  <a:extLst>
                    <a:ext uri="{9D8B030D-6E8A-4147-A177-3AD203B41FA5}">
                      <a16:colId xmlns:a16="http://schemas.microsoft.com/office/drawing/2014/main" val="508239406"/>
                    </a:ext>
                  </a:extLst>
                </a:gridCol>
                <a:gridCol w="272064">
                  <a:extLst>
                    <a:ext uri="{9D8B030D-6E8A-4147-A177-3AD203B41FA5}">
                      <a16:colId xmlns:a16="http://schemas.microsoft.com/office/drawing/2014/main" val="2405845006"/>
                    </a:ext>
                  </a:extLst>
                </a:gridCol>
                <a:gridCol w="272064">
                  <a:extLst>
                    <a:ext uri="{9D8B030D-6E8A-4147-A177-3AD203B41FA5}">
                      <a16:colId xmlns:a16="http://schemas.microsoft.com/office/drawing/2014/main" val="1752158591"/>
                    </a:ext>
                  </a:extLst>
                </a:gridCol>
                <a:gridCol w="3068876">
                  <a:extLst>
                    <a:ext uri="{9D8B030D-6E8A-4147-A177-3AD203B41FA5}">
                      <a16:colId xmlns:a16="http://schemas.microsoft.com/office/drawing/2014/main" val="3939815261"/>
                    </a:ext>
                  </a:extLst>
                </a:gridCol>
                <a:gridCol w="729130">
                  <a:extLst>
                    <a:ext uri="{9D8B030D-6E8A-4147-A177-3AD203B41FA5}">
                      <a16:colId xmlns:a16="http://schemas.microsoft.com/office/drawing/2014/main" val="683836287"/>
                    </a:ext>
                  </a:extLst>
                </a:gridCol>
                <a:gridCol w="729130">
                  <a:extLst>
                    <a:ext uri="{9D8B030D-6E8A-4147-A177-3AD203B41FA5}">
                      <a16:colId xmlns:a16="http://schemas.microsoft.com/office/drawing/2014/main" val="1504973524"/>
                    </a:ext>
                  </a:extLst>
                </a:gridCol>
                <a:gridCol w="729130">
                  <a:extLst>
                    <a:ext uri="{9D8B030D-6E8A-4147-A177-3AD203B41FA5}">
                      <a16:colId xmlns:a16="http://schemas.microsoft.com/office/drawing/2014/main" val="753952398"/>
                    </a:ext>
                  </a:extLst>
                </a:gridCol>
                <a:gridCol w="729130">
                  <a:extLst>
                    <a:ext uri="{9D8B030D-6E8A-4147-A177-3AD203B41FA5}">
                      <a16:colId xmlns:a16="http://schemas.microsoft.com/office/drawing/2014/main" val="1156719852"/>
                    </a:ext>
                  </a:extLst>
                </a:gridCol>
                <a:gridCol w="663835">
                  <a:extLst>
                    <a:ext uri="{9D8B030D-6E8A-4147-A177-3AD203B41FA5}">
                      <a16:colId xmlns:a16="http://schemas.microsoft.com/office/drawing/2014/main" val="2538657658"/>
                    </a:ext>
                  </a:extLst>
                </a:gridCol>
                <a:gridCol w="652952">
                  <a:extLst>
                    <a:ext uri="{9D8B030D-6E8A-4147-A177-3AD203B41FA5}">
                      <a16:colId xmlns:a16="http://schemas.microsoft.com/office/drawing/2014/main" val="198629032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35700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16828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105.948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1022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385.593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380.334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2178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7529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132.644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3807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6214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0482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5126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2460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3816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348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67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32" y="180979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8147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E6DB5F5-5B16-427F-A700-183A3D3B3A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977444"/>
              </p:ext>
            </p:extLst>
          </p:nvPr>
        </p:nvGraphicFramePr>
        <p:xfrm>
          <a:off x="522932" y="2225252"/>
          <a:ext cx="8067779" cy="1823669"/>
        </p:xfrm>
        <a:graphic>
          <a:graphicData uri="http://schemas.openxmlformats.org/drawingml/2006/table">
            <a:tbl>
              <a:tblPr/>
              <a:tblGrid>
                <a:gridCol w="270368">
                  <a:extLst>
                    <a:ext uri="{9D8B030D-6E8A-4147-A177-3AD203B41FA5}">
                      <a16:colId xmlns:a16="http://schemas.microsoft.com/office/drawing/2014/main" val="1962349611"/>
                    </a:ext>
                  </a:extLst>
                </a:gridCol>
                <a:gridCol w="270368">
                  <a:extLst>
                    <a:ext uri="{9D8B030D-6E8A-4147-A177-3AD203B41FA5}">
                      <a16:colId xmlns:a16="http://schemas.microsoft.com/office/drawing/2014/main" val="1656062446"/>
                    </a:ext>
                  </a:extLst>
                </a:gridCol>
                <a:gridCol w="270368">
                  <a:extLst>
                    <a:ext uri="{9D8B030D-6E8A-4147-A177-3AD203B41FA5}">
                      <a16:colId xmlns:a16="http://schemas.microsoft.com/office/drawing/2014/main" val="4288828749"/>
                    </a:ext>
                  </a:extLst>
                </a:gridCol>
                <a:gridCol w="3049750">
                  <a:extLst>
                    <a:ext uri="{9D8B030D-6E8A-4147-A177-3AD203B41FA5}">
                      <a16:colId xmlns:a16="http://schemas.microsoft.com/office/drawing/2014/main" val="4047886260"/>
                    </a:ext>
                  </a:extLst>
                </a:gridCol>
                <a:gridCol w="724586">
                  <a:extLst>
                    <a:ext uri="{9D8B030D-6E8A-4147-A177-3AD203B41FA5}">
                      <a16:colId xmlns:a16="http://schemas.microsoft.com/office/drawing/2014/main" val="1020888697"/>
                    </a:ext>
                  </a:extLst>
                </a:gridCol>
                <a:gridCol w="724586">
                  <a:extLst>
                    <a:ext uri="{9D8B030D-6E8A-4147-A177-3AD203B41FA5}">
                      <a16:colId xmlns:a16="http://schemas.microsoft.com/office/drawing/2014/main" val="3324290646"/>
                    </a:ext>
                  </a:extLst>
                </a:gridCol>
                <a:gridCol w="724586">
                  <a:extLst>
                    <a:ext uri="{9D8B030D-6E8A-4147-A177-3AD203B41FA5}">
                      <a16:colId xmlns:a16="http://schemas.microsoft.com/office/drawing/2014/main" val="3385698294"/>
                    </a:ext>
                  </a:extLst>
                </a:gridCol>
                <a:gridCol w="724586">
                  <a:extLst>
                    <a:ext uri="{9D8B030D-6E8A-4147-A177-3AD203B41FA5}">
                      <a16:colId xmlns:a16="http://schemas.microsoft.com/office/drawing/2014/main" val="3357178270"/>
                    </a:ext>
                  </a:extLst>
                </a:gridCol>
                <a:gridCol w="659698">
                  <a:extLst>
                    <a:ext uri="{9D8B030D-6E8A-4147-A177-3AD203B41FA5}">
                      <a16:colId xmlns:a16="http://schemas.microsoft.com/office/drawing/2014/main" val="3425882229"/>
                    </a:ext>
                  </a:extLst>
                </a:gridCol>
                <a:gridCol w="648883">
                  <a:extLst>
                    <a:ext uri="{9D8B030D-6E8A-4147-A177-3AD203B41FA5}">
                      <a16:colId xmlns:a16="http://schemas.microsoft.com/office/drawing/2014/main" val="7484395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18261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68644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105.978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9070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411.516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401.633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105.978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8091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4771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138.661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138.661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562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0072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31.014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5405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4348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65.141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2114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7436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3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7072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9" y="1601058"/>
            <a:ext cx="7948459" cy="1605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0728" y="864828"/>
            <a:ext cx="791758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01: SUBSECRETARÍA DE EDUCACIÓN SUPERIOR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2FCA883-E24A-4F31-BD57-05EC2A9AC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310113"/>
              </p:ext>
            </p:extLst>
          </p:nvPr>
        </p:nvGraphicFramePr>
        <p:xfrm>
          <a:off x="450728" y="1906736"/>
          <a:ext cx="7916030" cy="2838581"/>
        </p:xfrm>
        <a:graphic>
          <a:graphicData uri="http://schemas.openxmlformats.org/drawingml/2006/table">
            <a:tbl>
              <a:tblPr/>
              <a:tblGrid>
                <a:gridCol w="265283">
                  <a:extLst>
                    <a:ext uri="{9D8B030D-6E8A-4147-A177-3AD203B41FA5}">
                      <a16:colId xmlns:a16="http://schemas.microsoft.com/office/drawing/2014/main" val="2649576907"/>
                    </a:ext>
                  </a:extLst>
                </a:gridCol>
                <a:gridCol w="265283">
                  <a:extLst>
                    <a:ext uri="{9D8B030D-6E8A-4147-A177-3AD203B41FA5}">
                      <a16:colId xmlns:a16="http://schemas.microsoft.com/office/drawing/2014/main" val="1520382931"/>
                    </a:ext>
                  </a:extLst>
                </a:gridCol>
                <a:gridCol w="265283">
                  <a:extLst>
                    <a:ext uri="{9D8B030D-6E8A-4147-A177-3AD203B41FA5}">
                      <a16:colId xmlns:a16="http://schemas.microsoft.com/office/drawing/2014/main" val="3655776475"/>
                    </a:ext>
                  </a:extLst>
                </a:gridCol>
                <a:gridCol w="2992386">
                  <a:extLst>
                    <a:ext uri="{9D8B030D-6E8A-4147-A177-3AD203B41FA5}">
                      <a16:colId xmlns:a16="http://schemas.microsoft.com/office/drawing/2014/main" val="3464147872"/>
                    </a:ext>
                  </a:extLst>
                </a:gridCol>
                <a:gridCol w="710957">
                  <a:extLst>
                    <a:ext uri="{9D8B030D-6E8A-4147-A177-3AD203B41FA5}">
                      <a16:colId xmlns:a16="http://schemas.microsoft.com/office/drawing/2014/main" val="1849266091"/>
                    </a:ext>
                  </a:extLst>
                </a:gridCol>
                <a:gridCol w="710957">
                  <a:extLst>
                    <a:ext uri="{9D8B030D-6E8A-4147-A177-3AD203B41FA5}">
                      <a16:colId xmlns:a16="http://schemas.microsoft.com/office/drawing/2014/main" val="4095860535"/>
                    </a:ext>
                  </a:extLst>
                </a:gridCol>
                <a:gridCol w="710957">
                  <a:extLst>
                    <a:ext uri="{9D8B030D-6E8A-4147-A177-3AD203B41FA5}">
                      <a16:colId xmlns:a16="http://schemas.microsoft.com/office/drawing/2014/main" val="2788598452"/>
                    </a:ext>
                  </a:extLst>
                </a:gridCol>
                <a:gridCol w="710957">
                  <a:extLst>
                    <a:ext uri="{9D8B030D-6E8A-4147-A177-3AD203B41FA5}">
                      <a16:colId xmlns:a16="http://schemas.microsoft.com/office/drawing/2014/main" val="1882091646"/>
                    </a:ext>
                  </a:extLst>
                </a:gridCol>
                <a:gridCol w="647289">
                  <a:extLst>
                    <a:ext uri="{9D8B030D-6E8A-4147-A177-3AD203B41FA5}">
                      <a16:colId xmlns:a16="http://schemas.microsoft.com/office/drawing/2014/main" val="278618971"/>
                    </a:ext>
                  </a:extLst>
                </a:gridCol>
                <a:gridCol w="636678">
                  <a:extLst>
                    <a:ext uri="{9D8B030D-6E8A-4147-A177-3AD203B41FA5}">
                      <a16:colId xmlns:a16="http://schemas.microsoft.com/office/drawing/2014/main" val="411938363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59589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69020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10.392.678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20.162.724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9.770.046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7.099.771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1913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5.432.072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5.274.824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-157.248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4742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807.755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1.181.810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0710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4.124.708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13.424.033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9.299.325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4.124.708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2987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4.124.708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13.424.033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9.299.325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4.124.708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9289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20.129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3.770.341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3.770.341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3.770.341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0103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Ley N° 20.027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354.367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354.367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354.367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1011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Acceso a la Educación Superior Ley N°21.091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9.299.325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9.299.325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9580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9772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9094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5309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3175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4739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1766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1556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8710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4152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956757"/>
                  </a:ext>
                </a:extLst>
              </a:tr>
            </a:tbl>
          </a:graphicData>
        </a:graphic>
      </p:graphicFrame>
      <p:sp>
        <p:nvSpPr>
          <p:cNvPr id="6" name="1 Título">
            <a:extLst>
              <a:ext uri="{FF2B5EF4-FFF2-40B4-BE49-F238E27FC236}">
                <a16:creationId xmlns:a16="http://schemas.microsoft.com/office/drawing/2014/main" id="{1B1C907C-9B73-4A42-A595-4A529E047BFE}"/>
              </a:ext>
            </a:extLst>
          </p:cNvPr>
          <p:cNvSpPr txBox="1">
            <a:spLocks/>
          </p:cNvSpPr>
          <p:nvPr/>
        </p:nvSpPr>
        <p:spPr>
          <a:xfrm>
            <a:off x="504834" y="4669374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5641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4551" y="1572852"/>
            <a:ext cx="8136811" cy="265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2639" y="708692"/>
            <a:ext cx="7865275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02: FORTALECIMIENTO DE LA EDUCACIÓN SUPERIOR PÚBLICA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5F007E1-D720-4B75-8C0A-85784B9CF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940697"/>
              </p:ext>
            </p:extLst>
          </p:nvPr>
        </p:nvGraphicFramePr>
        <p:xfrm>
          <a:off x="512638" y="1856275"/>
          <a:ext cx="7865276" cy="4343411"/>
        </p:xfrm>
        <a:graphic>
          <a:graphicData uri="http://schemas.openxmlformats.org/drawingml/2006/table">
            <a:tbl>
              <a:tblPr/>
              <a:tblGrid>
                <a:gridCol w="263582">
                  <a:extLst>
                    <a:ext uri="{9D8B030D-6E8A-4147-A177-3AD203B41FA5}">
                      <a16:colId xmlns:a16="http://schemas.microsoft.com/office/drawing/2014/main" val="3426567816"/>
                    </a:ext>
                  </a:extLst>
                </a:gridCol>
                <a:gridCol w="263582">
                  <a:extLst>
                    <a:ext uri="{9D8B030D-6E8A-4147-A177-3AD203B41FA5}">
                      <a16:colId xmlns:a16="http://schemas.microsoft.com/office/drawing/2014/main" val="948483095"/>
                    </a:ext>
                  </a:extLst>
                </a:gridCol>
                <a:gridCol w="263582">
                  <a:extLst>
                    <a:ext uri="{9D8B030D-6E8A-4147-A177-3AD203B41FA5}">
                      <a16:colId xmlns:a16="http://schemas.microsoft.com/office/drawing/2014/main" val="3050111143"/>
                    </a:ext>
                  </a:extLst>
                </a:gridCol>
                <a:gridCol w="2973199">
                  <a:extLst>
                    <a:ext uri="{9D8B030D-6E8A-4147-A177-3AD203B41FA5}">
                      <a16:colId xmlns:a16="http://schemas.microsoft.com/office/drawing/2014/main" val="4036182872"/>
                    </a:ext>
                  </a:extLst>
                </a:gridCol>
                <a:gridCol w="706399">
                  <a:extLst>
                    <a:ext uri="{9D8B030D-6E8A-4147-A177-3AD203B41FA5}">
                      <a16:colId xmlns:a16="http://schemas.microsoft.com/office/drawing/2014/main" val="1407316431"/>
                    </a:ext>
                  </a:extLst>
                </a:gridCol>
                <a:gridCol w="706399">
                  <a:extLst>
                    <a:ext uri="{9D8B030D-6E8A-4147-A177-3AD203B41FA5}">
                      <a16:colId xmlns:a16="http://schemas.microsoft.com/office/drawing/2014/main" val="3586318829"/>
                    </a:ext>
                  </a:extLst>
                </a:gridCol>
                <a:gridCol w="706399">
                  <a:extLst>
                    <a:ext uri="{9D8B030D-6E8A-4147-A177-3AD203B41FA5}">
                      <a16:colId xmlns:a16="http://schemas.microsoft.com/office/drawing/2014/main" val="131768193"/>
                    </a:ext>
                  </a:extLst>
                </a:gridCol>
                <a:gridCol w="706399">
                  <a:extLst>
                    <a:ext uri="{9D8B030D-6E8A-4147-A177-3AD203B41FA5}">
                      <a16:colId xmlns:a16="http://schemas.microsoft.com/office/drawing/2014/main" val="1995734068"/>
                    </a:ext>
                  </a:extLst>
                </a:gridCol>
                <a:gridCol w="643139">
                  <a:extLst>
                    <a:ext uri="{9D8B030D-6E8A-4147-A177-3AD203B41FA5}">
                      <a16:colId xmlns:a16="http://schemas.microsoft.com/office/drawing/2014/main" val="4134385931"/>
                    </a:ext>
                  </a:extLst>
                </a:gridCol>
                <a:gridCol w="632596">
                  <a:extLst>
                    <a:ext uri="{9D8B030D-6E8A-4147-A177-3AD203B41FA5}">
                      <a16:colId xmlns:a16="http://schemas.microsoft.com/office/drawing/2014/main" val="392662440"/>
                    </a:ext>
                  </a:extLst>
                </a:gridCol>
              </a:tblGrid>
              <a:tr h="1227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836027"/>
                  </a:ext>
                </a:extLst>
              </a:tr>
              <a:tr h="3760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111332"/>
                  </a:ext>
                </a:extLst>
              </a:tr>
              <a:tr h="1611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311.907.689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304.726.494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-7.181.195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150.508.490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101657"/>
                  </a:ext>
                </a:extLst>
              </a:tr>
              <a:tr h="122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262.202.365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257.435.648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-4.766.717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138.974.029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810871"/>
                  </a:ext>
                </a:extLst>
              </a:tr>
              <a:tr h="122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262.202.365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257.435.648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-4.766.717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138.974.029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410660"/>
                  </a:ext>
                </a:extLst>
              </a:tr>
              <a:tr h="122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144.584.017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145.448.932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864.915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103.016.122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650530"/>
                  </a:ext>
                </a:extLst>
              </a:tr>
              <a:tr h="122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 art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3.570.106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2.805.486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-764.620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154.897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419173"/>
                  </a:ext>
                </a:extLst>
              </a:tr>
              <a:tr h="122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Chile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10.729.026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10.729.026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5.364.513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176039"/>
                  </a:ext>
                </a:extLst>
              </a:tr>
              <a:tr h="122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20.374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3.151.994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3.151.994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1.557.562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813655"/>
                  </a:ext>
                </a:extLst>
              </a:tr>
              <a:tr h="122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6.467.806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6.510.084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42.278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42.278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757154"/>
                  </a:ext>
                </a:extLst>
              </a:tr>
              <a:tr h="122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19.777.302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19.777.302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087495"/>
                  </a:ext>
                </a:extLst>
              </a:tr>
              <a:tr h="122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37.449.896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37.449.896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17.871.956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89780"/>
                  </a:ext>
                </a:extLst>
              </a:tr>
              <a:tr h="122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20.807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158.517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158.517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512161"/>
                  </a:ext>
                </a:extLst>
              </a:tr>
              <a:tr h="122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N°20.910, CFT Estatales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5.571.344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5.571.344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2.853.294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06553"/>
                  </a:ext>
                </a:extLst>
              </a:tr>
              <a:tr h="122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artículo 45, Ley N°20.883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261.750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261.750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840441"/>
                  </a:ext>
                </a:extLst>
              </a:tr>
              <a:tr h="122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20.996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6.034.111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6.034.111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1.359.727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78313"/>
                  </a:ext>
                </a:extLst>
              </a:tr>
              <a:tr h="122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21.043 Incentivo retiro Académicos y Profesionales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16.089.846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16.089.846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6.753.680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823116"/>
                  </a:ext>
                </a:extLst>
              </a:tr>
              <a:tr h="122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el Desarrollo de Actividades de Interés Nacional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8.618.400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3.447.360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-5.171.040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102206"/>
                  </a:ext>
                </a:extLst>
              </a:tr>
              <a:tr h="122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1.069.993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108889"/>
                  </a:ext>
                </a:extLst>
              </a:tr>
              <a:tr h="122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1.069.993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00557"/>
                  </a:ext>
                </a:extLst>
              </a:tr>
              <a:tr h="122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49.179.283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45.732.141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-3.447.142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10.532.601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543469"/>
                  </a:ext>
                </a:extLst>
              </a:tr>
              <a:tr h="122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49.179.283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45.732.141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-3.447.142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10.532.601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120110"/>
                  </a:ext>
                </a:extLst>
              </a:tr>
              <a:tr h="245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Institucional-Infraestructura Art 1° DFL. (Ed.) N° 4 de 1981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1.377.750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922.886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-454.864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402439"/>
                  </a:ext>
                </a:extLst>
              </a:tr>
              <a:tr h="122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178.981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178.981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08769"/>
                  </a:ext>
                </a:extLst>
              </a:tr>
              <a:tr h="122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1.419.093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1.426.815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485945"/>
                  </a:ext>
                </a:extLst>
              </a:tr>
              <a:tr h="122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22.054.418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22.054.418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10.524.879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261891"/>
                  </a:ext>
                </a:extLst>
              </a:tr>
              <a:tr h="122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20.910, CFT Estatales, Infraestructura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13.146.343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10.146.343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955330"/>
                  </a:ext>
                </a:extLst>
              </a:tr>
              <a:tr h="122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Estatales-Infraestructura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11.002.698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11.002.698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311957"/>
                  </a:ext>
                </a:extLst>
              </a:tr>
              <a:tr h="122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525.041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1.557.705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1.032.664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1.001.860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434985"/>
                  </a:ext>
                </a:extLst>
              </a:tr>
              <a:tr h="122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524.041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524.041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778968"/>
                  </a:ext>
                </a:extLst>
              </a:tr>
              <a:tr h="122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1.033.664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1.032.664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1.001.860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100186,0%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235796"/>
                  </a:ext>
                </a:extLst>
              </a:tr>
              <a:tr h="122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9054"/>
                  </a:ext>
                </a:extLst>
              </a:tr>
            </a:tbl>
          </a:graphicData>
        </a:graphic>
      </p:graphicFrame>
      <p:sp>
        <p:nvSpPr>
          <p:cNvPr id="6" name="1 Título">
            <a:extLst>
              <a:ext uri="{FF2B5EF4-FFF2-40B4-BE49-F238E27FC236}">
                <a16:creationId xmlns:a16="http://schemas.microsoft.com/office/drawing/2014/main" id="{140E0342-A481-42AB-A88A-2702751B204C}"/>
              </a:ext>
            </a:extLst>
          </p:cNvPr>
          <p:cNvSpPr txBox="1">
            <a:spLocks/>
          </p:cNvSpPr>
          <p:nvPr/>
        </p:nvSpPr>
        <p:spPr>
          <a:xfrm>
            <a:off x="512638" y="6162113"/>
            <a:ext cx="763325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0054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600" y="1628301"/>
            <a:ext cx="8148923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                                    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5569" y="910217"/>
            <a:ext cx="806687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AA46BE1-E519-4061-8E6A-64E3D0A77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546433"/>
              </p:ext>
            </p:extLst>
          </p:nvPr>
        </p:nvGraphicFramePr>
        <p:xfrm>
          <a:off x="465569" y="2045620"/>
          <a:ext cx="8066875" cy="3472901"/>
        </p:xfrm>
        <a:graphic>
          <a:graphicData uri="http://schemas.openxmlformats.org/drawingml/2006/table">
            <a:tbl>
              <a:tblPr/>
              <a:tblGrid>
                <a:gridCol w="270338">
                  <a:extLst>
                    <a:ext uri="{9D8B030D-6E8A-4147-A177-3AD203B41FA5}">
                      <a16:colId xmlns:a16="http://schemas.microsoft.com/office/drawing/2014/main" val="644870420"/>
                    </a:ext>
                  </a:extLst>
                </a:gridCol>
                <a:gridCol w="270338">
                  <a:extLst>
                    <a:ext uri="{9D8B030D-6E8A-4147-A177-3AD203B41FA5}">
                      <a16:colId xmlns:a16="http://schemas.microsoft.com/office/drawing/2014/main" val="1944898706"/>
                    </a:ext>
                  </a:extLst>
                </a:gridCol>
                <a:gridCol w="270338">
                  <a:extLst>
                    <a:ext uri="{9D8B030D-6E8A-4147-A177-3AD203B41FA5}">
                      <a16:colId xmlns:a16="http://schemas.microsoft.com/office/drawing/2014/main" val="1662549979"/>
                    </a:ext>
                  </a:extLst>
                </a:gridCol>
                <a:gridCol w="3049407">
                  <a:extLst>
                    <a:ext uri="{9D8B030D-6E8A-4147-A177-3AD203B41FA5}">
                      <a16:colId xmlns:a16="http://schemas.microsoft.com/office/drawing/2014/main" val="2228307056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112962318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1436840523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1691558253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3580796399"/>
                    </a:ext>
                  </a:extLst>
                </a:gridCol>
                <a:gridCol w="659624">
                  <a:extLst>
                    <a:ext uri="{9D8B030D-6E8A-4147-A177-3AD203B41FA5}">
                      <a16:colId xmlns:a16="http://schemas.microsoft.com/office/drawing/2014/main" val="2073596055"/>
                    </a:ext>
                  </a:extLst>
                </a:gridCol>
                <a:gridCol w="648810">
                  <a:extLst>
                    <a:ext uri="{9D8B030D-6E8A-4147-A177-3AD203B41FA5}">
                      <a16:colId xmlns:a16="http://schemas.microsoft.com/office/drawing/2014/main" val="44183196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78615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56255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2.217.714.028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2.210.046.987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-7.667.041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1.005.342.728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0202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1.593.780.684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1.582.937.312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-10.843.372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874.039.985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6132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5693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Corfo - IP y CFT 2030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6407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1.592.446.884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1.581.603.512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-10.843.372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872.706.185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6544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Acceso a la Educación Superior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17.702.743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17.702.743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6030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99.033.830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98.168.915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-864.915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70.561.612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9828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Gratuidad-Universidades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759.082.361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752.267.793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-6.814.568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463.528.552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785959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Gratuidad-Institutos Profesionales y Centros de Formación Técnica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356.994.024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353.830.135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-3.163.889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212.025.338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7900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Educación Superior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252.050.669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252.050.669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98.045.936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8803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 art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4.643.733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4.643.733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185.193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4180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Pasantías Técnicos Nivel Superior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3.897.602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3.897.602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308.038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766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1.574.014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390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Universidades art. 1° D.F.L. (Ed.) N° 4, de 1981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8893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31.700.126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31.700.126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12.680.049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1268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en el Extranjero Beca Vocación de Profesor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505.952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82.478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8232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4.766.771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4.766.771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0508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20.634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38.552.744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38.552.744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12.073.336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9779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Fomento de Investigación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7.988.405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7.988.405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2.995.653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196627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Formación Técnico Profesional Educación Superior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440.154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6911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Beneficio Extraordinario Ley N°20.027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12.763.600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12.763.600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732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2983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6368" y="1507746"/>
            <a:ext cx="8020801" cy="285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                                    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7176" y="829312"/>
            <a:ext cx="7996833" cy="58818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581126F-3973-45A2-BBB7-8E391AC86B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930881"/>
              </p:ext>
            </p:extLst>
          </p:nvPr>
        </p:nvGraphicFramePr>
        <p:xfrm>
          <a:off x="488351" y="1889346"/>
          <a:ext cx="7996833" cy="2917872"/>
        </p:xfrm>
        <a:graphic>
          <a:graphicData uri="http://schemas.openxmlformats.org/drawingml/2006/table">
            <a:tbl>
              <a:tblPr/>
              <a:tblGrid>
                <a:gridCol w="267991">
                  <a:extLst>
                    <a:ext uri="{9D8B030D-6E8A-4147-A177-3AD203B41FA5}">
                      <a16:colId xmlns:a16="http://schemas.microsoft.com/office/drawing/2014/main" val="3903664593"/>
                    </a:ext>
                  </a:extLst>
                </a:gridCol>
                <a:gridCol w="267991">
                  <a:extLst>
                    <a:ext uri="{9D8B030D-6E8A-4147-A177-3AD203B41FA5}">
                      <a16:colId xmlns:a16="http://schemas.microsoft.com/office/drawing/2014/main" val="2026836818"/>
                    </a:ext>
                  </a:extLst>
                </a:gridCol>
                <a:gridCol w="267991">
                  <a:extLst>
                    <a:ext uri="{9D8B030D-6E8A-4147-A177-3AD203B41FA5}">
                      <a16:colId xmlns:a16="http://schemas.microsoft.com/office/drawing/2014/main" val="2261429355"/>
                    </a:ext>
                  </a:extLst>
                </a:gridCol>
                <a:gridCol w="3022931">
                  <a:extLst>
                    <a:ext uri="{9D8B030D-6E8A-4147-A177-3AD203B41FA5}">
                      <a16:colId xmlns:a16="http://schemas.microsoft.com/office/drawing/2014/main" val="278803705"/>
                    </a:ext>
                  </a:extLst>
                </a:gridCol>
                <a:gridCol w="718214">
                  <a:extLst>
                    <a:ext uri="{9D8B030D-6E8A-4147-A177-3AD203B41FA5}">
                      <a16:colId xmlns:a16="http://schemas.microsoft.com/office/drawing/2014/main" val="4294439345"/>
                    </a:ext>
                  </a:extLst>
                </a:gridCol>
                <a:gridCol w="718214">
                  <a:extLst>
                    <a:ext uri="{9D8B030D-6E8A-4147-A177-3AD203B41FA5}">
                      <a16:colId xmlns:a16="http://schemas.microsoft.com/office/drawing/2014/main" val="3295508187"/>
                    </a:ext>
                  </a:extLst>
                </a:gridCol>
                <a:gridCol w="718214">
                  <a:extLst>
                    <a:ext uri="{9D8B030D-6E8A-4147-A177-3AD203B41FA5}">
                      <a16:colId xmlns:a16="http://schemas.microsoft.com/office/drawing/2014/main" val="1966058989"/>
                    </a:ext>
                  </a:extLst>
                </a:gridCol>
                <a:gridCol w="718214">
                  <a:extLst>
                    <a:ext uri="{9D8B030D-6E8A-4147-A177-3AD203B41FA5}">
                      <a16:colId xmlns:a16="http://schemas.microsoft.com/office/drawing/2014/main" val="3622319543"/>
                    </a:ext>
                  </a:extLst>
                </a:gridCol>
                <a:gridCol w="653896">
                  <a:extLst>
                    <a:ext uri="{9D8B030D-6E8A-4147-A177-3AD203B41FA5}">
                      <a16:colId xmlns:a16="http://schemas.microsoft.com/office/drawing/2014/main" val="819345997"/>
                    </a:ext>
                  </a:extLst>
                </a:gridCol>
                <a:gridCol w="643177">
                  <a:extLst>
                    <a:ext uri="{9D8B030D-6E8A-4147-A177-3AD203B41FA5}">
                      <a16:colId xmlns:a16="http://schemas.microsoft.com/office/drawing/2014/main" val="332031170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19509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9793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1618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9467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37.901.211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1127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37.901.211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0819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15.048.090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14.488.090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3.369.636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6594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15.048.090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14.488.090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3.369.636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477521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Institucional-Infraestructura Art 1° DFL. (Ed.) N° 4 de 1981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2.655.143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2.095.143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0398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651.534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4742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- Infraestructura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1.951.784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1.951.784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4717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615.384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5848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Universidades art.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4299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8.424.089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8.424.089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3.369.636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4578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142.441.262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146.177.593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3.736.331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90.031.896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1227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114.488.061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114.488.061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72.234.557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8781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4.433.883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4.433.883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4.433.883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4012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23.366.111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23.366.111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9.607.362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4122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152.207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152.207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107.661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6137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3.737.331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3.736.331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3.648.433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364843,3%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549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578799"/>
                  </a:ext>
                </a:extLst>
              </a:tr>
            </a:tbl>
          </a:graphicData>
        </a:graphic>
      </p:graphicFrame>
      <p:sp>
        <p:nvSpPr>
          <p:cNvPr id="6" name="1 Título">
            <a:extLst>
              <a:ext uri="{FF2B5EF4-FFF2-40B4-BE49-F238E27FC236}">
                <a16:creationId xmlns:a16="http://schemas.microsoft.com/office/drawing/2014/main" id="{8C6A5E1B-39F9-4B4A-8DCD-D60F5C8AFCAA}"/>
              </a:ext>
            </a:extLst>
          </p:cNvPr>
          <p:cNvSpPr txBox="1">
            <a:spLocks/>
          </p:cNvSpPr>
          <p:nvPr/>
        </p:nvSpPr>
        <p:spPr>
          <a:xfrm>
            <a:off x="507176" y="4807218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828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3241" y="1495688"/>
            <a:ext cx="8032390" cy="2267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9024" y="843382"/>
            <a:ext cx="8032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91. PROGRAMA 01: SUPERINTENDENCIA DE EDUCACIÓN SUPERIOR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E8B1C09-1F88-41CE-B77D-B435E0214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415218"/>
              </p:ext>
            </p:extLst>
          </p:nvPr>
        </p:nvGraphicFramePr>
        <p:xfrm>
          <a:off x="479023" y="1835112"/>
          <a:ext cx="8032391" cy="2204261"/>
        </p:xfrm>
        <a:graphic>
          <a:graphicData uri="http://schemas.openxmlformats.org/drawingml/2006/table">
            <a:tbl>
              <a:tblPr/>
              <a:tblGrid>
                <a:gridCol w="269182">
                  <a:extLst>
                    <a:ext uri="{9D8B030D-6E8A-4147-A177-3AD203B41FA5}">
                      <a16:colId xmlns:a16="http://schemas.microsoft.com/office/drawing/2014/main" val="284678153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2346337936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1928069194"/>
                    </a:ext>
                  </a:extLst>
                </a:gridCol>
                <a:gridCol w="3036372">
                  <a:extLst>
                    <a:ext uri="{9D8B030D-6E8A-4147-A177-3AD203B41FA5}">
                      <a16:colId xmlns:a16="http://schemas.microsoft.com/office/drawing/2014/main" val="12761053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1946041712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2890389161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4054455991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600644062"/>
                    </a:ext>
                  </a:extLst>
                </a:gridCol>
                <a:gridCol w="656804">
                  <a:extLst>
                    <a:ext uri="{9D8B030D-6E8A-4147-A177-3AD203B41FA5}">
                      <a16:colId xmlns:a16="http://schemas.microsoft.com/office/drawing/2014/main" val="4002561601"/>
                    </a:ext>
                  </a:extLst>
                </a:gridCol>
                <a:gridCol w="646037">
                  <a:extLst>
                    <a:ext uri="{9D8B030D-6E8A-4147-A177-3AD203B41FA5}">
                      <a16:colId xmlns:a16="http://schemas.microsoft.com/office/drawing/2014/main" val="241814273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53544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88605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2.921.453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2.870.656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-50.797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1.282.531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9886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2.426.241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2.352.687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-73.554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1.061.544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7879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420.243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420.243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178.363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0428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0527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0438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6543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7335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3955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7186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62.586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9978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819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1302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555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7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1242" y="1403750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601" y="803631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DE30ACF-6300-4BB1-9261-F99FD9E9C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039890"/>
              </p:ext>
            </p:extLst>
          </p:nvPr>
        </p:nvGraphicFramePr>
        <p:xfrm>
          <a:off x="466601" y="1772816"/>
          <a:ext cx="7886701" cy="2292386"/>
        </p:xfrm>
        <a:graphic>
          <a:graphicData uri="http://schemas.openxmlformats.org/drawingml/2006/table">
            <a:tbl>
              <a:tblPr/>
              <a:tblGrid>
                <a:gridCol w="730009">
                  <a:extLst>
                    <a:ext uri="{9D8B030D-6E8A-4147-A177-3AD203B41FA5}">
                      <a16:colId xmlns:a16="http://schemas.microsoft.com/office/drawing/2014/main" val="1776130377"/>
                    </a:ext>
                  </a:extLst>
                </a:gridCol>
                <a:gridCol w="2940892">
                  <a:extLst>
                    <a:ext uri="{9D8B030D-6E8A-4147-A177-3AD203B41FA5}">
                      <a16:colId xmlns:a16="http://schemas.microsoft.com/office/drawing/2014/main" val="2366804873"/>
                    </a:ext>
                  </a:extLst>
                </a:gridCol>
                <a:gridCol w="730009">
                  <a:extLst>
                    <a:ext uri="{9D8B030D-6E8A-4147-A177-3AD203B41FA5}">
                      <a16:colId xmlns:a16="http://schemas.microsoft.com/office/drawing/2014/main" val="2667832151"/>
                    </a:ext>
                  </a:extLst>
                </a:gridCol>
                <a:gridCol w="730009">
                  <a:extLst>
                    <a:ext uri="{9D8B030D-6E8A-4147-A177-3AD203B41FA5}">
                      <a16:colId xmlns:a16="http://schemas.microsoft.com/office/drawing/2014/main" val="4041838648"/>
                    </a:ext>
                  </a:extLst>
                </a:gridCol>
                <a:gridCol w="740438">
                  <a:extLst>
                    <a:ext uri="{9D8B030D-6E8A-4147-A177-3AD203B41FA5}">
                      <a16:colId xmlns:a16="http://schemas.microsoft.com/office/drawing/2014/main" val="1921445833"/>
                    </a:ext>
                  </a:extLst>
                </a:gridCol>
                <a:gridCol w="743044">
                  <a:extLst>
                    <a:ext uri="{9D8B030D-6E8A-4147-A177-3AD203B41FA5}">
                      <a16:colId xmlns:a16="http://schemas.microsoft.com/office/drawing/2014/main" val="3955785954"/>
                    </a:ext>
                  </a:extLst>
                </a:gridCol>
                <a:gridCol w="636150">
                  <a:extLst>
                    <a:ext uri="{9D8B030D-6E8A-4147-A177-3AD203B41FA5}">
                      <a16:colId xmlns:a16="http://schemas.microsoft.com/office/drawing/2014/main" val="531272230"/>
                    </a:ext>
                  </a:extLst>
                </a:gridCol>
                <a:gridCol w="636150">
                  <a:extLst>
                    <a:ext uri="{9D8B030D-6E8A-4147-A177-3AD203B41FA5}">
                      <a16:colId xmlns:a16="http://schemas.microsoft.com/office/drawing/2014/main" val="2921946980"/>
                    </a:ext>
                  </a:extLst>
                </a:gridCol>
              </a:tblGrid>
              <a:tr h="13386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073684"/>
                  </a:ext>
                </a:extLst>
              </a:tr>
              <a:tr h="409952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828293"/>
                  </a:ext>
                </a:extLst>
              </a:tr>
              <a:tr h="1422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11.687.865.633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11.678.319.359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-9.546.274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6.095.249.128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550574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677.015.981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665.772.456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-11.243.525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384.693.375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791148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129.032.617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137.142.342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8.109.725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39.738.039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378050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20.477.601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22.110.288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1.632.687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8.593.645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969318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9.811.453.659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9.754.270.505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-57.183.154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5.298.142.129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568366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83.850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83.850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197.965.355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236094,6%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236094,6%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534395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226.780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787.884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561.104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1.563.647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689,5%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198,5%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477943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13.628.554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9.865.897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-3.762.657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2.479.192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339236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37.901.211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241825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94.032.256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86.227.260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-7.804.996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10.520.338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706461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316.848.583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291.216.748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-25.631.835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142.997.411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484805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148.580.260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234.294.266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85.714.006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168.581.999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113,5%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127194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10.042.500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10.104.871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62.371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685272"/>
                  </a:ext>
                </a:extLst>
              </a:tr>
            </a:tbl>
          </a:graphicData>
        </a:graphic>
      </p:graphicFrame>
      <p:sp>
        <p:nvSpPr>
          <p:cNvPr id="8" name="1 Título">
            <a:extLst>
              <a:ext uri="{FF2B5EF4-FFF2-40B4-BE49-F238E27FC236}">
                <a16:creationId xmlns:a16="http://schemas.microsoft.com/office/drawing/2014/main" id="{16C08849-D941-4888-B6B0-FA83A063920F}"/>
              </a:ext>
            </a:extLst>
          </p:cNvPr>
          <p:cNvSpPr txBox="1">
            <a:spLocks/>
          </p:cNvSpPr>
          <p:nvPr/>
        </p:nvSpPr>
        <p:spPr>
          <a:xfrm>
            <a:off x="443259" y="4221088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10944" y="1446533"/>
            <a:ext cx="8122112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5849" y="801406"/>
            <a:ext cx="779056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D1AD7A9-040E-467D-8FC0-9B89405C7A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156729"/>
              </p:ext>
            </p:extLst>
          </p:nvPr>
        </p:nvGraphicFramePr>
        <p:xfrm>
          <a:off x="517865" y="1948447"/>
          <a:ext cx="7805472" cy="3348953"/>
        </p:xfrm>
        <a:graphic>
          <a:graphicData uri="http://schemas.openxmlformats.org/drawingml/2006/table">
            <a:tbl>
              <a:tblPr/>
              <a:tblGrid>
                <a:gridCol w="270648">
                  <a:extLst>
                    <a:ext uri="{9D8B030D-6E8A-4147-A177-3AD203B41FA5}">
                      <a16:colId xmlns:a16="http://schemas.microsoft.com/office/drawing/2014/main" val="3762041474"/>
                    </a:ext>
                  </a:extLst>
                </a:gridCol>
                <a:gridCol w="270648">
                  <a:extLst>
                    <a:ext uri="{9D8B030D-6E8A-4147-A177-3AD203B41FA5}">
                      <a16:colId xmlns:a16="http://schemas.microsoft.com/office/drawing/2014/main" val="2094913851"/>
                    </a:ext>
                  </a:extLst>
                </a:gridCol>
                <a:gridCol w="3052903">
                  <a:extLst>
                    <a:ext uri="{9D8B030D-6E8A-4147-A177-3AD203B41FA5}">
                      <a16:colId xmlns:a16="http://schemas.microsoft.com/office/drawing/2014/main" val="722240546"/>
                    </a:ext>
                  </a:extLst>
                </a:gridCol>
                <a:gridCol w="725335">
                  <a:extLst>
                    <a:ext uri="{9D8B030D-6E8A-4147-A177-3AD203B41FA5}">
                      <a16:colId xmlns:a16="http://schemas.microsoft.com/office/drawing/2014/main" val="833168971"/>
                    </a:ext>
                  </a:extLst>
                </a:gridCol>
                <a:gridCol w="725335">
                  <a:extLst>
                    <a:ext uri="{9D8B030D-6E8A-4147-A177-3AD203B41FA5}">
                      <a16:colId xmlns:a16="http://schemas.microsoft.com/office/drawing/2014/main" val="2034376676"/>
                    </a:ext>
                  </a:extLst>
                </a:gridCol>
                <a:gridCol w="725335">
                  <a:extLst>
                    <a:ext uri="{9D8B030D-6E8A-4147-A177-3AD203B41FA5}">
                      <a16:colId xmlns:a16="http://schemas.microsoft.com/office/drawing/2014/main" val="948807356"/>
                    </a:ext>
                  </a:extLst>
                </a:gridCol>
                <a:gridCol w="725335">
                  <a:extLst>
                    <a:ext uri="{9D8B030D-6E8A-4147-A177-3AD203B41FA5}">
                      <a16:colId xmlns:a16="http://schemas.microsoft.com/office/drawing/2014/main" val="2912525963"/>
                    </a:ext>
                  </a:extLst>
                </a:gridCol>
                <a:gridCol w="660380">
                  <a:extLst>
                    <a:ext uri="{9D8B030D-6E8A-4147-A177-3AD203B41FA5}">
                      <a16:colId xmlns:a16="http://schemas.microsoft.com/office/drawing/2014/main" val="980372899"/>
                    </a:ext>
                  </a:extLst>
                </a:gridCol>
                <a:gridCol w="649553">
                  <a:extLst>
                    <a:ext uri="{9D8B030D-6E8A-4147-A177-3AD203B41FA5}">
                      <a16:colId xmlns:a16="http://schemas.microsoft.com/office/drawing/2014/main" val="342283051"/>
                    </a:ext>
                  </a:extLst>
                </a:gridCol>
              </a:tblGrid>
              <a:tr h="1319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583451"/>
                  </a:ext>
                </a:extLst>
              </a:tr>
              <a:tr h="4041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149547"/>
                  </a:ext>
                </a:extLst>
              </a:tr>
              <a:tr h="173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6.578.189.967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6.561.881.430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-16.308.537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3.699.505.567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837355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133.943.478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128.777.871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-5.165.607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63.599.997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334814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54.071.076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53.157.537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-913.539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14.037.281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090296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27.235.203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25.519.244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-1.715.959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3.402.445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943578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59.940.068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58.283.513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-1.656.555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37.334.199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151176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Subvenciones a los Establecimientos Educacionales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6.298.530.500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6.291.724.984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-6.805.516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3.578.726.960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91057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 Subvenciones a Establecimientos Educacionales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4.469.642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4.418.281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-51.361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2.404.685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621946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32.584.814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31.801.852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-782.962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17.600.031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560191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Calidad de la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43.344.191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43.486.912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142.721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11.489.183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239479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Parvularia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362.193.519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358.237.087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-3.956.432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182.149.217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250511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1.099.105.723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1.128.890.414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29.784.691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577.126.221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852672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705.103.080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727.093.078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21.989.998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370.607.782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459196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Escolar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39.620.797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33.690.048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-5.930.749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10.542.721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47936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354.381.846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368.107.288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13.725.442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195.975.718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48429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639.110.070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634.814.489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-4.295.581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316.254.590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513410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621.045.527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614.286.813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-6.758.714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308.163.493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049633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Alternativos de Enseñanza Pre-escolar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18.064.543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20.527.676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2.463.133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8.091.097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505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86370" y="1477627"/>
            <a:ext cx="8102495" cy="222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5" y="785685"/>
            <a:ext cx="785638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0933DF0-D5F2-4935-A9D8-E1984C27BB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740817"/>
              </p:ext>
            </p:extLst>
          </p:nvPr>
        </p:nvGraphicFramePr>
        <p:xfrm>
          <a:off x="460035" y="1813510"/>
          <a:ext cx="7856383" cy="4353285"/>
        </p:xfrm>
        <a:graphic>
          <a:graphicData uri="http://schemas.openxmlformats.org/drawingml/2006/table">
            <a:tbl>
              <a:tblPr/>
              <a:tblGrid>
                <a:gridCol w="272413">
                  <a:extLst>
                    <a:ext uri="{9D8B030D-6E8A-4147-A177-3AD203B41FA5}">
                      <a16:colId xmlns:a16="http://schemas.microsoft.com/office/drawing/2014/main" val="3082731414"/>
                    </a:ext>
                  </a:extLst>
                </a:gridCol>
                <a:gridCol w="272413">
                  <a:extLst>
                    <a:ext uri="{9D8B030D-6E8A-4147-A177-3AD203B41FA5}">
                      <a16:colId xmlns:a16="http://schemas.microsoft.com/office/drawing/2014/main" val="621861670"/>
                    </a:ext>
                  </a:extLst>
                </a:gridCol>
                <a:gridCol w="3072815">
                  <a:extLst>
                    <a:ext uri="{9D8B030D-6E8A-4147-A177-3AD203B41FA5}">
                      <a16:colId xmlns:a16="http://schemas.microsoft.com/office/drawing/2014/main" val="505460719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1008063721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1256194614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2207649558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2194680982"/>
                    </a:ext>
                  </a:extLst>
                </a:gridCol>
                <a:gridCol w="664687">
                  <a:extLst>
                    <a:ext uri="{9D8B030D-6E8A-4147-A177-3AD203B41FA5}">
                      <a16:colId xmlns:a16="http://schemas.microsoft.com/office/drawing/2014/main" val="861732979"/>
                    </a:ext>
                  </a:extLst>
                </a:gridCol>
                <a:gridCol w="653791">
                  <a:extLst>
                    <a:ext uri="{9D8B030D-6E8A-4147-A177-3AD203B41FA5}">
                      <a16:colId xmlns:a16="http://schemas.microsoft.com/office/drawing/2014/main" val="366604982"/>
                    </a:ext>
                  </a:extLst>
                </a:gridCol>
              </a:tblGrid>
              <a:tr h="1599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402380"/>
                  </a:ext>
                </a:extLst>
              </a:tr>
              <a:tr h="3839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Capi.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822461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Rectores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707.388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744.880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37.492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288.782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58354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Nacional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2.322.512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2.226.995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-95.517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1.075.312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90116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416.996.246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407.675.544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-9.320.702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159.109.854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784169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7.066.961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6.557.248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-509.713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3.119.506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67890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Educación Escolar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409.384.345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400.696.082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-8.688.263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155.851.135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933813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la Implementación de los Servicios Locales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544.940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422.214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-122.726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139.213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791087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Barrancas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65.207.061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66.755.701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1.548.640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34.701.817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542966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3.316.006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3.280.338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-35.668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1.790.554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37330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61.891.055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63.475.363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1.584.308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32.911.263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263877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Puerto Cordillera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44.607.172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44.628.295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21.123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21.065.385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719568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2.578.202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2.448.283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-129.919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1.299.743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900786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42.028.970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42.180.012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151.042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19.765.642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22002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Huasco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44.249.837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46.561.780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2.311.943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23.572.685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28777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2.534.303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2.452.849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-81.454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1.285.586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236961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41.715.534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44.108.931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2.393.397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22.287.099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762226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Costa Araucanía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39.680.140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39.370.857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-309.283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18.128.817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645535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3.051.484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2.896.263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-155.221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1.266.525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399872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36.628.656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36.474.594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-154.062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16.862.292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911991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Chinchorro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59.379.444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58.557.115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-822.329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30.212.499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52718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3.070.839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2.898.488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-172.351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1.276.719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399196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56.308.605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55.658.627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-649.978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28.935.780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193498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Gabriela Mistral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39.779.928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39.281.280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-498.648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18.473.991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609056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2.607.198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2.451.549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-155.649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1.066.673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92671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37.172.730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36.829.731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-342.999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17.407.318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736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60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0034" y="1445937"/>
            <a:ext cx="7927199" cy="323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…3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4" y="806392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2059536-F9B2-468E-8576-AAF743F2B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634127"/>
              </p:ext>
            </p:extLst>
          </p:nvPr>
        </p:nvGraphicFramePr>
        <p:xfrm>
          <a:off x="460034" y="1803274"/>
          <a:ext cx="7927199" cy="3314377"/>
        </p:xfrm>
        <a:graphic>
          <a:graphicData uri="http://schemas.openxmlformats.org/drawingml/2006/table">
            <a:tbl>
              <a:tblPr/>
              <a:tblGrid>
                <a:gridCol w="274868">
                  <a:extLst>
                    <a:ext uri="{9D8B030D-6E8A-4147-A177-3AD203B41FA5}">
                      <a16:colId xmlns:a16="http://schemas.microsoft.com/office/drawing/2014/main" val="2085108640"/>
                    </a:ext>
                  </a:extLst>
                </a:gridCol>
                <a:gridCol w="274868">
                  <a:extLst>
                    <a:ext uri="{9D8B030D-6E8A-4147-A177-3AD203B41FA5}">
                      <a16:colId xmlns:a16="http://schemas.microsoft.com/office/drawing/2014/main" val="1601019509"/>
                    </a:ext>
                  </a:extLst>
                </a:gridCol>
                <a:gridCol w="3100514">
                  <a:extLst>
                    <a:ext uri="{9D8B030D-6E8A-4147-A177-3AD203B41FA5}">
                      <a16:colId xmlns:a16="http://schemas.microsoft.com/office/drawing/2014/main" val="1656807373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2172924061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830910681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3982847545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465364219"/>
                    </a:ext>
                  </a:extLst>
                </a:gridCol>
                <a:gridCol w="670678">
                  <a:extLst>
                    <a:ext uri="{9D8B030D-6E8A-4147-A177-3AD203B41FA5}">
                      <a16:colId xmlns:a16="http://schemas.microsoft.com/office/drawing/2014/main" val="4138584000"/>
                    </a:ext>
                  </a:extLst>
                </a:gridCol>
                <a:gridCol w="659683">
                  <a:extLst>
                    <a:ext uri="{9D8B030D-6E8A-4147-A177-3AD203B41FA5}">
                      <a16:colId xmlns:a16="http://schemas.microsoft.com/office/drawing/2014/main" val="1713233945"/>
                    </a:ext>
                  </a:extLst>
                </a:gridCol>
              </a:tblGrid>
              <a:tr h="1640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903821"/>
                  </a:ext>
                </a:extLst>
              </a:tr>
              <a:tr h="3937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42366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Andalién Sur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57.096.706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56.149.258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-947.448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26.985.355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13594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3.596.269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3.342.138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-254.131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1.263.511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67452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53.500.437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52.807.120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-693.317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25.721.844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08223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Atacama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1.049.427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-44.570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01080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1.049.427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-44.570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99829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Valparaíso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802.942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-71.159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92.819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21990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802.942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-71.159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92.819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96270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Colchagua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632.046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105.948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57134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632.046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105.948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35027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Llannquihue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667.576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-9.883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105.978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27554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667.576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-9.883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105.978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18710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2.540.014.395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2.534.936.205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-5.078.190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1.162.950.989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33031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10.392.678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20.162.724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9.770.046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7.099.771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40809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Educación Superior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311.907.689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304.726.494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-7.181.195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150.508.490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89219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2.217.714.028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2.210.046.987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-7.667.041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1.005.342.728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82134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2.921.453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2.870.656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-50.797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1.282.531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506691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2.921.453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2.870.656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-50.797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1.282.531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912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57608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7147</TotalTime>
  <Words>16870</Words>
  <Application>Microsoft Office PowerPoint</Application>
  <PresentationFormat>Presentación en pantalla (4:3)</PresentationFormat>
  <Paragraphs>9244</Paragraphs>
  <Slides>56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63" baseType="lpstr">
      <vt:lpstr>Andalus</vt:lpstr>
      <vt:lpstr>Arial</vt:lpstr>
      <vt:lpstr>Calibri</vt:lpstr>
      <vt:lpstr>Times New Roman</vt:lpstr>
      <vt:lpstr>1_Tema de Office</vt:lpstr>
      <vt:lpstr>Tema de Office</vt:lpstr>
      <vt:lpstr>Imagen de mapa de bits</vt:lpstr>
      <vt:lpstr>EJECUCIÓN ACUMULADA DE GASTOS PRESUPUESTARIOS AL MES DE JULIO DE 2020 PARTIDA 09: MINISTERIO DE EDUCACIÓN</vt:lpstr>
      <vt:lpstr>DISTRIBUCIÓN POR SUBTÍTULO DE GASTO PARTIDA 09 MINISTERIO DE EDUCACIÓN</vt:lpstr>
      <vt:lpstr>DISTRIBUCIÓN POR CÁPITULO PARTIDA 09 MINISTERIO DE EDUCACIÓN</vt:lpstr>
      <vt:lpstr>Presentación de PowerPoint</vt:lpstr>
      <vt:lpstr>Presentación de PowerPoint</vt:lpstr>
      <vt:lpstr>EJECUCIÓN ACUMULADA DE GASTOS A JULIO DE 2020  PARTIDA 09 MINISTERIO DE EDUCACIÓN</vt:lpstr>
      <vt:lpstr>EJECUCIÓN ACUMULADA DE GASTOS A JULIO DE 2020  PARTIDA 09 RESUMEN POR CAPÍTULOS</vt:lpstr>
      <vt:lpstr>EJECUCIÓN ACUMULADA DE GASTOS A JULIO DE 2020  PARTIDA 09 RESUMEN POR CAPÍTULOS</vt:lpstr>
      <vt:lpstr>EJECUCIÓN ACUMULADA DE GASTOS A JULIO DE 2020  PARTIDA 09 RESUMEN POR CAPÍTULOS</vt:lpstr>
      <vt:lpstr>EJECUCIÓN ACUMULADA DE GASTOS A JULIO DE 2020  PARTIDA 09. CAPÍTULO 01. PROGRAMA 01:  SUBSECRETARÍA DE EDUCACIÓN</vt:lpstr>
      <vt:lpstr>EJECUCIÓN ACUMULADA DE GASTOS A JULIO DE 2020  PARTIDA 09. CAPÍTULO 01. PROGRAMA 01:  SUBSECRETARÍA DE EDUCACIÓN</vt:lpstr>
      <vt:lpstr>EJECUCIÓN ACUMULADA DE GASTOS A JULIO DE 2020  PARTIDA 09. CAPÍTULO 01. PROGRAMA 03:  MEJORAMIENTO DE LA CALIDAD DE LA EDUCACIÓN</vt:lpstr>
      <vt:lpstr>EJECUCIÓN ACUMULADA DE GASTOS A JULIO DE 2020  PARTIDA 09. CAPÍTULO 01. PROGRAMA 04: DESARROLLO PROFESIONAL DOCENTE Y DIRECTIVO</vt:lpstr>
      <vt:lpstr>EJECUCIÓN ACUMULADA DE GASTOS A JULIO DE 2020  PARTIDA 09. CAPÍTULO 01. PROGRAMA 11: RECURSOS EDUCATIVOS</vt:lpstr>
      <vt:lpstr>EJECUCIÓN ACUMULADA DE GASTOS A JULIO DE 2020  PARTIDA 09. CAPÍTULO 01. PROGRAMA 20: SUBVENCIONES A LOS ESTABLECIMIENTOS EDUCACIONALES</vt:lpstr>
      <vt:lpstr>EJECUCIÓN ACUMULADA DE GASTOS A JULIO DE 2020  PARTIDA 09. CAPÍTULO 01. PROGRAMA 20: SUBVENCIONES A LOS ESTABLECIMIENTOS EDUCACIONALES</vt:lpstr>
      <vt:lpstr>EJECUCIÓN ACUMULADA DE GASTOS A JULIO DE 2020  PARTIDA 09. CAPÍTULO 01. PROGRAMA 21: GESTIÓN DE SUBVENCIONES A ESTABLECIMIENTOS EDUCACIONALES</vt:lpstr>
      <vt:lpstr>EJECUCIÓN ACUMULADA DE GASTOS A JULIO DE 2020  PARTIDA 09. CAPÍTULO 02. PROGRAMA 01: SUPERINTENDENCIA DE EDUCACIÓN</vt:lpstr>
      <vt:lpstr>EJECUCIÓN ACUMULADA DE GASTOS A JULIO DE 2020  PARTIDA 09. CAPÍTULO 03. PROGRAMA 01: AGENCIA DE CALIDAD DE LA EDUCACIÓN</vt:lpstr>
      <vt:lpstr>EJECUCIÓN ACUMULADA DE GASTOS A JULIO DE 2020  PARTIDA 09. CAPÍTULO 04. PROGRAMA 01: SUBSECRETARÍA DE EDUCACIÓN PARVULARIA</vt:lpstr>
      <vt:lpstr>EJECUCIÓN ACUMULADA DE GASTOS A JULIO DE 2020  PARTIDA 09. CAPÍTULO 09. PROGRAMA 01: JUNTA NACIONAL DE AUXILIO ESCOLAR Y BECAS</vt:lpstr>
      <vt:lpstr>EJECUCIÓN ACUMULADA DE GASTOS A JULIO DE 2020  PARTIDA 09. CAPÍTULO 09. PROGRAMA 01: JUNTA NACIONAL DE AUXILIO ESCOLAR Y BECAS</vt:lpstr>
      <vt:lpstr>EJECUCIÓN ACUMULADA DE GASTOS A JULIO DE 2020  PARTIDA 09. CAPÍTULO 09. PROGRAMA 02: SALUD ESCOLAR</vt:lpstr>
      <vt:lpstr>EJECUCIÓN ACUMULADA DE GASTOS A JULIO DE 2020  PARTIDA 09. CAPÍTULO 09. PROGRAMA 03: BECAS Y ASISTENCIALIDAD ESTUDIANTIL</vt:lpstr>
      <vt:lpstr>EJECUCIÓN ACUMULADA DE GASTOS A JULIO DE 2020  PARTIDA 09. CAPÍTULO 09. PROGRAMA 03: BECAS Y ASISTENCIALIDAD ESTUDIANTIL</vt:lpstr>
      <vt:lpstr>EJECUCIÓN ACUMULADA DE GASTOS A JULIO DE 2020  PARTIDA 09. CAPÍTULO 11. PROGRAMA 01: JUNTA NACIONAL DE JARDINES INFANTILES</vt:lpstr>
      <vt:lpstr>EJECUCIÓN ACUMULADA DE GASTOS A JULIO DE 2020  PARTIDA 09. CAPÍTULO 11. PROGRAMA 01: JUNTA NACIONAL DE JARDINES INFANTILES</vt:lpstr>
      <vt:lpstr>EJECUCIÓN ACUMULADA DE GASTOS A JULIO DE 2020  PARTIDA 09. CAPÍTULO 11. PROGRAMA 02: PROGRAMAS ALTERNATIVOS DE ENSEÑANZA PRE-ESCOLAR</vt:lpstr>
      <vt:lpstr>EJECUCIÓN ACUMULADA DE GASTOS A JULIO DE 2020  PARTIDA 09. CAPÍTULO 13. PROGRAMA 01: CONSEJO DE RECTORES</vt:lpstr>
      <vt:lpstr>EJECUCIÓN ACUMULADA DE GASTOS A JULIO DE 2020  PARTIDA 09. CAPÍTULO 15. PROGRAMA 01: CONSEJO NACIONAL DE EDUCACIÓN</vt:lpstr>
      <vt:lpstr>EJECUCIÓN ACUMULADA DE GASTOS A JULIO DE 2020  PARTIDA 09. CAPÍTULO 17. PROGRAMA 01: DIRECCIÓN DE EDUCACIÓN PÚBLICA</vt:lpstr>
      <vt:lpstr>EJECUCIÓN ACUMULADA DE GASTOS A JULIO DE 2020  PARTIDA 09. CAPÍTULO 17. PROGRAMA 02: FORTALECIMIENTO DE LA EDUCACIÓN ESCOLAR PÚBLICA</vt:lpstr>
      <vt:lpstr>EJECUCIÓN ACUMULADA DE GASTOS A JULIO DE 2020  PARTIDA 09. CAPÍTULO 17. PROGRAMA 03: APOYO A LA IMPLEMENTACIÓN DE LOS SERVICIOS LOCALES DE EDUCACIÓN</vt:lpstr>
      <vt:lpstr>EJECUCIÓN ACUMULADA DE GASTOS A JULIO DE 2020  PARTIDA 09. CAPÍTULO 18. PROGRAMA 01: SERVICIO LOCAL DE EDUCACIÓN BARRANCAS, GASTOS ADMINISTRATIVOS</vt:lpstr>
      <vt:lpstr>EJECUCIÓN ACUMULADA DE GASTOS A JULIO DE 2020  PARTIDA 09. CAPÍTULO 18. PROGRAMA 02: SERVICIO LOCAL DE EDUCACIÓN BARRANCAS, SERVICIO EDUCATIVO</vt:lpstr>
      <vt:lpstr>EJECUCIÓN ACUMULADA DE GASTOS A JULIO DE 2020  PARTIDA 09. CAPÍTULO 19. PROGRAMA 01: SERVICIO LOCAL DE EDUCACIÓN PUERTO CORDILLERA, GASTOS ADMINISTRATIVOS</vt:lpstr>
      <vt:lpstr>EJECUCIÓN ACUMULADA DE GASTOS A JULIO DE 2020  PARTIDA 09. CAPÍTULO 19. PROGRAMA 02: SERVICIO LOCAL DE EDUCACIÓN PUERTO CORDILLERA, SERVICIO EDUCATIVO</vt:lpstr>
      <vt:lpstr>EJECUCIÓN ACUMULADA DE GASTOS A JULIO DE 2020  PARTIDA 09. CAPÍTULO 21. PROGRAMA 01: SERVICIO LOCAL DE EDUCACIÓN HUASCO, GASTOS ADMINISTRATIVOS</vt:lpstr>
      <vt:lpstr>EJECUCIÓN ACUMULADA DE GASTOS A JULIO DE 2020  PARTIDA 09. CAPÍTULO 21. PROGRAMA 02: SERVICIO LOCAL DE EDUCACIÓN HUASCO, SERVICIO EDUCATIVO</vt:lpstr>
      <vt:lpstr>EJECUCIÓN ACUMULADA DE GASTOS A JULIO DE 2020  PARTIDA 09. CAPÍTULO 22. PROGRAMA 01: SERVICIO LOCAL DE EDUCACIÓN COSTA ARAUCANÍA, GASTOS ADMINISTRATIVOS</vt:lpstr>
      <vt:lpstr>EJECUCIÓN ACUMULADA DE GASTOS A JULIO DE 2020  PARTIDA 09. CAPÍTULO 22. PROGRAMA 02: SERVICIO LOCAL DE EDUCACIÓN COSTA ARAUCANÍA, SERVICIO EDUCATIVO</vt:lpstr>
      <vt:lpstr>EJECUCIÓN ACUMULADA DE GASTOS A JULIO DE 2020  PARTIDA 09. CAPÍTULO 23. PROGRAMA 01: SERVICIO LOCAL DE EDUCACIÓN CHINCHORRO, GASTOS ADMINISTRATIVOS</vt:lpstr>
      <vt:lpstr>EJECUCIÓN ACUMULADA DE GASTOS A JULIO DE 2020  PARTIDA 09. CAPÍTULO 23. PROGRAMA 02: SERVICIO LOCAL DE EDUCACIÓN CHINCHORRO, SERVICIO EDUCATIVO</vt:lpstr>
      <vt:lpstr>EJECUCIÓN ACUMULADA DE GASTOS A JULIO DE 2020  PARTIDA 09. CAPÍTULO 24. PROGRAMA 01: GABRIELA MISTRAL, GASTOS ADMINISTRATIVOS</vt:lpstr>
      <vt:lpstr>EJECUCIÓN ACUMULADA DE GASTOS A JULIO DE 2020  PARTIDA 09. CAPÍTULO 24. PROGRAMA 02: GABRIELA MISTRAL, SERVICIO EDUCATIVO</vt:lpstr>
      <vt:lpstr>EJECUCIÓN ACUMULADA DE GASTOS A JULIO DE 2020  PARTIDA 09. CAPÍTULO 25. PROGRAMA 01: SERVICIO LOCAL DE EDUCACIÓN ANDALÍEN SUR, GASTOS ADMINISTRATIVOS</vt:lpstr>
      <vt:lpstr>EJECUCIÓN ACUMULADA DE GASTOS A JULIO DE 2020  PARTIDA 09. CAPÍTULO 25. PROGRAMA 02: SERVICIO LOCAL DE EDUCACIÓN ANDALÍEN SUR, SERVICIO EDUCATIVO</vt:lpstr>
      <vt:lpstr>EJECUCIÓN ACUMULADA DE GASTOS A JULIO DE 2020  PARTIDA 09. CAPÍTULO 26. PROGRAMA 01: SERVICIO LOCAL DE EDUCACIÓN ATACAMA, GASTOS ADMINISTRATIVOS</vt:lpstr>
      <vt:lpstr>EJECUCIÓN ACUMULADA DE GASTOS A JULIO DE 2020  PARTIDA 09. CAPÍTULO 26. PROGRAMA 01: SERVICIO LOCAL DE EDUCACIÓN VALPARAÍSO, GASTOS ADMINISTRATIVOS</vt:lpstr>
      <vt:lpstr>EJECUCIÓN ACUMULADA DE GASTOS A JULIO DE 2020  PARTIDA 09. CAPÍTULO 26. PROGRAMA 01: SERVICIO LOCAL DE EDUCACIÓN COLCHAGUA, GASTOS ADMINISTRATIVOS</vt:lpstr>
      <vt:lpstr>EJECUCIÓN ACUMULADA DE GASTOS A JULIO DE 2020  PARTIDA 09. CAPÍTULO 26. PROGRAMA 01: SERVICIO LOCAL DE EDUCACIÓN LLANQUIHUE, GASTOS ADMINISTRATIVOS</vt:lpstr>
      <vt:lpstr>EJECUCIÓN ACUMULADA DE GASTOS A JULIO DE 2020  PARTIDA 09. CAPÍTULO 90. PROGRAMA 01: SUBSECRETARÍA DE EDUCACIÓN SUPERIOR</vt:lpstr>
      <vt:lpstr>EJECUCIÓN ACUMULADA DE GASTOS A JULIO DE 2020  PARTIDA 09. CAPÍTULO 90. PROGRAMA 02: FORTALECIMIENTO DE LA EDUCACIÓN SUPERIOR PÚBLICA</vt:lpstr>
      <vt:lpstr>EJECUCIÓN ACUMULADA DE GASTOS A JULIO DE 2020  PARTIDA 09. CAPÍTULO 90. PROGRAMA 03: EDUCACIÓN SUPERIOR</vt:lpstr>
      <vt:lpstr>EJECUCIÓN ACUMULADA DE GASTOS A JULIO DE 2020  PARTIDA 09. CAPÍTULO 90. PROGRAMA 03: EDUCACIÓN SUPERIOR</vt:lpstr>
      <vt:lpstr>EJECUCIÓN ACUMULADA DE GASTOS A JULIO DE 2020  PARTIDA 09. CAPÍTULO 91. PROGRAMA 01: SUPERINTENDENCIA DE EDUCACIÓN SUPERIOR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RCATALAN</cp:lastModifiedBy>
  <cp:revision>447</cp:revision>
  <cp:lastPrinted>2018-08-03T21:42:16Z</cp:lastPrinted>
  <dcterms:created xsi:type="dcterms:W3CDTF">2016-06-23T13:38:47Z</dcterms:created>
  <dcterms:modified xsi:type="dcterms:W3CDTF">2020-09-14T02:24:51Z</dcterms:modified>
</cp:coreProperties>
</file>