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25"/>
  </p:notesMasterIdLst>
  <p:handoutMasterIdLst>
    <p:handoutMasterId r:id="rId26"/>
  </p:handoutMasterIdLst>
  <p:sldIdLst>
    <p:sldId id="256" r:id="rId2"/>
    <p:sldId id="305" r:id="rId3"/>
    <p:sldId id="300" r:id="rId4"/>
    <p:sldId id="303" r:id="rId5"/>
    <p:sldId id="264" r:id="rId6"/>
    <p:sldId id="263" r:id="rId7"/>
    <p:sldId id="265" r:id="rId8"/>
    <p:sldId id="267" r:id="rId9"/>
    <p:sldId id="268" r:id="rId10"/>
    <p:sldId id="269" r:id="rId11"/>
    <p:sldId id="301" r:id="rId12"/>
    <p:sldId id="271" r:id="rId13"/>
    <p:sldId id="304" r:id="rId14"/>
    <p:sldId id="273" r:id="rId15"/>
    <p:sldId id="274" r:id="rId16"/>
    <p:sldId id="275" r:id="rId17"/>
    <p:sldId id="276" r:id="rId18"/>
    <p:sldId id="272" r:id="rId19"/>
    <p:sldId id="280" r:id="rId20"/>
    <p:sldId id="281" r:id="rId21"/>
    <p:sldId id="282" r:id="rId22"/>
    <p:sldId id="302" r:id="rId23"/>
    <p:sldId id="306" r:id="rId24"/>
  </p:sldIdLst>
  <p:sldSz cx="9144000" cy="6858000" type="screen4x3"/>
  <p:notesSz cx="7102475" cy="9388475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7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5E91"/>
    <a:srgbClr val="173351"/>
    <a:srgbClr val="3B6285"/>
    <a:srgbClr val="2654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172" autoAdjust="0"/>
  </p:normalViewPr>
  <p:slideViewPr>
    <p:cSldViewPr>
      <p:cViewPr varScale="1">
        <p:scale>
          <a:sx n="111" d="100"/>
          <a:sy n="111" d="100"/>
        </p:scale>
        <p:origin x="282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60" y="90"/>
      </p:cViewPr>
      <p:guideLst>
        <p:guide orient="horz" pos="2957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Subtítulos de Gasto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311257702585093E-2"/>
          <c:y val="0.26851616559293728"/>
          <c:w val="0.93156734081324155"/>
          <c:h val="0.45543307086614171"/>
        </c:manualLayout>
      </c:layout>
      <c:pie3DChart>
        <c:varyColors val="1"/>
        <c:ser>
          <c:idx val="0"/>
          <c:order val="0"/>
          <c:tx>
            <c:strRef>
              <c:f>'Partida 08'!$D$61</c:f>
              <c:strCache>
                <c:ptCount val="1"/>
                <c:pt idx="0">
                  <c:v>Presupuesto Inicial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715-4DB0-B138-C5B391817AB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715-4DB0-B138-C5B391817AB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715-4DB0-B138-C5B391817AB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715-4DB0-B138-C5B391817AB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2700">
                <a:solidFill>
                  <a:schemeClr val="lt1"/>
                </a:solidFill>
              </a:ln>
              <a:effectLst/>
              <a:sp3d contourW="127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A715-4DB0-B138-C5B391817AB2}"/>
              </c:ext>
            </c:extLst>
          </c:dPt>
          <c:dLbls>
            <c:dLbl>
              <c:idx val="3"/>
              <c:layout>
                <c:manualLayout>
                  <c:x val="-2.8072502210433302E-2"/>
                  <c:y val="0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715-4DB0-B138-C5B391817A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'Partida 08'!$C$62:$C$66</c:f>
              <c:strCache>
                <c:ptCount val="5"/>
                <c:pt idx="0">
                  <c:v>GASTOS EN PERSONAL                                                              </c:v>
                </c:pt>
                <c:pt idx="1">
                  <c:v>BIENES Y SERVICIOS DE CONSUMO                                                   </c:v>
                </c:pt>
                <c:pt idx="2">
                  <c:v>INTEGROS AL FISCO                                                               </c:v>
                </c:pt>
                <c:pt idx="3">
                  <c:v>ADQUISICIÓN DE ACTIVOS NO FINANCIEROS                                           </c:v>
                </c:pt>
                <c:pt idx="4">
                  <c:v>OTROS</c:v>
                </c:pt>
              </c:strCache>
            </c:strRef>
          </c:cat>
          <c:val>
            <c:numRef>
              <c:f>'Partida 08'!$D$62:$D$66</c:f>
              <c:numCache>
                <c:formatCode>#,##0</c:formatCode>
                <c:ptCount val="5"/>
                <c:pt idx="0">
                  <c:v>369001464</c:v>
                </c:pt>
                <c:pt idx="1">
                  <c:v>73451699</c:v>
                </c:pt>
                <c:pt idx="2">
                  <c:v>57810662</c:v>
                </c:pt>
                <c:pt idx="3">
                  <c:v>15056202</c:v>
                </c:pt>
                <c:pt idx="4">
                  <c:v>1951933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715-4DB0-B138-C5B391817AB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8.4815128397710982E-3"/>
          <c:y val="0.74626491766031511"/>
          <c:w val="0.97392293304080702"/>
          <c:h val="0.2055397424415417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  <c:extLst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Distribución Presupuesto Inicial por Capítulo</a:t>
            </a:r>
          </a:p>
          <a:p>
            <a:pPr>
              <a:defRPr sz="9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900" b="1" i="0" baseline="0">
                <a:effectLst/>
              </a:rPr>
              <a:t>(en millones de $)</a:t>
            </a:r>
            <a:endParaRPr lang="es-CL" sz="900" b="1">
              <a:effectLst/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'Partida 08'!$N$61</c:f>
              <c:strCache>
                <c:ptCount val="1"/>
                <c:pt idx="0">
                  <c:v>Presupuesto Inicial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08'!$M$62:$M$74</c:f>
              <c:strCache>
                <c:ptCount val="13"/>
                <c:pt idx="0">
                  <c:v>Sec. y Adm.General</c:v>
                </c:pt>
                <c:pt idx="1">
                  <c:v>DIPRES</c:v>
                </c:pt>
                <c:pt idx="2">
                  <c:v>SIGFE</c:v>
                </c:pt>
                <c:pt idx="3">
                  <c:v>SII</c:v>
                </c:pt>
                <c:pt idx="4">
                  <c:v>Ser. Nac.Aduana</c:v>
                </c:pt>
                <c:pt idx="5">
                  <c:v>Ser. de Tesorerías</c:v>
                </c:pt>
                <c:pt idx="6">
                  <c:v>Dir. Com. y Cont. Pública</c:v>
                </c:pt>
                <c:pt idx="7">
                  <c:v>SBIF</c:v>
                </c:pt>
                <c:pt idx="8">
                  <c:v>Dir. Nac. del Servicio Civil</c:v>
                </c:pt>
                <c:pt idx="9">
                  <c:v>UAF</c:v>
                </c:pt>
                <c:pt idx="10">
                  <c:v>SCJ</c:v>
                </c:pt>
                <c:pt idx="11">
                  <c:v>CDE</c:v>
                </c:pt>
                <c:pt idx="12">
                  <c:v>CMF</c:v>
                </c:pt>
              </c:strCache>
            </c:strRef>
          </c:cat>
          <c:val>
            <c:numRef>
              <c:f>'Partida 08'!$N$62:$N$74</c:f>
              <c:numCache>
                <c:formatCode>#,##0</c:formatCode>
                <c:ptCount val="13"/>
                <c:pt idx="0">
                  <c:v>32544957000</c:v>
                </c:pt>
                <c:pt idx="1">
                  <c:v>16630720000</c:v>
                </c:pt>
                <c:pt idx="2">
                  <c:v>4701248000</c:v>
                </c:pt>
                <c:pt idx="3">
                  <c:v>198740568000</c:v>
                </c:pt>
                <c:pt idx="4">
                  <c:v>73746535000</c:v>
                </c:pt>
                <c:pt idx="5">
                  <c:v>60936154000</c:v>
                </c:pt>
                <c:pt idx="6">
                  <c:v>9780525000</c:v>
                </c:pt>
                <c:pt idx="7">
                  <c:v>0</c:v>
                </c:pt>
                <c:pt idx="8">
                  <c:v>11908334000</c:v>
                </c:pt>
                <c:pt idx="9">
                  <c:v>3633636000</c:v>
                </c:pt>
                <c:pt idx="10">
                  <c:v>4050075000</c:v>
                </c:pt>
                <c:pt idx="11">
                  <c:v>24795976000</c:v>
                </c:pt>
                <c:pt idx="12">
                  <c:v>97038116000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55-4C70-BE8E-7288DFD6159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2235904"/>
        <c:axId val="162247040"/>
      </c:barChart>
      <c:catAx>
        <c:axId val="1622359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247040"/>
        <c:crosses val="autoZero"/>
        <c:auto val="1"/>
        <c:lblAlgn val="ctr"/>
        <c:lblOffset val="100"/>
        <c:noMultiLvlLbl val="0"/>
      </c:catAx>
      <c:valAx>
        <c:axId val="162247040"/>
        <c:scaling>
          <c:orientation val="minMax"/>
          <c:max val="200000000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62235904"/>
        <c:crosses val="autoZero"/>
        <c:crossBetween val="between"/>
        <c:dispUnits>
          <c:builtInUnit val="millions"/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ysClr val="windowText" lastClr="000000">
          <a:lumMod val="15000"/>
          <a:lumOff val="85000"/>
        </a:sys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1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Mensual 2018 - 2019 - 2020</a:t>
            </a:r>
          </a:p>
        </c:rich>
      </c:tx>
      <c:layout>
        <c:manualLayout>
          <c:xMode val="edge"/>
          <c:yMode val="edge"/>
          <c:x val="0.32193750000000004"/>
          <c:y val="3.9526448852853786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2"/>
          <c:order val="0"/>
          <c:tx>
            <c:strRef>
              <c:f>'Partida 08'!$C$28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'Partida 08'!$D$28:$O$28</c:f>
              <c:numCache>
                <c:formatCode>0.0%</c:formatCode>
                <c:ptCount val="12"/>
                <c:pt idx="0">
                  <c:v>9.8629658734726885E-2</c:v>
                </c:pt>
                <c:pt idx="1">
                  <c:v>6.8091593819871288E-2</c:v>
                </c:pt>
                <c:pt idx="2">
                  <c:v>0.12679619493940744</c:v>
                </c:pt>
                <c:pt idx="3">
                  <c:v>9.2355898780884474E-2</c:v>
                </c:pt>
                <c:pt idx="4">
                  <c:v>7.6270004396686741E-2</c:v>
                </c:pt>
                <c:pt idx="5">
                  <c:v>0.11143873636474166</c:v>
                </c:pt>
                <c:pt idx="6">
                  <c:v>6.9084930602545558E-2</c:v>
                </c:pt>
                <c:pt idx="7">
                  <c:v>7.5959854860626883E-2</c:v>
                </c:pt>
                <c:pt idx="8">
                  <c:v>0.16162323659213462</c:v>
                </c:pt>
                <c:pt idx="9">
                  <c:v>6.6545532230088966E-2</c:v>
                </c:pt>
                <c:pt idx="10">
                  <c:v>7.8482239989722521E-2</c:v>
                </c:pt>
                <c:pt idx="11">
                  <c:v>0.11737678498250315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66-46EA-ADF5-9B9A4E5D88BD}"/>
            </c:ext>
          </c:extLst>
        </c:ser>
        <c:ser>
          <c:idx val="0"/>
          <c:order val="1"/>
          <c:tx>
            <c:strRef>
              <c:f>'Partida 08'!$C$29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08'!$D$29:$O$29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6.646375975966394E-2</c:v>
                </c:pt>
                <c:pt idx="2">
                  <c:v>0.12416922576755204</c:v>
                </c:pt>
                <c:pt idx="3">
                  <c:v>9.6919868628806416E-2</c:v>
                </c:pt>
                <c:pt idx="4">
                  <c:v>7.2697075382863852E-2</c:v>
                </c:pt>
                <c:pt idx="5">
                  <c:v>0.11423206449837815</c:v>
                </c:pt>
                <c:pt idx="6">
                  <c:v>7.0032649491725413E-2</c:v>
                </c:pt>
                <c:pt idx="7">
                  <c:v>7.0147273563240076E-2</c:v>
                </c:pt>
                <c:pt idx="8">
                  <c:v>0.1510309421196433</c:v>
                </c:pt>
                <c:pt idx="9">
                  <c:v>6.9437126688264364E-2</c:v>
                </c:pt>
                <c:pt idx="10">
                  <c:v>7.7864865805544123E-2</c:v>
                </c:pt>
                <c:pt idx="11">
                  <c:v>0.12531850913371514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C66-46EA-ADF5-9B9A4E5D88BD}"/>
            </c:ext>
          </c:extLst>
        </c:ser>
        <c:ser>
          <c:idx val="1"/>
          <c:order val="2"/>
          <c:tx>
            <c:strRef>
              <c:f>'Partida 08'!$C$30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7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L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'Partida 08'!$D$27:$O$27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08'!$D$30:$J$30</c:f>
              <c:numCache>
                <c:formatCode>0.0%</c:formatCode>
                <c:ptCount val="7"/>
                <c:pt idx="0">
                  <c:v>7.6234014719213289E-2</c:v>
                </c:pt>
                <c:pt idx="1">
                  <c:v>6.5944065428800061E-2</c:v>
                </c:pt>
                <c:pt idx="2">
                  <c:v>0.12127251093740739</c:v>
                </c:pt>
                <c:pt idx="3">
                  <c:v>0.11057283421721086</c:v>
                </c:pt>
                <c:pt idx="4">
                  <c:v>7.4832726072914038E-2</c:v>
                </c:pt>
                <c:pt idx="5">
                  <c:v>0.11182534563467711</c:v>
                </c:pt>
                <c:pt idx="6">
                  <c:v>6.6368396884416522E-2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C66-46EA-ADF5-9B9A4E5D88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9458688"/>
        <c:axId val="56405952"/>
      </c:barChart>
      <c:catAx>
        <c:axId val="129458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16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5952"/>
        <c:crosses val="autoZero"/>
        <c:auto val="1"/>
        <c:lblAlgn val="ctr"/>
        <c:lblOffset val="100"/>
        <c:noMultiLvlLbl val="0"/>
      </c:catAx>
      <c:valAx>
        <c:axId val="564059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129458688"/>
        <c:crosses val="autoZero"/>
        <c:crossBetween val="between"/>
        <c:majorUnit val="5.000000000000001E-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4F81BD"/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CL" sz="1100"/>
              <a:t>% de Ejecución Acumulada 2018 - 2019 - 2020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9.7218702711021052E-2"/>
          <c:y val="0.13389671361502345"/>
          <c:w val="0.88540887600776286"/>
          <c:h val="0.55697489926435251"/>
        </c:manualLayout>
      </c:layout>
      <c:lineChart>
        <c:grouping val="standard"/>
        <c:varyColors val="0"/>
        <c:ser>
          <c:idx val="2"/>
          <c:order val="0"/>
          <c:tx>
            <c:strRef>
              <c:f>'Partida 08'!$C$22</c:f>
              <c:strCache>
                <c:ptCount val="1"/>
                <c:pt idx="0">
                  <c:v>% Ejecución Ppto. Vigente 2018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08'!$D$22:$O$22</c:f>
              <c:numCache>
                <c:formatCode>0.0%</c:formatCode>
                <c:ptCount val="12"/>
                <c:pt idx="0">
                  <c:v>9.8629658734726885E-2</c:v>
                </c:pt>
                <c:pt idx="1">
                  <c:v>0.16665332278677752</c:v>
                </c:pt>
                <c:pt idx="2">
                  <c:v>0.29292726819504095</c:v>
                </c:pt>
                <c:pt idx="3">
                  <c:v>0.38188084376504777</c:v>
                </c:pt>
                <c:pt idx="4">
                  <c:v>0.45585995087346359</c:v>
                </c:pt>
                <c:pt idx="5">
                  <c:v>0.56695835939474615</c:v>
                </c:pt>
                <c:pt idx="6">
                  <c:v>0.64586810511194626</c:v>
                </c:pt>
                <c:pt idx="7">
                  <c:v>0.72023902656509409</c:v>
                </c:pt>
                <c:pt idx="8">
                  <c:v>0.88138857442310792</c:v>
                </c:pt>
                <c:pt idx="9">
                  <c:v>0.91458038958082177</c:v>
                </c:pt>
                <c:pt idx="10">
                  <c:v>0.98990816447574825</c:v>
                </c:pt>
                <c:pt idx="11">
                  <c:v>0.99449017546050789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FC6-46E0-B0D9-E8143EE0CA49}"/>
            </c:ext>
          </c:extLst>
        </c:ser>
        <c:ser>
          <c:idx val="0"/>
          <c:order val="1"/>
          <c:tx>
            <c:strRef>
              <c:f>'Partida 08'!$C$23</c:f>
              <c:strCache>
                <c:ptCount val="1"/>
                <c:pt idx="0">
                  <c:v>% Ejecución Ppto. Vigente 2019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marker>
            <c:symbol val="none"/>
          </c:marker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08'!$D$23:$O$23</c:f>
              <c:numCache>
                <c:formatCode>0.0%</c:formatCode>
                <c:ptCount val="12"/>
                <c:pt idx="0">
                  <c:v>8.9674000004293444E-2</c:v>
                </c:pt>
                <c:pt idx="1">
                  <c:v>0.15613775976395738</c:v>
                </c:pt>
                <c:pt idx="2">
                  <c:v>0.2802493039162085</c:v>
                </c:pt>
                <c:pt idx="3">
                  <c:v>0.37716917254501492</c:v>
                </c:pt>
                <c:pt idx="4">
                  <c:v>0.44761805662856707</c:v>
                </c:pt>
                <c:pt idx="5">
                  <c:v>0.55928941640589025</c:v>
                </c:pt>
                <c:pt idx="6">
                  <c:v>0.62932206589761563</c:v>
                </c:pt>
                <c:pt idx="7">
                  <c:v>0.67470854568001015</c:v>
                </c:pt>
                <c:pt idx="8">
                  <c:v>0.8254527046363217</c:v>
                </c:pt>
                <c:pt idx="9">
                  <c:v>0.89488983132458599</c:v>
                </c:pt>
                <c:pt idx="10">
                  <c:v>0.97225639207595149</c:v>
                </c:pt>
                <c:pt idx="11">
                  <c:v>0.97715523421176775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FC6-46E0-B0D9-E8143EE0CA49}"/>
            </c:ext>
          </c:extLst>
        </c:ser>
        <c:ser>
          <c:idx val="1"/>
          <c:order val="2"/>
          <c:tx>
            <c:strRef>
              <c:f>'Partida 08'!$C$24</c:f>
              <c:strCache>
                <c:ptCount val="1"/>
                <c:pt idx="0">
                  <c:v>% Ejecución Ppto. Vigente 2020</c:v>
                </c:pt>
              </c:strCache>
            </c:strRef>
          </c:tx>
          <c:spPr>
            <a:ln w="34925"/>
          </c:spPr>
          <c:marker>
            <c:symbol val="none"/>
          </c:marker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2-5FC6-46E0-B0D9-E8143EE0CA49}"/>
              </c:ext>
            </c:extLst>
          </c:dPt>
          <c:dLbls>
            <c:dLbl>
              <c:idx val="0"/>
              <c:layout>
                <c:manualLayout>
                  <c:x val="-6.3217659681790592E-2"/>
                  <c:y val="-4.43769176740231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FC6-46E0-B0D9-E8143EE0CA49}"/>
                </c:ext>
              </c:extLst>
            </c:dLbl>
            <c:dLbl>
              <c:idx val="1"/>
              <c:layout>
                <c:manualLayout>
                  <c:x val="-6.5632015867723381E-2"/>
                  <c:y val="-4.66538020775572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FC6-46E0-B0D9-E8143EE0CA49}"/>
                </c:ext>
              </c:extLst>
            </c:dLbl>
            <c:dLbl>
              <c:idx val="2"/>
              <c:layout>
                <c:manualLayout>
                  <c:x val="-6.2975027144408252E-2"/>
                  <c:y val="-4.507042253521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FC6-46E0-B0D9-E8143EE0CA49}"/>
                </c:ext>
              </c:extLst>
            </c:dLbl>
            <c:dLbl>
              <c:idx val="3"/>
              <c:layout>
                <c:manualLayout>
                  <c:x val="-6.5146579804560262E-2"/>
                  <c:y val="-4.507042253521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FC6-46E0-B0D9-E8143EE0CA49}"/>
                </c:ext>
              </c:extLst>
            </c:dLbl>
            <c:dLbl>
              <c:idx val="4"/>
              <c:layout>
                <c:manualLayout>
                  <c:x val="-7.6004343105320379E-2"/>
                  <c:y val="-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FC6-46E0-B0D9-E8143EE0CA49}"/>
                </c:ext>
              </c:extLst>
            </c:dLbl>
            <c:dLbl>
              <c:idx val="5"/>
              <c:layout>
                <c:manualLayout>
                  <c:x val="-9.3376764386536373E-2"/>
                  <c:y val="-1.12676056338028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FC6-46E0-B0D9-E8143EE0CA49}"/>
                </c:ext>
              </c:extLst>
            </c:dLbl>
            <c:dLbl>
              <c:idx val="6"/>
              <c:layout>
                <c:manualLayout>
                  <c:x val="-7.1661237785016291E-2"/>
                  <c:y val="-2.2535211267605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FC6-46E0-B0D9-E8143EE0CA49}"/>
                </c:ext>
              </c:extLst>
            </c:dLbl>
            <c:dLbl>
              <c:idx val="7"/>
              <c:layout>
                <c:manualLayout>
                  <c:x val="-6.9489685124864281E-2"/>
                  <c:y val="-3.0046948356807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FC6-46E0-B0D9-E8143EE0CA49}"/>
                </c:ext>
              </c:extLst>
            </c:dLbl>
            <c:dLbl>
              <c:idx val="8"/>
              <c:layout>
                <c:manualLayout>
                  <c:x val="-4.5602605863192265E-2"/>
                  <c:y val="7.13615023474178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FC6-46E0-B0D9-E8143EE0CA49}"/>
                </c:ext>
              </c:extLst>
            </c:dLbl>
            <c:dLbl>
              <c:idx val="9"/>
              <c:layout>
                <c:manualLayout>
                  <c:x val="-5.6460369163952223E-2"/>
                  <c:y val="7.1361502347417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FC6-46E0-B0D9-E8143EE0CA49}"/>
                </c:ext>
              </c:extLst>
            </c:dLbl>
            <c:dLbl>
              <c:idx val="10"/>
              <c:layout>
                <c:manualLayout>
                  <c:x val="-4.1259500542888163E-2"/>
                  <c:y val="5.63380281690140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FC6-46E0-B0D9-E8143EE0CA49}"/>
                </c:ext>
              </c:extLst>
            </c:dLbl>
            <c:dLbl>
              <c:idx val="11"/>
              <c:layout>
                <c:manualLayout>
                  <c:x val="-2.1715526601520086E-2"/>
                  <c:y val="3.38028169014084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FC6-46E0-B0D9-E8143EE0CA49}"/>
                </c:ext>
              </c:extLst>
            </c:dLbl>
            <c:spPr>
              <a:noFill/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700" b="0">
                    <a:solidFill>
                      <a:sysClr val="windowText" lastClr="000000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'Partida 08'!$D$21:$O$21</c:f>
              <c:strCache>
                <c:ptCount val="12"/>
                <c:pt idx="0">
                  <c:v>Enero</c:v>
                </c:pt>
                <c:pt idx="1">
                  <c:v>Febrero</c:v>
                </c:pt>
                <c:pt idx="2">
                  <c:v>Marzo</c:v>
                </c:pt>
                <c:pt idx="3">
                  <c:v>Abril</c:v>
                </c:pt>
                <c:pt idx="4">
                  <c:v>Mayo</c:v>
                </c:pt>
                <c:pt idx="5">
                  <c:v>Junio</c:v>
                </c:pt>
                <c:pt idx="6">
                  <c:v>Julio</c:v>
                </c:pt>
                <c:pt idx="7">
                  <c:v>Agosto</c:v>
                </c:pt>
                <c:pt idx="8">
                  <c:v>Septiembre</c:v>
                </c:pt>
                <c:pt idx="9">
                  <c:v>Octubre</c:v>
                </c:pt>
                <c:pt idx="10">
                  <c:v>Noviembre</c:v>
                </c:pt>
                <c:pt idx="11">
                  <c:v>Diciembre</c:v>
                </c:pt>
              </c:strCache>
            </c:strRef>
          </c:cat>
          <c:val>
            <c:numRef>
              <c:f>'Partida 08'!$D$24:$J$24</c:f>
              <c:numCache>
                <c:formatCode>0.0%</c:formatCode>
                <c:ptCount val="7"/>
                <c:pt idx="0">
                  <c:v>7.6234014719213289E-2</c:v>
                </c:pt>
                <c:pt idx="1">
                  <c:v>0.14217808014801336</c:v>
                </c:pt>
                <c:pt idx="2">
                  <c:v>0.26345059108542074</c:v>
                </c:pt>
                <c:pt idx="3">
                  <c:v>0.38037692051269539</c:v>
                </c:pt>
                <c:pt idx="4">
                  <c:v>0.47372686236515599</c:v>
                </c:pt>
                <c:pt idx="5">
                  <c:v>0.58551814545828296</c:v>
                </c:pt>
                <c:pt idx="6">
                  <c:v>0.65188654234269949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5FC6-46E0-B0D9-E8143EE0CA4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314688"/>
        <c:axId val="56403648"/>
      </c:lineChart>
      <c:catAx>
        <c:axId val="91314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204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56403648"/>
        <c:crosses val="autoZero"/>
        <c:auto val="1"/>
        <c:lblAlgn val="ctr"/>
        <c:lblOffset val="100"/>
        <c:noMultiLvlLbl val="0"/>
      </c:catAx>
      <c:valAx>
        <c:axId val="56403648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91314688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9553378303282114E-2"/>
          <c:y val="0.85633714095597202"/>
          <c:w val="0.95872169073328373"/>
          <c:h val="0.1211276477764223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1F497D">
          <a:lumMod val="60000"/>
          <a:lumOff val="40000"/>
        </a:srgbClr>
      </a:solidFill>
      <a:round/>
    </a:ln>
    <a:effectLst/>
  </c:spPr>
  <c:txPr>
    <a:bodyPr/>
    <a:lstStyle/>
    <a:p>
      <a:pPr>
        <a:defRPr/>
      </a:pPr>
      <a:endParaRPr lang="es-CL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616FA1BA-8A8E-4023-9C91-FC56F051C6FA}" type="datetimeFigureOut">
              <a:rPr lang="es-CL" smtClean="0"/>
              <a:t>13-09-2020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5B2478F1-BD0C-402D-A16D-7669D4371A6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397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4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4023097" y="0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/>
          <a:lstStyle>
            <a:lvl1pPr algn="r">
              <a:defRPr sz="1200"/>
            </a:lvl1pPr>
          </a:lstStyle>
          <a:p>
            <a:fld id="{E2B5B10E-871D-42A9-AFA9-7078BA467708}" type="datetimeFigureOut">
              <a:rPr lang="es-CL" smtClean="0"/>
              <a:t>13-09-2020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203325" y="703263"/>
            <a:ext cx="4695825" cy="3521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34" tIns="46566" rIns="93134" bIns="46566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</p:spPr>
        <p:txBody>
          <a:bodyPr vert="horz" lIns="93134" tIns="46566" rIns="93134" bIns="46566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4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4023097" y="8917422"/>
            <a:ext cx="3077740" cy="469424"/>
          </a:xfrm>
          <a:prstGeom prst="rect">
            <a:avLst/>
          </a:prstGeom>
        </p:spPr>
        <p:txBody>
          <a:bodyPr vert="horz" lIns="93134" tIns="46566" rIns="93134" bIns="46566" rtlCol="0" anchor="b"/>
          <a:lstStyle>
            <a:lvl1pPr algn="r">
              <a:defRPr sz="1200"/>
            </a:lvl1pPr>
          </a:lstStyle>
          <a:p>
            <a:fld id="{15CC87D2-554F-43C8-B789-DB86F48C67F4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033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93527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C87D2-554F-43C8-B789-DB86F48C67F4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12973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3568" y="2204864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59F7929-BB19-4B7A-93AD-59617BD832C1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2404988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9A67D08-3D11-4B0F-A15F-9F52EB68D63D}" type="datetime1">
              <a:rPr lang="es-CL" smtClean="0"/>
              <a:t>13-09-2020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074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B78813F-3287-4428-A15C-12A23CF4CFA4}" type="datetime1">
              <a:rPr lang="es-CL" smtClean="0"/>
              <a:t>13-09-2020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238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s-C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0E02360-A21A-4CCD-BCB0-8531ABD610AB}" type="datetime1">
              <a:rPr lang="es-CL" smtClean="0"/>
              <a:t>13-09-2020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745D05C1-9B5A-41AE-9625-6C99FDFEE4DC}"/>
              </a:ext>
            </a:extLst>
          </p:cNvPr>
          <p:cNvSpPr/>
          <p:nvPr userDrawn="1"/>
        </p:nvSpPr>
        <p:spPr>
          <a:xfrm>
            <a:off x="457200" y="6356350"/>
            <a:ext cx="540060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L" sz="1050" b="1" dirty="0"/>
              <a:t>Fuente</a:t>
            </a:r>
            <a:r>
              <a:rPr lang="es-CL" sz="1050" dirty="0"/>
              <a:t>: Elaboración propia en base  a Informes de ejecución presupuestaria mensual de DIPRES</a:t>
            </a:r>
          </a:p>
        </p:txBody>
      </p:sp>
    </p:spTree>
    <p:extLst>
      <p:ext uri="{BB962C8B-B14F-4D97-AF65-F5344CB8AC3E}">
        <p14:creationId xmlns:p14="http://schemas.microsoft.com/office/powerpoint/2010/main" val="1887847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BC7CA73-43A2-4A16-A5CB-3D4B44330E0D}" type="datetime1">
              <a:rPr lang="es-CL" smtClean="0"/>
              <a:t>13-09-2020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52867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EBAF36A-EDE5-4FA8-84EC-3AA788C97240}" type="datetime1">
              <a:rPr lang="es-CL" smtClean="0"/>
              <a:t>13-09-2020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348488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22D39C1-1D08-4F24-AE34-397A80400841}" type="datetime1">
              <a:rPr lang="es-CL" smtClean="0"/>
              <a:t>13-09-2020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4387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8A55497-5A8F-46E9-977B-DA4B0E8E00C9}" type="datetime1">
              <a:rPr lang="es-CL" smtClean="0"/>
              <a:t>13-09-2020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58540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A9ED8E3-6EAB-4093-9165-930AB8B37E7F}" type="datetime1">
              <a:rPr lang="es-CL" smtClean="0"/>
              <a:t>13-09-2020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7204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437570-0FE3-4267-B1AE-9E8F529BA4FA}" type="datetime1">
              <a:rPr lang="es-CL" smtClean="0"/>
              <a:t>13-09-2020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297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659995C-6C5E-4774-930D-FE8EA32FE7EF}" type="datetime1">
              <a:rPr lang="es-CL" smtClean="0"/>
              <a:t>13-09-2020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87019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52F03-F775-4AB4-A3E9-A5A78C748C69}" type="slidenum">
              <a:rPr lang="es-CL" smtClean="0"/>
              <a:t>‹Nº›</a:t>
            </a:fld>
            <a:endParaRPr lang="es-CL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708C7A60-81BC-40FA-8F4A-BA8BB4E7CF49}"/>
              </a:ext>
            </a:extLst>
          </p:cNvPr>
          <p:cNvPicPr>
            <a:picLocks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504000" y="136800"/>
            <a:ext cx="1951200" cy="5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43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844824"/>
            <a:ext cx="8003232" cy="1791072"/>
          </a:xfrm>
          <a:solidFill>
            <a:schemeClr val="bg1"/>
          </a:solidFill>
          <a:ln>
            <a:solidFill>
              <a:schemeClr val="bg1">
                <a:lumMod val="9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1200000"/>
            </a:lightRig>
          </a:scene3d>
          <a:sp3d>
            <a:bevelT/>
          </a:sp3d>
        </p:spPr>
        <p:txBody>
          <a:bodyPr/>
          <a:lstStyle/>
          <a:p>
            <a:pPr algn="ctr"/>
            <a:r>
              <a:rPr lang="es-CL" sz="2000" b="1" dirty="0">
                <a:solidFill>
                  <a:prstClr val="black"/>
                </a:solidFill>
              </a:rPr>
              <a:t>EJECUCIÓN ACUMULADA DE GASTOS PRESUPUESTARIOS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AL MES DE JULIO DE 2020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solidFill>
                  <a:prstClr val="black"/>
                </a:solidFill>
              </a:rPr>
              <a:t>PARTIDA 08:</a:t>
            </a:r>
            <a:br>
              <a:rPr lang="es-CL" sz="2000" b="1" dirty="0">
                <a:solidFill>
                  <a:prstClr val="black"/>
                </a:solidFill>
              </a:rPr>
            </a:br>
            <a:r>
              <a:rPr lang="es-CL" sz="2000" b="1" dirty="0">
                <a:latin typeface="+mn-lt"/>
              </a:rPr>
              <a:t>MINISTERIO DE HACIENDA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3923928" y="566124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L" dirty="0"/>
              <a:t>Valparaíso, agosto 2020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292080" y="0"/>
            <a:ext cx="3851920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7052829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2925" y="727746"/>
            <a:ext cx="805814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08: PROGRAMA DE MODERNIZACIÓN SECTOR PÚBLICO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10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471B7863-B0D2-4DDD-A2C1-1FBD0EEDFA97}"/>
              </a:ext>
            </a:extLst>
          </p:cNvPr>
          <p:cNvSpPr txBox="1">
            <a:spLocks/>
          </p:cNvSpPr>
          <p:nvPr/>
        </p:nvSpPr>
        <p:spPr>
          <a:xfrm>
            <a:off x="467544" y="1625949"/>
            <a:ext cx="8058150" cy="24111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E7D92C68-876D-48E3-988C-1D81E3618E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3030366"/>
              </p:ext>
            </p:extLst>
          </p:nvPr>
        </p:nvGraphicFramePr>
        <p:xfrm>
          <a:off x="542925" y="1927950"/>
          <a:ext cx="8058149" cy="3428647"/>
        </p:xfrm>
        <a:graphic>
          <a:graphicData uri="http://schemas.openxmlformats.org/drawingml/2006/table">
            <a:tbl>
              <a:tblPr/>
              <a:tblGrid>
                <a:gridCol w="268247">
                  <a:extLst>
                    <a:ext uri="{9D8B030D-6E8A-4147-A177-3AD203B41FA5}">
                      <a16:colId xmlns:a16="http://schemas.microsoft.com/office/drawing/2014/main" val="845415431"/>
                    </a:ext>
                  </a:extLst>
                </a:gridCol>
                <a:gridCol w="268247">
                  <a:extLst>
                    <a:ext uri="{9D8B030D-6E8A-4147-A177-3AD203B41FA5}">
                      <a16:colId xmlns:a16="http://schemas.microsoft.com/office/drawing/2014/main" val="4270733339"/>
                    </a:ext>
                  </a:extLst>
                </a:gridCol>
                <a:gridCol w="268247">
                  <a:extLst>
                    <a:ext uri="{9D8B030D-6E8A-4147-A177-3AD203B41FA5}">
                      <a16:colId xmlns:a16="http://schemas.microsoft.com/office/drawing/2014/main" val="373464210"/>
                    </a:ext>
                  </a:extLst>
                </a:gridCol>
                <a:gridCol w="3079479">
                  <a:extLst>
                    <a:ext uri="{9D8B030D-6E8A-4147-A177-3AD203B41FA5}">
                      <a16:colId xmlns:a16="http://schemas.microsoft.com/office/drawing/2014/main" val="947589399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304614505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4043261357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2407195682"/>
                    </a:ext>
                  </a:extLst>
                </a:gridCol>
                <a:gridCol w="718903">
                  <a:extLst>
                    <a:ext uri="{9D8B030D-6E8A-4147-A177-3AD203B41FA5}">
                      <a16:colId xmlns:a16="http://schemas.microsoft.com/office/drawing/2014/main" val="1891358072"/>
                    </a:ext>
                  </a:extLst>
                </a:gridCol>
                <a:gridCol w="654523">
                  <a:extLst>
                    <a:ext uri="{9D8B030D-6E8A-4147-A177-3AD203B41FA5}">
                      <a16:colId xmlns:a16="http://schemas.microsoft.com/office/drawing/2014/main" val="1278370328"/>
                    </a:ext>
                  </a:extLst>
                </a:gridCol>
                <a:gridCol w="643794">
                  <a:extLst>
                    <a:ext uri="{9D8B030D-6E8A-4147-A177-3AD203B41FA5}">
                      <a16:colId xmlns:a16="http://schemas.microsoft.com/office/drawing/2014/main" val="4288600494"/>
                    </a:ext>
                  </a:extLst>
                </a:gridCol>
              </a:tblGrid>
              <a:tr h="1303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876" marR="7876" marT="787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3757346"/>
                  </a:ext>
                </a:extLst>
              </a:tr>
              <a:tr h="38747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3954077"/>
                  </a:ext>
                </a:extLst>
              </a:tr>
              <a:tr h="16605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5.048.931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5.041.304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-7.627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2.089.005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41,4%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3554579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473.803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459.228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-14.575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219.023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721202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318.686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291.235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-27.451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113.123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78151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3.325.908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3.325.908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1.372.873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212863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2.267.785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2.550.338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282.553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1.372.873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624097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Contrataciones Públicas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-118.144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065649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del Trabajo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135.873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135.873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135.873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848372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Chile Atiende-Secretaría General de la Presidencia de la República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189.284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-2.284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187.000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7972695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Registro Civil e Identificación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508.711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1.208.711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700.000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300.000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24,8%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7453659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del Patrimonio Cultural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484.477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484.477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263.000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3457107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Salud Pública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459.096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367.277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-91.819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320.000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69,7%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3612568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Salud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205.200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-205.200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4479587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775.570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-224.430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3086520"/>
                  </a:ext>
                </a:extLst>
              </a:tr>
              <a:tr h="134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del Estado-BID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1.000.000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775.570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-224.430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2246564"/>
                  </a:ext>
                </a:extLst>
              </a:tr>
              <a:tr h="1344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-58.123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415828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Cooperación Técnica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58.123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-58.123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8476140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3068874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8.322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337691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922.212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956.611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383.986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41,6%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40,1%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603847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880.016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880.016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307.391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34,9%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16691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42.196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42.196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42.196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4080345"/>
                  </a:ext>
                </a:extLst>
              </a:tr>
              <a:tr h="13031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34.399 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34.399</a:t>
                      </a:r>
                    </a:p>
                  </a:txBody>
                  <a:tcPr marL="7876" marR="7876" marT="787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876" marR="7876" marT="787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00578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75422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0389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09: PROGRAMA EXPORTACIÓN DE SERVICIOS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11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3A695038-0DE2-40E4-996B-A7E8BDB9FC51}"/>
              </a:ext>
            </a:extLst>
          </p:cNvPr>
          <p:cNvSpPr txBox="1">
            <a:spLocks/>
          </p:cNvSpPr>
          <p:nvPr/>
        </p:nvSpPr>
        <p:spPr>
          <a:xfrm>
            <a:off x="539552" y="1484784"/>
            <a:ext cx="8064895" cy="21464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F748400-7CE1-4E6C-A2AC-9EB52C2194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698509"/>
              </p:ext>
            </p:extLst>
          </p:nvPr>
        </p:nvGraphicFramePr>
        <p:xfrm>
          <a:off x="539552" y="1832731"/>
          <a:ext cx="8064896" cy="2886341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1241019469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852963548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921108298"/>
                    </a:ext>
                  </a:extLst>
                </a:gridCol>
                <a:gridCol w="3048659">
                  <a:extLst>
                    <a:ext uri="{9D8B030D-6E8A-4147-A177-3AD203B41FA5}">
                      <a16:colId xmlns:a16="http://schemas.microsoft.com/office/drawing/2014/main" val="1639540821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876918077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2696669100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048340282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235424906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1168378402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303809737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070285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25561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5.313.377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5.306.578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1.635.552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16706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134.723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129.379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-5.344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87.147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2192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83.926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-6.572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41.981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45244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1.344.838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365335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4.634.676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1.344.838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748118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InvestChile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634.068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634.068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939515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Promoción de Exportaciones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895.092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895.092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38797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Corporación de Fomento de la Producción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1.295.612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1.295.612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837.805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3088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Capacitación y Empleo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1.008.495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1.008.495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50658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las Culturas y las Artes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391.009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391.009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036483"/>
                  </a:ext>
                </a:extLst>
              </a:tr>
              <a:tr h="25372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Subsecretaría de la Ciencia, Tecnología, Conocimiento e Innovación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410.400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410.400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209.900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343265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683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7.695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75840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452.357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459.783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161.586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561884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422.154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422.154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123.957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3412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Financieros Deuda Externa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30.203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30.203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06545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7.426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772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86814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55041"/>
            <a:ext cx="8064895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01: DIRECCIÓN DE PRESUPUESTOS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12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39552" y="1443470"/>
            <a:ext cx="7765279" cy="31946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26A7DCD-6D43-4AC1-BEC5-9276BB3052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029340"/>
              </p:ext>
            </p:extLst>
          </p:nvPr>
        </p:nvGraphicFramePr>
        <p:xfrm>
          <a:off x="515177" y="1711155"/>
          <a:ext cx="8064896" cy="2435031"/>
        </p:xfrm>
        <a:graphic>
          <a:graphicData uri="http://schemas.openxmlformats.org/drawingml/2006/table">
            <a:tbl>
              <a:tblPr/>
              <a:tblGrid>
                <a:gridCol w="270272">
                  <a:extLst>
                    <a:ext uri="{9D8B030D-6E8A-4147-A177-3AD203B41FA5}">
                      <a16:colId xmlns:a16="http://schemas.microsoft.com/office/drawing/2014/main" val="1373770888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2244766486"/>
                    </a:ext>
                  </a:extLst>
                </a:gridCol>
                <a:gridCol w="270272">
                  <a:extLst>
                    <a:ext uri="{9D8B030D-6E8A-4147-A177-3AD203B41FA5}">
                      <a16:colId xmlns:a16="http://schemas.microsoft.com/office/drawing/2014/main" val="376882249"/>
                    </a:ext>
                  </a:extLst>
                </a:gridCol>
                <a:gridCol w="3048659">
                  <a:extLst>
                    <a:ext uri="{9D8B030D-6E8A-4147-A177-3AD203B41FA5}">
                      <a16:colId xmlns:a16="http://schemas.microsoft.com/office/drawing/2014/main" val="2046498255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4129406137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3862039117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1830129053"/>
                    </a:ext>
                  </a:extLst>
                </a:gridCol>
                <a:gridCol w="724327">
                  <a:extLst>
                    <a:ext uri="{9D8B030D-6E8A-4147-A177-3AD203B41FA5}">
                      <a16:colId xmlns:a16="http://schemas.microsoft.com/office/drawing/2014/main" val="57917872"/>
                    </a:ext>
                  </a:extLst>
                </a:gridCol>
                <a:gridCol w="659462">
                  <a:extLst>
                    <a:ext uri="{9D8B030D-6E8A-4147-A177-3AD203B41FA5}">
                      <a16:colId xmlns:a16="http://schemas.microsoft.com/office/drawing/2014/main" val="791209674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2335470985"/>
                    </a:ext>
                  </a:extLst>
                </a:gridCol>
              </a:tblGrid>
              <a:tr h="13324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703"/>
                  </a:ext>
                </a:extLst>
              </a:tr>
              <a:tr h="39869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49809"/>
                  </a:ext>
                </a:extLst>
              </a:tr>
              <a:tr h="17086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16.630.720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15.211.889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-1.418.831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11.126.756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4266290"/>
                  </a:ext>
                </a:extLst>
              </a:tr>
              <a:tr h="1332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13.738.444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13.057.531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-680.913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9.738.275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3768584"/>
                  </a:ext>
                </a:extLst>
              </a:tr>
              <a:tr h="1332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2.469.167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1.951.043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-518.124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701.365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802109"/>
                  </a:ext>
                </a:extLst>
              </a:tr>
              <a:tr h="1332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5805989"/>
                  </a:ext>
                </a:extLst>
              </a:tr>
              <a:tr h="1332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530737"/>
                  </a:ext>
                </a:extLst>
              </a:tr>
              <a:tr h="1332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Evaluación de Programas de los Servicios Públicos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162.526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39.068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1994224"/>
                  </a:ext>
                </a:extLst>
              </a:tr>
              <a:tr h="1332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190.584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8236587"/>
                  </a:ext>
                </a:extLst>
              </a:tr>
              <a:tr h="1332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190.584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4592460"/>
                  </a:ext>
                </a:extLst>
              </a:tr>
              <a:tr h="1332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230.583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-189.794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33.407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1232801"/>
                  </a:ext>
                </a:extLst>
              </a:tr>
              <a:tr h="1332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12.540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-10.462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3018429"/>
                  </a:ext>
                </a:extLst>
              </a:tr>
              <a:tr h="1332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118.111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-94.433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18.400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3365551"/>
                  </a:ext>
                </a:extLst>
              </a:tr>
              <a:tr h="1332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99.932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-84.899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15.007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3427376"/>
                  </a:ext>
                </a:extLst>
              </a:tr>
              <a:tr h="1332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1409322"/>
                  </a:ext>
                </a:extLst>
              </a:tr>
              <a:tr h="13324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614.641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8536459"/>
                  </a:ext>
                </a:extLst>
              </a:tr>
            </a:tbl>
          </a:graphicData>
        </a:graphic>
      </p:graphicFrame>
      <p:sp>
        <p:nvSpPr>
          <p:cNvPr id="6" name="1 Título">
            <a:extLst>
              <a:ext uri="{FF2B5EF4-FFF2-40B4-BE49-F238E27FC236}">
                <a16:creationId xmlns:a16="http://schemas.microsoft.com/office/drawing/2014/main" id="{3632DB60-84B3-4AED-A8CC-1D67F89ED1A3}"/>
              </a:ext>
            </a:extLst>
          </p:cNvPr>
          <p:cNvSpPr txBox="1">
            <a:spLocks/>
          </p:cNvSpPr>
          <p:nvPr/>
        </p:nvSpPr>
        <p:spPr>
          <a:xfrm>
            <a:off x="515177" y="4225471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253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4704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02. PROGRAMA 02: SISTEMA DE GESTIÓN FINANCIERA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13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1AE5828A-8AE2-4AB3-9C13-12D684CB9081}"/>
              </a:ext>
            </a:extLst>
          </p:cNvPr>
          <p:cNvSpPr txBox="1">
            <a:spLocks/>
          </p:cNvSpPr>
          <p:nvPr/>
        </p:nvSpPr>
        <p:spPr>
          <a:xfrm>
            <a:off x="559807" y="1433391"/>
            <a:ext cx="7815527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5A091202-5226-455B-894D-1DD1BB1207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571064"/>
              </p:ext>
            </p:extLst>
          </p:nvPr>
        </p:nvGraphicFramePr>
        <p:xfrm>
          <a:off x="536755" y="1822309"/>
          <a:ext cx="7992891" cy="1853519"/>
        </p:xfrm>
        <a:graphic>
          <a:graphicData uri="http://schemas.openxmlformats.org/drawingml/2006/table">
            <a:tbl>
              <a:tblPr/>
              <a:tblGrid>
                <a:gridCol w="267859">
                  <a:extLst>
                    <a:ext uri="{9D8B030D-6E8A-4147-A177-3AD203B41FA5}">
                      <a16:colId xmlns:a16="http://schemas.microsoft.com/office/drawing/2014/main" val="2865806041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718215329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2417127395"/>
                    </a:ext>
                  </a:extLst>
                </a:gridCol>
                <a:gridCol w="3021440">
                  <a:extLst>
                    <a:ext uri="{9D8B030D-6E8A-4147-A177-3AD203B41FA5}">
                      <a16:colId xmlns:a16="http://schemas.microsoft.com/office/drawing/2014/main" val="2950303376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632744417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910900247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3914328348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590831538"/>
                    </a:ext>
                  </a:extLst>
                </a:gridCol>
                <a:gridCol w="653574">
                  <a:extLst>
                    <a:ext uri="{9D8B030D-6E8A-4147-A177-3AD203B41FA5}">
                      <a16:colId xmlns:a16="http://schemas.microsoft.com/office/drawing/2014/main" val="679920936"/>
                    </a:ext>
                  </a:extLst>
                </a:gridCol>
                <a:gridCol w="642860">
                  <a:extLst>
                    <a:ext uri="{9D8B030D-6E8A-4147-A177-3AD203B41FA5}">
                      <a16:colId xmlns:a16="http://schemas.microsoft.com/office/drawing/2014/main" val="146415130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49472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2815519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4.701.248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4.180.957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-520.291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2.756.680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660595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2.469.816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2.363.556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-106.260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1.670.215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597909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1.716.853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1.537.303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-179.550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645.579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81816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06439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87000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514.579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280.098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-234.481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403735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114.439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-114.439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718947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400.140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280.098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-120.042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21310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1484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440.886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1781132"/>
                  </a:ext>
                </a:extLst>
              </a:tr>
            </a:tbl>
          </a:graphicData>
        </a:graphic>
      </p:graphicFrame>
      <p:sp>
        <p:nvSpPr>
          <p:cNvPr id="6" name="1 Título">
            <a:extLst>
              <a:ext uri="{FF2B5EF4-FFF2-40B4-BE49-F238E27FC236}">
                <a16:creationId xmlns:a16="http://schemas.microsoft.com/office/drawing/2014/main" id="{3632DB60-84B3-4AED-A8CC-1D67F89ED1A3}"/>
              </a:ext>
            </a:extLst>
          </p:cNvPr>
          <p:cNvSpPr txBox="1">
            <a:spLocks/>
          </p:cNvSpPr>
          <p:nvPr/>
        </p:nvSpPr>
        <p:spPr>
          <a:xfrm>
            <a:off x="512548" y="3735621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0397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337" y="751361"/>
            <a:ext cx="799520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03. PROGRAMA 01: SERVICIO DE IMPUESTOS INTERNOS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14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9144C01-C30A-46B1-916F-CB24DE0E40A9}"/>
              </a:ext>
            </a:extLst>
          </p:cNvPr>
          <p:cNvSpPr txBox="1">
            <a:spLocks/>
          </p:cNvSpPr>
          <p:nvPr/>
        </p:nvSpPr>
        <p:spPr>
          <a:xfrm>
            <a:off x="550337" y="1428886"/>
            <a:ext cx="7995204" cy="27192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2823C18C-F6D8-4DBB-BB14-3FB84A126F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5527776"/>
              </p:ext>
            </p:extLst>
          </p:nvPr>
        </p:nvGraphicFramePr>
        <p:xfrm>
          <a:off x="550337" y="1787240"/>
          <a:ext cx="7995204" cy="3685378"/>
        </p:xfrm>
        <a:graphic>
          <a:graphicData uri="http://schemas.openxmlformats.org/drawingml/2006/table">
            <a:tbl>
              <a:tblPr/>
              <a:tblGrid>
                <a:gridCol w="267936">
                  <a:extLst>
                    <a:ext uri="{9D8B030D-6E8A-4147-A177-3AD203B41FA5}">
                      <a16:colId xmlns:a16="http://schemas.microsoft.com/office/drawing/2014/main" val="2973874425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3889249028"/>
                    </a:ext>
                  </a:extLst>
                </a:gridCol>
                <a:gridCol w="267936">
                  <a:extLst>
                    <a:ext uri="{9D8B030D-6E8A-4147-A177-3AD203B41FA5}">
                      <a16:colId xmlns:a16="http://schemas.microsoft.com/office/drawing/2014/main" val="3598142085"/>
                    </a:ext>
                  </a:extLst>
                </a:gridCol>
                <a:gridCol w="3022315">
                  <a:extLst>
                    <a:ext uri="{9D8B030D-6E8A-4147-A177-3AD203B41FA5}">
                      <a16:colId xmlns:a16="http://schemas.microsoft.com/office/drawing/2014/main" val="3758208538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483542228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4100645775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1441613806"/>
                    </a:ext>
                  </a:extLst>
                </a:gridCol>
                <a:gridCol w="718068">
                  <a:extLst>
                    <a:ext uri="{9D8B030D-6E8A-4147-A177-3AD203B41FA5}">
                      <a16:colId xmlns:a16="http://schemas.microsoft.com/office/drawing/2014/main" val="1633419670"/>
                    </a:ext>
                  </a:extLst>
                </a:gridCol>
                <a:gridCol w="653763">
                  <a:extLst>
                    <a:ext uri="{9D8B030D-6E8A-4147-A177-3AD203B41FA5}">
                      <a16:colId xmlns:a16="http://schemas.microsoft.com/office/drawing/2014/main" val="1972867956"/>
                    </a:ext>
                  </a:extLst>
                </a:gridCol>
                <a:gridCol w="643046">
                  <a:extLst>
                    <a:ext uri="{9D8B030D-6E8A-4147-A177-3AD203B41FA5}">
                      <a16:colId xmlns:a16="http://schemas.microsoft.com/office/drawing/2014/main" val="831525136"/>
                    </a:ext>
                  </a:extLst>
                </a:gridCol>
              </a:tblGrid>
              <a:tr h="1291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5413523"/>
                  </a:ext>
                </a:extLst>
              </a:tr>
              <a:tr h="3864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621970"/>
                  </a:ext>
                </a:extLst>
              </a:tr>
              <a:tr h="165626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198.740.568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183.609.886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-15.130.682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135.833.547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499095"/>
                  </a:ext>
                </a:extLst>
              </a:tr>
              <a:tr h="129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170.396.991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159.377.916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-11.019.075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112.955.713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102301"/>
                  </a:ext>
                </a:extLst>
              </a:tr>
              <a:tr h="129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20.715.825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19.093.696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-1.622.129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13.262.506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2109292"/>
                  </a:ext>
                </a:extLst>
              </a:tr>
              <a:tr h="129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44344"/>
                  </a:ext>
                </a:extLst>
              </a:tr>
              <a:tr h="129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948.340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351591"/>
                  </a:ext>
                </a:extLst>
              </a:tr>
              <a:tr h="129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2861440"/>
                  </a:ext>
                </a:extLst>
              </a:tr>
              <a:tr h="129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95.480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30.945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9814060"/>
                  </a:ext>
                </a:extLst>
              </a:tr>
              <a:tr h="129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la Organización para la Cooperación y el Desarrollo Económicos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48.222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48.222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0590982"/>
                  </a:ext>
                </a:extLst>
              </a:tr>
              <a:tr h="129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Centro Interamericano de Administraciones Tributarias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47.258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47.258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688036"/>
                  </a:ext>
                </a:extLst>
              </a:tr>
              <a:tr h="129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17.580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331757"/>
                  </a:ext>
                </a:extLst>
              </a:tr>
              <a:tr h="129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5.980.786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598078,6%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598078,6%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2589003"/>
                  </a:ext>
                </a:extLst>
              </a:tr>
              <a:tr h="129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05528"/>
                  </a:ext>
                </a:extLst>
              </a:tr>
              <a:tr h="129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5.980.786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0751032"/>
                  </a:ext>
                </a:extLst>
              </a:tr>
              <a:tr h="129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977001"/>
                  </a:ext>
                </a:extLst>
              </a:tr>
              <a:tr h="129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Devoluciones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22.549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434244"/>
                  </a:ext>
                </a:extLst>
              </a:tr>
              <a:tr h="129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Compensaciones por Daños a Terceros y/o a la Propiedad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28.171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7128065"/>
                  </a:ext>
                </a:extLst>
              </a:tr>
              <a:tr h="129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5.473.190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3.831.232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-1.641.958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3.480.434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51065"/>
                  </a:ext>
                </a:extLst>
              </a:tr>
              <a:tr h="129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47.155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33.008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-14.147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0171561"/>
                  </a:ext>
                </a:extLst>
              </a:tr>
              <a:tr h="129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1.487.700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1.041.390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-446.310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698.111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0363829"/>
                  </a:ext>
                </a:extLst>
              </a:tr>
              <a:tr h="12916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3.938.335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2.756.834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-1.181.501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2.782.323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4728348"/>
                  </a:ext>
                </a:extLst>
              </a:tr>
              <a:tr h="13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-847.520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1508683"/>
                  </a:ext>
                </a:extLst>
              </a:tr>
              <a:tr h="13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Proyectos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1.210.562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-847.520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809638"/>
                  </a:ext>
                </a:extLst>
              </a:tr>
              <a:tr h="13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5.088.637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6258829"/>
                  </a:ext>
                </a:extLst>
              </a:tr>
              <a:tr h="13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5.088.637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4792059"/>
                  </a:ext>
                </a:extLst>
              </a:tr>
            </a:tbl>
          </a:graphicData>
        </a:graphic>
      </p:graphicFrame>
      <p:sp>
        <p:nvSpPr>
          <p:cNvPr id="6" name="1 Título">
            <a:extLst>
              <a:ext uri="{FF2B5EF4-FFF2-40B4-BE49-F238E27FC236}">
                <a16:creationId xmlns:a16="http://schemas.microsoft.com/office/drawing/2014/main" id="{3632DB60-84B3-4AED-A8CC-1D67F89ED1A3}"/>
              </a:ext>
            </a:extLst>
          </p:cNvPr>
          <p:cNvSpPr txBox="1">
            <a:spLocks/>
          </p:cNvSpPr>
          <p:nvPr/>
        </p:nvSpPr>
        <p:spPr>
          <a:xfrm>
            <a:off x="467544" y="5559050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89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462" y="764704"/>
            <a:ext cx="8017346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04. PROGRAMA 01: SERVICIO NACIONAL DE ADUANAS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15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74651EE7-B0E8-4C8E-B0B9-8C90887A51E7}"/>
              </a:ext>
            </a:extLst>
          </p:cNvPr>
          <p:cNvSpPr txBox="1">
            <a:spLocks/>
          </p:cNvSpPr>
          <p:nvPr/>
        </p:nvSpPr>
        <p:spPr>
          <a:xfrm>
            <a:off x="547890" y="1461070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7529B3C-F8DB-4E50-B98C-491658BDA8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7600638"/>
              </p:ext>
            </p:extLst>
          </p:nvPr>
        </p:nvGraphicFramePr>
        <p:xfrm>
          <a:off x="547890" y="1772394"/>
          <a:ext cx="8017348" cy="2767014"/>
        </p:xfrm>
        <a:graphic>
          <a:graphicData uri="http://schemas.openxmlformats.org/drawingml/2006/table">
            <a:tbl>
              <a:tblPr/>
              <a:tblGrid>
                <a:gridCol w="268678">
                  <a:extLst>
                    <a:ext uri="{9D8B030D-6E8A-4147-A177-3AD203B41FA5}">
                      <a16:colId xmlns:a16="http://schemas.microsoft.com/office/drawing/2014/main" val="4142063620"/>
                    </a:ext>
                  </a:extLst>
                </a:gridCol>
                <a:gridCol w="268678">
                  <a:extLst>
                    <a:ext uri="{9D8B030D-6E8A-4147-A177-3AD203B41FA5}">
                      <a16:colId xmlns:a16="http://schemas.microsoft.com/office/drawing/2014/main" val="973125506"/>
                    </a:ext>
                  </a:extLst>
                </a:gridCol>
                <a:gridCol w="268678">
                  <a:extLst>
                    <a:ext uri="{9D8B030D-6E8A-4147-A177-3AD203B41FA5}">
                      <a16:colId xmlns:a16="http://schemas.microsoft.com/office/drawing/2014/main" val="1516503609"/>
                    </a:ext>
                  </a:extLst>
                </a:gridCol>
                <a:gridCol w="3030685">
                  <a:extLst>
                    <a:ext uri="{9D8B030D-6E8A-4147-A177-3AD203B41FA5}">
                      <a16:colId xmlns:a16="http://schemas.microsoft.com/office/drawing/2014/main" val="4114850837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3993936475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3901944412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388837517"/>
                    </a:ext>
                  </a:extLst>
                </a:gridCol>
                <a:gridCol w="720057">
                  <a:extLst>
                    <a:ext uri="{9D8B030D-6E8A-4147-A177-3AD203B41FA5}">
                      <a16:colId xmlns:a16="http://schemas.microsoft.com/office/drawing/2014/main" val="3284285371"/>
                    </a:ext>
                  </a:extLst>
                </a:gridCol>
                <a:gridCol w="655574">
                  <a:extLst>
                    <a:ext uri="{9D8B030D-6E8A-4147-A177-3AD203B41FA5}">
                      <a16:colId xmlns:a16="http://schemas.microsoft.com/office/drawing/2014/main" val="3952395046"/>
                    </a:ext>
                  </a:extLst>
                </a:gridCol>
                <a:gridCol w="644827">
                  <a:extLst>
                    <a:ext uri="{9D8B030D-6E8A-4147-A177-3AD203B41FA5}">
                      <a16:colId xmlns:a16="http://schemas.microsoft.com/office/drawing/2014/main" val="3851395812"/>
                    </a:ext>
                  </a:extLst>
                </a:gridCol>
              </a:tblGrid>
              <a:tr h="1300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326443"/>
                  </a:ext>
                </a:extLst>
              </a:tr>
              <a:tr h="3891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702112"/>
                  </a:ext>
                </a:extLst>
              </a:tr>
              <a:tr h="1667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73.746.535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66.495.809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-7.250.726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44.513.548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8814892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62.843.832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54.804.303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-8.039.529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36.964.205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7531175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8.561.928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8.288.561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-273.367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4.951.411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1560034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2944831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5838097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Mundial de Aduanas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44.764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44.697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369886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2.074.836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815.949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-1.258.887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277.173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1001266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107.730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75.411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-32.319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7199687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50.550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-77.594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0991561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187.758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67.340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-120.418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3.250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80593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27.419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19.193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-8.226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3963668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1.623.785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603.455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-1.020.330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267.227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9237623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7278009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4393224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General de Concesiones de Obras Públicas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6098735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2.276.062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672882"/>
                  </a:ext>
                </a:extLst>
              </a:tr>
              <a:tr h="13006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2.276.293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2.276.062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536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6194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76050" y="792516"/>
            <a:ext cx="79563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05. PROGRAMA 01: SERVICIO DE TESORERÍAS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16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89551D65-1049-4C1D-A98A-F3C73A33C893}"/>
              </a:ext>
            </a:extLst>
          </p:cNvPr>
          <p:cNvSpPr txBox="1">
            <a:spLocks/>
          </p:cNvSpPr>
          <p:nvPr/>
        </p:nvSpPr>
        <p:spPr>
          <a:xfrm>
            <a:off x="576049" y="1468421"/>
            <a:ext cx="7825252" cy="24853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4226B724-4B4E-45D2-9059-5019D7672E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710569"/>
              </p:ext>
            </p:extLst>
          </p:nvPr>
        </p:nvGraphicFramePr>
        <p:xfrm>
          <a:off x="576049" y="1801768"/>
          <a:ext cx="7956389" cy="2238227"/>
        </p:xfrm>
        <a:graphic>
          <a:graphicData uri="http://schemas.openxmlformats.org/drawingml/2006/table">
            <a:tbl>
              <a:tblPr/>
              <a:tblGrid>
                <a:gridCol w="266635">
                  <a:extLst>
                    <a:ext uri="{9D8B030D-6E8A-4147-A177-3AD203B41FA5}">
                      <a16:colId xmlns:a16="http://schemas.microsoft.com/office/drawing/2014/main" val="2964146204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3984358264"/>
                    </a:ext>
                  </a:extLst>
                </a:gridCol>
                <a:gridCol w="266635">
                  <a:extLst>
                    <a:ext uri="{9D8B030D-6E8A-4147-A177-3AD203B41FA5}">
                      <a16:colId xmlns:a16="http://schemas.microsoft.com/office/drawing/2014/main" val="1668932149"/>
                    </a:ext>
                  </a:extLst>
                </a:gridCol>
                <a:gridCol w="3007643">
                  <a:extLst>
                    <a:ext uri="{9D8B030D-6E8A-4147-A177-3AD203B41FA5}">
                      <a16:colId xmlns:a16="http://schemas.microsoft.com/office/drawing/2014/main" val="474571383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45716272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3370733209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2114941158"/>
                    </a:ext>
                  </a:extLst>
                </a:gridCol>
                <a:gridCol w="714582">
                  <a:extLst>
                    <a:ext uri="{9D8B030D-6E8A-4147-A177-3AD203B41FA5}">
                      <a16:colId xmlns:a16="http://schemas.microsoft.com/office/drawing/2014/main" val="1070908788"/>
                    </a:ext>
                  </a:extLst>
                </a:gridCol>
                <a:gridCol w="650589">
                  <a:extLst>
                    <a:ext uri="{9D8B030D-6E8A-4147-A177-3AD203B41FA5}">
                      <a16:colId xmlns:a16="http://schemas.microsoft.com/office/drawing/2014/main" val="2492313270"/>
                    </a:ext>
                  </a:extLst>
                </a:gridCol>
                <a:gridCol w="639924">
                  <a:extLst>
                    <a:ext uri="{9D8B030D-6E8A-4147-A177-3AD203B41FA5}">
                      <a16:colId xmlns:a16="http://schemas.microsoft.com/office/drawing/2014/main" val="752853355"/>
                    </a:ext>
                  </a:extLst>
                </a:gridCol>
              </a:tblGrid>
              <a:tr h="1288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595914"/>
                  </a:ext>
                </a:extLst>
              </a:tr>
              <a:tr h="394506"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1763358"/>
                  </a:ext>
                </a:extLst>
              </a:tr>
              <a:tr h="169074"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60.936.154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54.153.385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-6.782.769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40.237.977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480305"/>
                  </a:ext>
                </a:extLst>
              </a:tr>
              <a:tr h="1288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44.288.394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41.559.364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-2.729.030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33.294.167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732509"/>
                  </a:ext>
                </a:extLst>
              </a:tr>
              <a:tr h="1288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11.765.591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9.995.860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-1.769.731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4.944.258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2939768"/>
                  </a:ext>
                </a:extLst>
              </a:tr>
              <a:tr h="1288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2.619.255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884632"/>
                  </a:ext>
                </a:extLst>
              </a:tr>
              <a:tr h="1288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80.641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2.619.255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3248,0%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785203"/>
                  </a:ext>
                </a:extLst>
              </a:tr>
              <a:tr h="1288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4.882.169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2.508.844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-2.373.325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1.990.876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9529312"/>
                  </a:ext>
                </a:extLst>
              </a:tr>
              <a:tr h="1288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130.923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91.646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-39.277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18.564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77262"/>
                  </a:ext>
                </a:extLst>
              </a:tr>
              <a:tr h="1288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72.072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26.851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-45.221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159437"/>
                  </a:ext>
                </a:extLst>
              </a:tr>
              <a:tr h="1288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71.012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29.657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-41.355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8.377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0619399"/>
                  </a:ext>
                </a:extLst>
              </a:tr>
              <a:tr h="1288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2.137.591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720.802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-1.416.789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695.374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3812299"/>
                  </a:ext>
                </a:extLst>
              </a:tr>
              <a:tr h="1288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2.470.571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1.639.888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-830.683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1.266.020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77,2%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738702"/>
                  </a:ext>
                </a:extLst>
              </a:tr>
              <a:tr h="1288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6719814"/>
                  </a:ext>
                </a:extLst>
              </a:tr>
              <a:tr h="128819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8.676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810401"/>
                  </a:ext>
                </a:extLst>
              </a:tr>
            </a:tbl>
          </a:graphicData>
        </a:graphic>
      </p:graphicFrame>
      <p:sp>
        <p:nvSpPr>
          <p:cNvPr id="6" name="1 Título">
            <a:extLst>
              <a:ext uri="{FF2B5EF4-FFF2-40B4-BE49-F238E27FC236}">
                <a16:creationId xmlns:a16="http://schemas.microsoft.com/office/drawing/2014/main" id="{3632DB60-84B3-4AED-A8CC-1D67F89ED1A3}"/>
              </a:ext>
            </a:extLst>
          </p:cNvPr>
          <p:cNvSpPr txBox="1">
            <a:spLocks/>
          </p:cNvSpPr>
          <p:nvPr/>
        </p:nvSpPr>
        <p:spPr>
          <a:xfrm>
            <a:off x="576049" y="4135380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479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65431" y="764252"/>
            <a:ext cx="7967010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07. PROGRAMA 01: DIRECCIÓN DE COMPRAS Y CONTRATACIÓN PÚBLICA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17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15AE962-81AF-499D-8529-5F6E44A3C2CB}"/>
              </a:ext>
            </a:extLst>
          </p:cNvPr>
          <p:cNvSpPr txBox="1">
            <a:spLocks/>
          </p:cNvSpPr>
          <p:nvPr/>
        </p:nvSpPr>
        <p:spPr>
          <a:xfrm>
            <a:off x="552963" y="1654103"/>
            <a:ext cx="8070314" cy="28803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7DBE51E4-7332-4717-88D2-DA08302FB4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7237385"/>
              </p:ext>
            </p:extLst>
          </p:nvPr>
        </p:nvGraphicFramePr>
        <p:xfrm>
          <a:off x="552963" y="1994672"/>
          <a:ext cx="7979479" cy="2372915"/>
        </p:xfrm>
        <a:graphic>
          <a:graphicData uri="http://schemas.openxmlformats.org/drawingml/2006/table">
            <a:tbl>
              <a:tblPr/>
              <a:tblGrid>
                <a:gridCol w="267409">
                  <a:extLst>
                    <a:ext uri="{9D8B030D-6E8A-4147-A177-3AD203B41FA5}">
                      <a16:colId xmlns:a16="http://schemas.microsoft.com/office/drawing/2014/main" val="3044716635"/>
                    </a:ext>
                  </a:extLst>
                </a:gridCol>
                <a:gridCol w="267409">
                  <a:extLst>
                    <a:ext uri="{9D8B030D-6E8A-4147-A177-3AD203B41FA5}">
                      <a16:colId xmlns:a16="http://schemas.microsoft.com/office/drawing/2014/main" val="3695498291"/>
                    </a:ext>
                  </a:extLst>
                </a:gridCol>
                <a:gridCol w="267409">
                  <a:extLst>
                    <a:ext uri="{9D8B030D-6E8A-4147-A177-3AD203B41FA5}">
                      <a16:colId xmlns:a16="http://schemas.microsoft.com/office/drawing/2014/main" val="3666919159"/>
                    </a:ext>
                  </a:extLst>
                </a:gridCol>
                <a:gridCol w="3016370">
                  <a:extLst>
                    <a:ext uri="{9D8B030D-6E8A-4147-A177-3AD203B41FA5}">
                      <a16:colId xmlns:a16="http://schemas.microsoft.com/office/drawing/2014/main" val="2494635762"/>
                    </a:ext>
                  </a:extLst>
                </a:gridCol>
                <a:gridCol w="716656">
                  <a:extLst>
                    <a:ext uri="{9D8B030D-6E8A-4147-A177-3AD203B41FA5}">
                      <a16:colId xmlns:a16="http://schemas.microsoft.com/office/drawing/2014/main" val="3868215905"/>
                    </a:ext>
                  </a:extLst>
                </a:gridCol>
                <a:gridCol w="716656">
                  <a:extLst>
                    <a:ext uri="{9D8B030D-6E8A-4147-A177-3AD203B41FA5}">
                      <a16:colId xmlns:a16="http://schemas.microsoft.com/office/drawing/2014/main" val="2560354919"/>
                    </a:ext>
                  </a:extLst>
                </a:gridCol>
                <a:gridCol w="716656">
                  <a:extLst>
                    <a:ext uri="{9D8B030D-6E8A-4147-A177-3AD203B41FA5}">
                      <a16:colId xmlns:a16="http://schemas.microsoft.com/office/drawing/2014/main" val="2956899391"/>
                    </a:ext>
                  </a:extLst>
                </a:gridCol>
                <a:gridCol w="716656">
                  <a:extLst>
                    <a:ext uri="{9D8B030D-6E8A-4147-A177-3AD203B41FA5}">
                      <a16:colId xmlns:a16="http://schemas.microsoft.com/office/drawing/2014/main" val="4253074101"/>
                    </a:ext>
                  </a:extLst>
                </a:gridCol>
                <a:gridCol w="652477">
                  <a:extLst>
                    <a:ext uri="{9D8B030D-6E8A-4147-A177-3AD203B41FA5}">
                      <a16:colId xmlns:a16="http://schemas.microsoft.com/office/drawing/2014/main" val="805053624"/>
                    </a:ext>
                  </a:extLst>
                </a:gridCol>
                <a:gridCol w="641781">
                  <a:extLst>
                    <a:ext uri="{9D8B030D-6E8A-4147-A177-3AD203B41FA5}">
                      <a16:colId xmlns:a16="http://schemas.microsoft.com/office/drawing/2014/main" val="4151195164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26176822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447069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9.780.525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8.816.189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-964.336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5.010.911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1414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4.774.347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4.531.178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-243.169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2.680.037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290864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3.732.647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3.064.175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-668.472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1.561.523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60371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959.729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-214.144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419.512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79135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959.729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745.585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-214.144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419.512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941107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 de Compras Públicas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662.585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566.585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-96.000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318.143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391189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Devolución Boletas de Garantía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57423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del Estado-BID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285.144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-118.144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89.369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910022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073409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125.412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140.311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111,9%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4768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75326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313.802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337866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33988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36.037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625585"/>
                  </a:ext>
                </a:extLst>
              </a:tr>
            </a:tbl>
          </a:graphicData>
        </a:graphic>
      </p:graphicFrame>
      <p:sp>
        <p:nvSpPr>
          <p:cNvPr id="6" name="1 Título">
            <a:extLst>
              <a:ext uri="{FF2B5EF4-FFF2-40B4-BE49-F238E27FC236}">
                <a16:creationId xmlns:a16="http://schemas.microsoft.com/office/drawing/2014/main" id="{3632DB60-84B3-4AED-A8CC-1D67F89ED1A3}"/>
              </a:ext>
            </a:extLst>
          </p:cNvPr>
          <p:cNvSpPr txBox="1">
            <a:spLocks/>
          </p:cNvSpPr>
          <p:nvPr/>
        </p:nvSpPr>
        <p:spPr>
          <a:xfrm>
            <a:off x="552963" y="4420124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5493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0912" y="747294"/>
            <a:ext cx="8051197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15. PROGRAMA 01: DIRECCIÓN NACIONAL DEL SERVICIO CIVIL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D49894F1-6B63-4BEF-BBF9-A996AC8372B8}"/>
              </a:ext>
            </a:extLst>
          </p:cNvPr>
          <p:cNvSpPr txBox="1">
            <a:spLocks/>
          </p:cNvSpPr>
          <p:nvPr/>
        </p:nvSpPr>
        <p:spPr>
          <a:xfrm>
            <a:off x="548571" y="1403425"/>
            <a:ext cx="7932256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A662C9F-0F55-427D-843F-2628AAAA1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0762219"/>
              </p:ext>
            </p:extLst>
          </p:nvPr>
        </p:nvGraphicFramePr>
        <p:xfrm>
          <a:off x="548571" y="1714749"/>
          <a:ext cx="8053538" cy="2048406"/>
        </p:xfrm>
        <a:graphic>
          <a:graphicData uri="http://schemas.openxmlformats.org/drawingml/2006/table">
            <a:tbl>
              <a:tblPr/>
              <a:tblGrid>
                <a:gridCol w="269891">
                  <a:extLst>
                    <a:ext uri="{9D8B030D-6E8A-4147-A177-3AD203B41FA5}">
                      <a16:colId xmlns:a16="http://schemas.microsoft.com/office/drawing/2014/main" val="2815666693"/>
                    </a:ext>
                  </a:extLst>
                </a:gridCol>
                <a:gridCol w="269891">
                  <a:extLst>
                    <a:ext uri="{9D8B030D-6E8A-4147-A177-3AD203B41FA5}">
                      <a16:colId xmlns:a16="http://schemas.microsoft.com/office/drawing/2014/main" val="1984992085"/>
                    </a:ext>
                  </a:extLst>
                </a:gridCol>
                <a:gridCol w="269891">
                  <a:extLst>
                    <a:ext uri="{9D8B030D-6E8A-4147-A177-3AD203B41FA5}">
                      <a16:colId xmlns:a16="http://schemas.microsoft.com/office/drawing/2014/main" val="3792583929"/>
                    </a:ext>
                  </a:extLst>
                </a:gridCol>
                <a:gridCol w="3044366">
                  <a:extLst>
                    <a:ext uri="{9D8B030D-6E8A-4147-A177-3AD203B41FA5}">
                      <a16:colId xmlns:a16="http://schemas.microsoft.com/office/drawing/2014/main" val="2560870156"/>
                    </a:ext>
                  </a:extLst>
                </a:gridCol>
                <a:gridCol w="723307">
                  <a:extLst>
                    <a:ext uri="{9D8B030D-6E8A-4147-A177-3AD203B41FA5}">
                      <a16:colId xmlns:a16="http://schemas.microsoft.com/office/drawing/2014/main" val="3309695225"/>
                    </a:ext>
                  </a:extLst>
                </a:gridCol>
                <a:gridCol w="723307">
                  <a:extLst>
                    <a:ext uri="{9D8B030D-6E8A-4147-A177-3AD203B41FA5}">
                      <a16:colId xmlns:a16="http://schemas.microsoft.com/office/drawing/2014/main" val="3750569452"/>
                    </a:ext>
                  </a:extLst>
                </a:gridCol>
                <a:gridCol w="723307">
                  <a:extLst>
                    <a:ext uri="{9D8B030D-6E8A-4147-A177-3AD203B41FA5}">
                      <a16:colId xmlns:a16="http://schemas.microsoft.com/office/drawing/2014/main" val="1625370729"/>
                    </a:ext>
                  </a:extLst>
                </a:gridCol>
                <a:gridCol w="723307">
                  <a:extLst>
                    <a:ext uri="{9D8B030D-6E8A-4147-A177-3AD203B41FA5}">
                      <a16:colId xmlns:a16="http://schemas.microsoft.com/office/drawing/2014/main" val="260052130"/>
                    </a:ext>
                  </a:extLst>
                </a:gridCol>
                <a:gridCol w="658533">
                  <a:extLst>
                    <a:ext uri="{9D8B030D-6E8A-4147-A177-3AD203B41FA5}">
                      <a16:colId xmlns:a16="http://schemas.microsoft.com/office/drawing/2014/main" val="2097940660"/>
                    </a:ext>
                  </a:extLst>
                </a:gridCol>
                <a:gridCol w="647738">
                  <a:extLst>
                    <a:ext uri="{9D8B030D-6E8A-4147-A177-3AD203B41FA5}">
                      <a16:colId xmlns:a16="http://schemas.microsoft.com/office/drawing/2014/main" val="202123777"/>
                    </a:ext>
                  </a:extLst>
                </a:gridCol>
              </a:tblGrid>
              <a:tr h="1341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9820651"/>
                  </a:ext>
                </a:extLst>
              </a:tr>
              <a:tr h="40126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7984530"/>
                  </a:ext>
                </a:extLst>
              </a:tr>
              <a:tr h="17196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11.908.334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11.077.793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-830.541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6.781.293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4314795"/>
                  </a:ext>
                </a:extLst>
              </a:tr>
              <a:tr h="134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5.561.610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5.411.029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-150.581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3.632.319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94718"/>
                  </a:ext>
                </a:extLst>
              </a:tr>
              <a:tr h="134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6.134.744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5.456.631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-678.113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3.050.866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3298126"/>
                  </a:ext>
                </a:extLst>
              </a:tr>
              <a:tr h="134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83.106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81.259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-1.847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16.051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70153"/>
                  </a:ext>
                </a:extLst>
              </a:tr>
              <a:tr h="134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4.104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2.873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355056"/>
                  </a:ext>
                </a:extLst>
              </a:tr>
              <a:tr h="134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1.436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6612358"/>
                  </a:ext>
                </a:extLst>
              </a:tr>
              <a:tr h="134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20.520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6.870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972859"/>
                  </a:ext>
                </a:extLst>
              </a:tr>
              <a:tr h="134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56.430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56.430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4117123"/>
                  </a:ext>
                </a:extLst>
              </a:tr>
              <a:tr h="134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128.874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128.874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82.057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7461249"/>
                  </a:ext>
                </a:extLst>
              </a:tr>
              <a:tr h="134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Externa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108.985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70.924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2539122"/>
                  </a:ext>
                </a:extLst>
              </a:tr>
              <a:tr h="1341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Externa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19.889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19.889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11.133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03669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497332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51919" y="744089"/>
            <a:ext cx="7980518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16. PROGRAMA 01: UNIDAD DE ANÁLISIS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19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9FCD0311-64A0-469F-B52E-143ADA19682A}"/>
              </a:ext>
            </a:extLst>
          </p:cNvPr>
          <p:cNvSpPr txBox="1">
            <a:spLocks/>
          </p:cNvSpPr>
          <p:nvPr/>
        </p:nvSpPr>
        <p:spPr>
          <a:xfrm>
            <a:off x="551915" y="1412776"/>
            <a:ext cx="7819055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639A346-DE56-4735-BE17-6ABC064B2C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4723011"/>
              </p:ext>
            </p:extLst>
          </p:nvPr>
        </p:nvGraphicFramePr>
        <p:xfrm>
          <a:off x="551915" y="1801694"/>
          <a:ext cx="7980518" cy="1884741"/>
        </p:xfrm>
        <a:graphic>
          <a:graphicData uri="http://schemas.openxmlformats.org/drawingml/2006/table">
            <a:tbl>
              <a:tblPr/>
              <a:tblGrid>
                <a:gridCol w="267444">
                  <a:extLst>
                    <a:ext uri="{9D8B030D-6E8A-4147-A177-3AD203B41FA5}">
                      <a16:colId xmlns:a16="http://schemas.microsoft.com/office/drawing/2014/main" val="1650108981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128317930"/>
                    </a:ext>
                  </a:extLst>
                </a:gridCol>
                <a:gridCol w="267444">
                  <a:extLst>
                    <a:ext uri="{9D8B030D-6E8A-4147-A177-3AD203B41FA5}">
                      <a16:colId xmlns:a16="http://schemas.microsoft.com/office/drawing/2014/main" val="4010034411"/>
                    </a:ext>
                  </a:extLst>
                </a:gridCol>
                <a:gridCol w="3016763">
                  <a:extLst>
                    <a:ext uri="{9D8B030D-6E8A-4147-A177-3AD203B41FA5}">
                      <a16:colId xmlns:a16="http://schemas.microsoft.com/office/drawing/2014/main" val="4113752640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100064814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1024639639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90635145"/>
                    </a:ext>
                  </a:extLst>
                </a:gridCol>
                <a:gridCol w="716749">
                  <a:extLst>
                    <a:ext uri="{9D8B030D-6E8A-4147-A177-3AD203B41FA5}">
                      <a16:colId xmlns:a16="http://schemas.microsoft.com/office/drawing/2014/main" val="1722196938"/>
                    </a:ext>
                  </a:extLst>
                </a:gridCol>
                <a:gridCol w="652562">
                  <a:extLst>
                    <a:ext uri="{9D8B030D-6E8A-4147-A177-3AD203B41FA5}">
                      <a16:colId xmlns:a16="http://schemas.microsoft.com/office/drawing/2014/main" val="596011566"/>
                    </a:ext>
                  </a:extLst>
                </a:gridCol>
                <a:gridCol w="641865">
                  <a:extLst>
                    <a:ext uri="{9D8B030D-6E8A-4147-A177-3AD203B41FA5}">
                      <a16:colId xmlns:a16="http://schemas.microsoft.com/office/drawing/2014/main" val="392774114"/>
                    </a:ext>
                  </a:extLst>
                </a:gridCol>
              </a:tblGrid>
              <a:tr h="13002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61890137"/>
                  </a:ext>
                </a:extLst>
              </a:tr>
              <a:tr h="38903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4672137"/>
                  </a:ext>
                </a:extLst>
              </a:tr>
              <a:tr h="16672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3.633.636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3.644.109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10.473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2.218.037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37887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2.775.060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2.611.832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-163.228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1.605.873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2207214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853.591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809.542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-44.049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394.414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8505392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8857106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9340902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del Grupo Egmont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4.985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034524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353812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11.532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196275"/>
                  </a:ext>
                </a:extLst>
              </a:tr>
              <a:tr h="13002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8100317"/>
                  </a:ext>
                </a:extLst>
              </a:tr>
              <a:tr h="15879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217.750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23344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9263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431151" y="851066"/>
            <a:ext cx="829721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DISTRIBUCIÓN POR SUBTÍTULO DE GASTO Y CÁPITULO 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2</a:t>
            </a:fld>
            <a:endParaRPr lang="es-CL" dirty="0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386224" y="1412776"/>
            <a:ext cx="8229600" cy="489654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s-CL" sz="1600" b="1" dirty="0">
              <a:latin typeface="+mn-lt"/>
              <a:ea typeface="Verdana" pitchFamily="34" charset="0"/>
              <a:cs typeface="Verdana" pitchFamily="34" charset="0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E638B1B6-7326-4F82-8D27-BAAD51B68C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3507241"/>
              </p:ext>
            </p:extLst>
          </p:nvPr>
        </p:nvGraphicFramePr>
        <p:xfrm>
          <a:off x="474351" y="1916830"/>
          <a:ext cx="4071600" cy="3672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2F9447E1-57BE-42B8-936F-F628754370C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7481748"/>
              </p:ext>
            </p:extLst>
          </p:nvPr>
        </p:nvGraphicFramePr>
        <p:xfrm>
          <a:off x="4605761" y="1916831"/>
          <a:ext cx="4071600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427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39552" y="768330"/>
            <a:ext cx="7992890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17. PROGRAMA 01: SUPERINTENDENCIA DE CASINOS DE JUEGO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20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F473E4DA-A5EF-4545-AFFE-2728384F2679}"/>
              </a:ext>
            </a:extLst>
          </p:cNvPr>
          <p:cNvSpPr txBox="1">
            <a:spLocks/>
          </p:cNvSpPr>
          <p:nvPr/>
        </p:nvSpPr>
        <p:spPr>
          <a:xfrm>
            <a:off x="516143" y="1422103"/>
            <a:ext cx="7807042" cy="263559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07FC567D-E35A-40D4-9A6F-951D0832C9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4789353"/>
              </p:ext>
            </p:extLst>
          </p:nvPr>
        </p:nvGraphicFramePr>
        <p:xfrm>
          <a:off x="539552" y="1748342"/>
          <a:ext cx="7992891" cy="1479282"/>
        </p:xfrm>
        <a:graphic>
          <a:graphicData uri="http://schemas.openxmlformats.org/drawingml/2006/table">
            <a:tbl>
              <a:tblPr/>
              <a:tblGrid>
                <a:gridCol w="267859">
                  <a:extLst>
                    <a:ext uri="{9D8B030D-6E8A-4147-A177-3AD203B41FA5}">
                      <a16:colId xmlns:a16="http://schemas.microsoft.com/office/drawing/2014/main" val="3134268316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2149020829"/>
                    </a:ext>
                  </a:extLst>
                </a:gridCol>
                <a:gridCol w="267859">
                  <a:extLst>
                    <a:ext uri="{9D8B030D-6E8A-4147-A177-3AD203B41FA5}">
                      <a16:colId xmlns:a16="http://schemas.microsoft.com/office/drawing/2014/main" val="272705172"/>
                    </a:ext>
                  </a:extLst>
                </a:gridCol>
                <a:gridCol w="3021440">
                  <a:extLst>
                    <a:ext uri="{9D8B030D-6E8A-4147-A177-3AD203B41FA5}">
                      <a16:colId xmlns:a16="http://schemas.microsoft.com/office/drawing/2014/main" val="1638096385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105779700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2371666995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3402920434"/>
                    </a:ext>
                  </a:extLst>
                </a:gridCol>
                <a:gridCol w="717860">
                  <a:extLst>
                    <a:ext uri="{9D8B030D-6E8A-4147-A177-3AD203B41FA5}">
                      <a16:colId xmlns:a16="http://schemas.microsoft.com/office/drawing/2014/main" val="3122762846"/>
                    </a:ext>
                  </a:extLst>
                </a:gridCol>
                <a:gridCol w="653574">
                  <a:extLst>
                    <a:ext uri="{9D8B030D-6E8A-4147-A177-3AD203B41FA5}">
                      <a16:colId xmlns:a16="http://schemas.microsoft.com/office/drawing/2014/main" val="4183243055"/>
                    </a:ext>
                  </a:extLst>
                </a:gridCol>
                <a:gridCol w="642860">
                  <a:extLst>
                    <a:ext uri="{9D8B030D-6E8A-4147-A177-3AD203B41FA5}">
                      <a16:colId xmlns:a16="http://schemas.microsoft.com/office/drawing/2014/main" val="2463988367"/>
                    </a:ext>
                  </a:extLst>
                </a:gridCol>
              </a:tblGrid>
              <a:tr h="131207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5168680"/>
                  </a:ext>
                </a:extLst>
              </a:tr>
              <a:tr h="39258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946794"/>
                  </a:ext>
                </a:extLst>
              </a:tr>
              <a:tr h="168250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4.050.075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3.509.405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-540.670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2.387.986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4422409"/>
                  </a:ext>
                </a:extLst>
              </a:tr>
              <a:tr h="1312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2.718.526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2.167.938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-550.588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1.573.628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92294"/>
                  </a:ext>
                </a:extLst>
              </a:tr>
              <a:tr h="1312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1.185.973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1.093.107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-92.866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570.224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3936645"/>
                  </a:ext>
                </a:extLst>
              </a:tr>
              <a:tr h="1312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533857"/>
                  </a:ext>
                </a:extLst>
              </a:tr>
              <a:tr h="1312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145.576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78.941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-66.635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22.412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1592767"/>
                  </a:ext>
                </a:extLst>
              </a:tr>
              <a:tr h="1312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5874944"/>
                  </a:ext>
                </a:extLst>
              </a:tr>
              <a:tr h="131207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169.419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221.722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713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070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87773" y="818208"/>
            <a:ext cx="7946627" cy="605039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30. PROGRAMA 01: CONSEJO DE DEFENSA DEL ESTADO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21</a:t>
            </a:fld>
            <a:endParaRPr lang="es-CL" dirty="0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394C1928-39F8-43FD-85C6-D283A8E2328D}"/>
              </a:ext>
            </a:extLst>
          </p:cNvPr>
          <p:cNvSpPr txBox="1">
            <a:spLocks/>
          </p:cNvSpPr>
          <p:nvPr/>
        </p:nvSpPr>
        <p:spPr>
          <a:xfrm>
            <a:off x="587773" y="1484784"/>
            <a:ext cx="7767148" cy="24988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65E11D4E-4E63-4BE5-8807-8CB2AC8C80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5179497"/>
              </p:ext>
            </p:extLst>
          </p:nvPr>
        </p:nvGraphicFramePr>
        <p:xfrm>
          <a:off x="587773" y="1796202"/>
          <a:ext cx="7946626" cy="2632613"/>
        </p:xfrm>
        <a:graphic>
          <a:graphicData uri="http://schemas.openxmlformats.org/drawingml/2006/table">
            <a:tbl>
              <a:tblPr/>
              <a:tblGrid>
                <a:gridCol w="266308">
                  <a:extLst>
                    <a:ext uri="{9D8B030D-6E8A-4147-A177-3AD203B41FA5}">
                      <a16:colId xmlns:a16="http://schemas.microsoft.com/office/drawing/2014/main" val="61787824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3332916884"/>
                    </a:ext>
                  </a:extLst>
                </a:gridCol>
                <a:gridCol w="266308">
                  <a:extLst>
                    <a:ext uri="{9D8B030D-6E8A-4147-A177-3AD203B41FA5}">
                      <a16:colId xmlns:a16="http://schemas.microsoft.com/office/drawing/2014/main" val="4207659625"/>
                    </a:ext>
                  </a:extLst>
                </a:gridCol>
                <a:gridCol w="3003952">
                  <a:extLst>
                    <a:ext uri="{9D8B030D-6E8A-4147-A177-3AD203B41FA5}">
                      <a16:colId xmlns:a16="http://schemas.microsoft.com/office/drawing/2014/main" val="258014668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2743995622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233683381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1475956157"/>
                    </a:ext>
                  </a:extLst>
                </a:gridCol>
                <a:gridCol w="713705">
                  <a:extLst>
                    <a:ext uri="{9D8B030D-6E8A-4147-A177-3AD203B41FA5}">
                      <a16:colId xmlns:a16="http://schemas.microsoft.com/office/drawing/2014/main" val="879109048"/>
                    </a:ext>
                  </a:extLst>
                </a:gridCol>
                <a:gridCol w="649791">
                  <a:extLst>
                    <a:ext uri="{9D8B030D-6E8A-4147-A177-3AD203B41FA5}">
                      <a16:colId xmlns:a16="http://schemas.microsoft.com/office/drawing/2014/main" val="689179516"/>
                    </a:ext>
                  </a:extLst>
                </a:gridCol>
                <a:gridCol w="639139">
                  <a:extLst>
                    <a:ext uri="{9D8B030D-6E8A-4147-A177-3AD203B41FA5}">
                      <a16:colId xmlns:a16="http://schemas.microsoft.com/office/drawing/2014/main" val="1579760812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940921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8199748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24.795.976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22.956.899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-1.839.077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14.499.573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47326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19.677.888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19.079.105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-598.783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13.058.405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9858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3.770.068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2.656.107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-1.113.961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1.010.070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098771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120.441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681984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120.441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104643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Apoyo en Juicios Laborales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276.233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208.233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-68.000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120.441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770372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9631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99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Integros al Fisco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82803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1.071.787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908.099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-163.688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205.302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622496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Vehículos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18.378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-18.378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5981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192.993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207.007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604715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188.887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-178.887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4507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9.301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-9.301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6077797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662.228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498.099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-164.129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205.302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655342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937653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105.355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4041990"/>
                  </a:ext>
                </a:extLst>
              </a:tr>
            </a:tbl>
          </a:graphicData>
        </a:graphic>
      </p:graphicFrame>
      <p:sp>
        <p:nvSpPr>
          <p:cNvPr id="6" name="1 Título">
            <a:extLst>
              <a:ext uri="{FF2B5EF4-FFF2-40B4-BE49-F238E27FC236}">
                <a16:creationId xmlns:a16="http://schemas.microsoft.com/office/drawing/2014/main" id="{3632DB60-84B3-4AED-A8CC-1D67F89ED1A3}"/>
              </a:ext>
            </a:extLst>
          </p:cNvPr>
          <p:cNvSpPr txBox="1">
            <a:spLocks/>
          </p:cNvSpPr>
          <p:nvPr/>
        </p:nvSpPr>
        <p:spPr>
          <a:xfrm>
            <a:off x="587773" y="4500925"/>
            <a:ext cx="7910043" cy="376799"/>
          </a:xfrm>
          <a:prstGeom prst="rect">
            <a:avLst/>
          </a:prstGeom>
        </p:spPr>
        <p:txBody>
          <a:bodyPr/>
          <a:lstStyle>
            <a:defPPr>
              <a:defRPr lang="es-C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s-CL" sz="800" b="1" dirty="0">
                <a:ea typeface="Verdana" pitchFamily="34" charset="0"/>
                <a:cs typeface="Verdana" pitchFamily="34" charset="0"/>
              </a:rPr>
              <a:t>Nota: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Para el cálculo del presupuesto vigente, así como para determinar la ejecución acumulada, no se incluyó: el subtítulo </a:t>
            </a:r>
            <a:r>
              <a:rPr lang="es-CL" sz="800" b="1" dirty="0">
                <a:ea typeface="Verdana" pitchFamily="34" charset="0"/>
                <a:cs typeface="Verdana" pitchFamily="34" charset="0"/>
              </a:rPr>
              <a:t>25.99 “Otros Íntegros al Fisco” </a:t>
            </a:r>
            <a:r>
              <a:rPr lang="es-CL" sz="800" dirty="0">
                <a:ea typeface="Verdana" pitchFamily="34" charset="0"/>
                <a:cs typeface="Verdana" pitchFamily="34" charset="0"/>
              </a:rPr>
              <a:t>por cuanto corresponden a movimientos contables derivados de una instrucción administrativa aplicada por Dipres a partir del mes de abril.</a:t>
            </a:r>
            <a:endParaRPr lang="es-CL" sz="800" b="1" dirty="0"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8152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4704"/>
            <a:ext cx="7987364" cy="588348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01: COMISIÓN PARA EL MERCADO FINANCIERO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22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24869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1CDFCD7D-54F6-4F62-864C-D497366F2B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002335"/>
              </p:ext>
            </p:extLst>
          </p:nvPr>
        </p:nvGraphicFramePr>
        <p:xfrm>
          <a:off x="544209" y="1741197"/>
          <a:ext cx="7988231" cy="2635271"/>
        </p:xfrm>
        <a:graphic>
          <a:graphicData uri="http://schemas.openxmlformats.org/drawingml/2006/table">
            <a:tbl>
              <a:tblPr/>
              <a:tblGrid>
                <a:gridCol w="267702">
                  <a:extLst>
                    <a:ext uri="{9D8B030D-6E8A-4147-A177-3AD203B41FA5}">
                      <a16:colId xmlns:a16="http://schemas.microsoft.com/office/drawing/2014/main" val="3971393392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1970313636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360796105"/>
                    </a:ext>
                  </a:extLst>
                </a:gridCol>
                <a:gridCol w="3019679">
                  <a:extLst>
                    <a:ext uri="{9D8B030D-6E8A-4147-A177-3AD203B41FA5}">
                      <a16:colId xmlns:a16="http://schemas.microsoft.com/office/drawing/2014/main" val="90351849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1444587324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2546550993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3167272236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2899691967"/>
                    </a:ext>
                  </a:extLst>
                </a:gridCol>
                <a:gridCol w="653193">
                  <a:extLst>
                    <a:ext uri="{9D8B030D-6E8A-4147-A177-3AD203B41FA5}">
                      <a16:colId xmlns:a16="http://schemas.microsoft.com/office/drawing/2014/main" val="1364431118"/>
                    </a:ext>
                  </a:extLst>
                </a:gridCol>
                <a:gridCol w="642485">
                  <a:extLst>
                    <a:ext uri="{9D8B030D-6E8A-4147-A177-3AD203B41FA5}">
                      <a16:colId xmlns:a16="http://schemas.microsoft.com/office/drawing/2014/main" val="3119388342"/>
                    </a:ext>
                  </a:extLst>
                </a:gridCol>
              </a:tblGrid>
              <a:tr h="12998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6887529"/>
                  </a:ext>
                </a:extLst>
              </a:tr>
              <a:tr h="38891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01864"/>
                  </a:ext>
                </a:extLst>
              </a:tr>
              <a:tr h="16667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19.958.359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19.092.562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-865.797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10.932.919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19952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16.414.205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15.978.322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-435.883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9.505.789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7599651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3.208.479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2.707.998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-500.481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1.039.423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1790143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8886348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Sociales del Empleador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4389097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89.512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89.512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79.926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83865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883447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de Seguros de América Latina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1.365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1.630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3686261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88.147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87.882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-265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78.296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6835219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Organización Internacional de Comisiones de Valores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18.515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19.531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19.531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723462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Internacional de Supervisores de Seguros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69.632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68.351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-1.281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58.765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9136179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942756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63.612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33.396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-30.216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27.232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443260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182.551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182.551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179.767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9724192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Amortización Deuda Interna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124.652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128.067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128.067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0885094"/>
                  </a:ext>
                </a:extLst>
              </a:tr>
              <a:tr h="12998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Intereses Deuda Interna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57.899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54.484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-3.415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51.700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89,3%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94,9%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66855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18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45076" y="763331"/>
            <a:ext cx="7987364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31. PROGRAMA 02: BANCOS E INSTITUCIONES FINANCIERAS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23</a:t>
            </a:fld>
            <a:endParaRPr lang="es-CL" dirty="0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B93CEFE6-BCE0-4655-AA24-48E039DE5834}"/>
              </a:ext>
            </a:extLst>
          </p:cNvPr>
          <p:cNvSpPr txBox="1">
            <a:spLocks/>
          </p:cNvSpPr>
          <p:nvPr/>
        </p:nvSpPr>
        <p:spPr>
          <a:xfrm>
            <a:off x="544209" y="1419604"/>
            <a:ext cx="7988231" cy="244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4C23B7DA-BAE6-4479-A61C-96AFF41EF9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369909"/>
              </p:ext>
            </p:extLst>
          </p:nvPr>
        </p:nvGraphicFramePr>
        <p:xfrm>
          <a:off x="544209" y="1729294"/>
          <a:ext cx="7988231" cy="2416443"/>
        </p:xfrm>
        <a:graphic>
          <a:graphicData uri="http://schemas.openxmlformats.org/drawingml/2006/table">
            <a:tbl>
              <a:tblPr/>
              <a:tblGrid>
                <a:gridCol w="267702">
                  <a:extLst>
                    <a:ext uri="{9D8B030D-6E8A-4147-A177-3AD203B41FA5}">
                      <a16:colId xmlns:a16="http://schemas.microsoft.com/office/drawing/2014/main" val="1607754456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1073753785"/>
                    </a:ext>
                  </a:extLst>
                </a:gridCol>
                <a:gridCol w="267702">
                  <a:extLst>
                    <a:ext uri="{9D8B030D-6E8A-4147-A177-3AD203B41FA5}">
                      <a16:colId xmlns:a16="http://schemas.microsoft.com/office/drawing/2014/main" val="1871554254"/>
                    </a:ext>
                  </a:extLst>
                </a:gridCol>
                <a:gridCol w="3019679">
                  <a:extLst>
                    <a:ext uri="{9D8B030D-6E8A-4147-A177-3AD203B41FA5}">
                      <a16:colId xmlns:a16="http://schemas.microsoft.com/office/drawing/2014/main" val="449790822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2138978242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734867645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1237872260"/>
                    </a:ext>
                  </a:extLst>
                </a:gridCol>
                <a:gridCol w="717442">
                  <a:extLst>
                    <a:ext uri="{9D8B030D-6E8A-4147-A177-3AD203B41FA5}">
                      <a16:colId xmlns:a16="http://schemas.microsoft.com/office/drawing/2014/main" val="861997457"/>
                    </a:ext>
                  </a:extLst>
                </a:gridCol>
                <a:gridCol w="653193">
                  <a:extLst>
                    <a:ext uri="{9D8B030D-6E8A-4147-A177-3AD203B41FA5}">
                      <a16:colId xmlns:a16="http://schemas.microsoft.com/office/drawing/2014/main" val="1844761071"/>
                    </a:ext>
                  </a:extLst>
                </a:gridCol>
                <a:gridCol w="642485">
                  <a:extLst>
                    <a:ext uri="{9D8B030D-6E8A-4147-A177-3AD203B41FA5}">
                      <a16:colId xmlns:a16="http://schemas.microsoft.com/office/drawing/2014/main" val="1692025687"/>
                    </a:ext>
                  </a:extLst>
                </a:gridCol>
              </a:tblGrid>
              <a:tr h="13223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640037"/>
                  </a:ext>
                </a:extLst>
              </a:tr>
              <a:tr h="395646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3927267"/>
                  </a:ext>
                </a:extLst>
              </a:tr>
              <a:tr h="1695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77.079.757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76.050.596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-1.029.161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34.347.968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6955039"/>
                  </a:ext>
                </a:extLst>
              </a:tr>
              <a:tr h="132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14.488.963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13.704.585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-784.378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8.018.128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58,5%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4248432"/>
                  </a:ext>
                </a:extLst>
              </a:tr>
              <a:tr h="132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4.743.498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4.498.715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-244.783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1.829.840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38,6%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137142"/>
                  </a:ext>
                </a:extLst>
              </a:tr>
              <a:tr h="132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37.634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37.634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1273327"/>
                  </a:ext>
                </a:extLst>
              </a:tr>
              <a:tr h="132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329023"/>
                  </a:ext>
                </a:extLst>
              </a:tr>
              <a:tr h="132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Instituto de Estudios Bancarios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2.442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205663"/>
                  </a:ext>
                </a:extLst>
              </a:tr>
              <a:tr h="132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35.192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35.192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7425866"/>
                  </a:ext>
                </a:extLst>
              </a:tr>
              <a:tr h="132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29.241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-29.241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873620"/>
                  </a:ext>
                </a:extLst>
              </a:tr>
              <a:tr h="132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5.951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4932612"/>
                  </a:ext>
                </a:extLst>
              </a:tr>
              <a:tr h="132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Asociación de Supervisores Bancarios de las Américas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29.241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756615"/>
                  </a:ext>
                </a:extLst>
              </a:tr>
              <a:tr h="132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 Internacional de Educación Financiera-OCDE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5.951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7113698"/>
                  </a:ext>
                </a:extLst>
              </a:tr>
              <a:tr h="132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57.809.662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57.809.662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353131"/>
                  </a:ext>
                </a:extLst>
              </a:tr>
              <a:tr h="132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Impuestos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7837442"/>
                  </a:ext>
                </a:extLst>
              </a:tr>
              <a:tr h="13223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Excedentes de Caja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57.809.588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57.809.588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24.500.000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9912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2756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3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1" y="908720"/>
            <a:ext cx="7992889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JULIO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6" name="2 Gráfico">
            <a:extLst>
              <a:ext uri="{FF2B5EF4-FFF2-40B4-BE49-F238E27FC236}">
                <a16:creationId xmlns:a16="http://schemas.microsoft.com/office/drawing/2014/main" id="{07E64580-E7A6-4D61-803A-558CCE8D2DC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04501656"/>
              </p:ext>
            </p:extLst>
          </p:nvPr>
        </p:nvGraphicFramePr>
        <p:xfrm>
          <a:off x="539551" y="1738800"/>
          <a:ext cx="7992889" cy="421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93420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4</a:t>
            </a:fld>
            <a:endParaRPr lang="es-CL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539552" y="736883"/>
            <a:ext cx="7920881" cy="591093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COMPORTAMIENTO DE LA EJECUCIÓN DE GASTOS A JULIO DE 2020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graphicFrame>
        <p:nvGraphicFramePr>
          <p:cNvPr id="7" name="1 Gráfico">
            <a:extLst>
              <a:ext uri="{FF2B5EF4-FFF2-40B4-BE49-F238E27FC236}">
                <a16:creationId xmlns:a16="http://schemas.microsoft.com/office/drawing/2014/main" id="{5DEE9E19-4B2C-479D-89DB-FF54FBE7F2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0223201"/>
              </p:ext>
            </p:extLst>
          </p:nvPr>
        </p:nvGraphicFramePr>
        <p:xfrm>
          <a:off x="539552" y="1738312"/>
          <a:ext cx="7920881" cy="3994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707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2875" y="874108"/>
            <a:ext cx="807106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MINISTERIO DE HACIENDA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10338" y="6309320"/>
            <a:ext cx="2133600" cy="365125"/>
          </a:xfrm>
        </p:spPr>
        <p:txBody>
          <a:bodyPr/>
          <a:lstStyle/>
          <a:p>
            <a:fld id="{66452F03-F775-4AB4-A3E9-A5A78C748C69}" type="slidenum">
              <a:rPr lang="es-CL" smtClean="0"/>
              <a:t>5</a:t>
            </a:fld>
            <a:endParaRPr lang="es-CL"/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537711" y="1549721"/>
            <a:ext cx="7770208" cy="299431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F2D50261-C66F-4F7C-B644-3D07F7D3167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0707318"/>
              </p:ext>
            </p:extLst>
          </p:nvPr>
        </p:nvGraphicFramePr>
        <p:xfrm>
          <a:off x="572875" y="1933672"/>
          <a:ext cx="8071063" cy="2058076"/>
        </p:xfrm>
        <a:graphic>
          <a:graphicData uri="http://schemas.openxmlformats.org/drawingml/2006/table">
            <a:tbl>
              <a:tblPr/>
              <a:tblGrid>
                <a:gridCol w="289493">
                  <a:extLst>
                    <a:ext uri="{9D8B030D-6E8A-4147-A177-3AD203B41FA5}">
                      <a16:colId xmlns:a16="http://schemas.microsoft.com/office/drawing/2014/main" val="467888297"/>
                    </a:ext>
                  </a:extLst>
                </a:gridCol>
                <a:gridCol w="3265480">
                  <a:extLst>
                    <a:ext uri="{9D8B030D-6E8A-4147-A177-3AD203B41FA5}">
                      <a16:colId xmlns:a16="http://schemas.microsoft.com/office/drawing/2014/main" val="724216762"/>
                    </a:ext>
                  </a:extLst>
                </a:gridCol>
                <a:gridCol w="775841">
                  <a:extLst>
                    <a:ext uri="{9D8B030D-6E8A-4147-A177-3AD203B41FA5}">
                      <a16:colId xmlns:a16="http://schemas.microsoft.com/office/drawing/2014/main" val="2632807016"/>
                    </a:ext>
                  </a:extLst>
                </a:gridCol>
                <a:gridCol w="775841">
                  <a:extLst>
                    <a:ext uri="{9D8B030D-6E8A-4147-A177-3AD203B41FA5}">
                      <a16:colId xmlns:a16="http://schemas.microsoft.com/office/drawing/2014/main" val="3082901283"/>
                    </a:ext>
                  </a:extLst>
                </a:gridCol>
                <a:gridCol w="775841">
                  <a:extLst>
                    <a:ext uri="{9D8B030D-6E8A-4147-A177-3AD203B41FA5}">
                      <a16:colId xmlns:a16="http://schemas.microsoft.com/office/drawing/2014/main" val="2457633763"/>
                    </a:ext>
                  </a:extLst>
                </a:gridCol>
                <a:gridCol w="775841">
                  <a:extLst>
                    <a:ext uri="{9D8B030D-6E8A-4147-A177-3AD203B41FA5}">
                      <a16:colId xmlns:a16="http://schemas.microsoft.com/office/drawing/2014/main" val="3512949747"/>
                    </a:ext>
                  </a:extLst>
                </a:gridCol>
                <a:gridCol w="706363">
                  <a:extLst>
                    <a:ext uri="{9D8B030D-6E8A-4147-A177-3AD203B41FA5}">
                      <a16:colId xmlns:a16="http://schemas.microsoft.com/office/drawing/2014/main" val="1931696026"/>
                    </a:ext>
                  </a:extLst>
                </a:gridCol>
                <a:gridCol w="706363">
                  <a:extLst>
                    <a:ext uri="{9D8B030D-6E8A-4147-A177-3AD203B41FA5}">
                      <a16:colId xmlns:a16="http://schemas.microsoft.com/office/drawing/2014/main" val="2725688287"/>
                    </a:ext>
                  </a:extLst>
                </a:gridCol>
              </a:tblGrid>
              <a:tr h="136071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8486" marR="8486" marT="848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0487512"/>
                  </a:ext>
                </a:extLst>
              </a:tr>
              <a:tr h="416719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Económica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8486" marR="8486" marT="8486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764595"/>
                  </a:ext>
                </a:extLst>
              </a:tr>
              <a:tr h="144576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538.221.700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501.186.763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-37.034.937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326.716.906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60,7%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2041470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369.001.464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343.184.380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-25.817.084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239.761.877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5268727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73.451.699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65.559.128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-7.892.571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35.897.564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1103136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PRESTACIONES DE SEGURIDAD SOCIAL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100.783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1.049.122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1041,0%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854977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18.891.658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18.683.324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-208.334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8.655.085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729771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INTEGROS AL FISCO   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57.810.662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58.016.715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206.053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34.324.468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5822940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OTROS GASTOS CORRIENTES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50.720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025214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15.056.202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9.057.490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-5.998.712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6.397.594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42,5%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70,6%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6846923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INICIATIVAS DE INVERSIÓN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2.058.082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1.210.562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-847.520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16.252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1,3%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6050626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DE CAPITAL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265.939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69736"/>
                  </a:ext>
                </a:extLst>
              </a:tr>
              <a:tr h="136071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1.685.994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5.108.442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3.422.448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10.388.692 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616,2%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203,4%</a:t>
                      </a:r>
                    </a:p>
                  </a:txBody>
                  <a:tcPr marL="8486" marR="8486" marT="8486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62738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4812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>
            <a:spLocks noGrp="1"/>
          </p:cNvSpPr>
          <p:nvPr>
            <p:ph type="title"/>
          </p:nvPr>
        </p:nvSpPr>
        <p:spPr>
          <a:xfrm>
            <a:off x="576388" y="692441"/>
            <a:ext cx="7986819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 RESUMEN POR CAPÍTULOS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6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68C32BD0-8B15-4EF2-9257-B18B6F385491}"/>
              </a:ext>
            </a:extLst>
          </p:cNvPr>
          <p:cNvSpPr txBox="1">
            <a:spLocks/>
          </p:cNvSpPr>
          <p:nvPr/>
        </p:nvSpPr>
        <p:spPr>
          <a:xfrm>
            <a:off x="576387" y="1340768"/>
            <a:ext cx="7986821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9C8144D4-CCDC-4182-A884-92F6339459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9440754"/>
              </p:ext>
            </p:extLst>
          </p:nvPr>
        </p:nvGraphicFramePr>
        <p:xfrm>
          <a:off x="575394" y="1669821"/>
          <a:ext cx="7986821" cy="4019913"/>
        </p:xfrm>
        <a:graphic>
          <a:graphicData uri="http://schemas.openxmlformats.org/drawingml/2006/table">
            <a:tbl>
              <a:tblPr/>
              <a:tblGrid>
                <a:gridCol w="276936">
                  <a:extLst>
                    <a:ext uri="{9D8B030D-6E8A-4147-A177-3AD203B41FA5}">
                      <a16:colId xmlns:a16="http://schemas.microsoft.com/office/drawing/2014/main" val="573994765"/>
                    </a:ext>
                  </a:extLst>
                </a:gridCol>
                <a:gridCol w="276936">
                  <a:extLst>
                    <a:ext uri="{9D8B030D-6E8A-4147-A177-3AD203B41FA5}">
                      <a16:colId xmlns:a16="http://schemas.microsoft.com/office/drawing/2014/main" val="3278164342"/>
                    </a:ext>
                  </a:extLst>
                </a:gridCol>
                <a:gridCol w="3123833">
                  <a:extLst>
                    <a:ext uri="{9D8B030D-6E8A-4147-A177-3AD203B41FA5}">
                      <a16:colId xmlns:a16="http://schemas.microsoft.com/office/drawing/2014/main" val="819714921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2584883582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1867592888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826015944"/>
                    </a:ext>
                  </a:extLst>
                </a:gridCol>
                <a:gridCol w="742187">
                  <a:extLst>
                    <a:ext uri="{9D8B030D-6E8A-4147-A177-3AD203B41FA5}">
                      <a16:colId xmlns:a16="http://schemas.microsoft.com/office/drawing/2014/main" val="3519875454"/>
                    </a:ext>
                  </a:extLst>
                </a:gridCol>
                <a:gridCol w="675723">
                  <a:extLst>
                    <a:ext uri="{9D8B030D-6E8A-4147-A177-3AD203B41FA5}">
                      <a16:colId xmlns:a16="http://schemas.microsoft.com/office/drawing/2014/main" val="2687242761"/>
                    </a:ext>
                  </a:extLst>
                </a:gridCol>
                <a:gridCol w="664645">
                  <a:extLst>
                    <a:ext uri="{9D8B030D-6E8A-4147-A177-3AD203B41FA5}">
                      <a16:colId xmlns:a16="http://schemas.microsoft.com/office/drawing/2014/main" val="2601290657"/>
                    </a:ext>
                  </a:extLst>
                </a:gridCol>
              </a:tblGrid>
              <a:tr h="13126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821157"/>
                  </a:ext>
                </a:extLst>
              </a:tr>
              <a:tr h="401992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Cap.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Prog.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Capítulos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8643784"/>
                  </a:ext>
                </a:extLst>
              </a:tr>
              <a:tr h="172282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32.544.957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32.554.284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9.327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14.748.379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959522"/>
                  </a:ext>
                </a:extLst>
              </a:tr>
              <a:tr h="19689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9.957.788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10.076.304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118.516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4.723.962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813420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Administradora de los Tribunales Tributarios y Aduaneros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9.903.788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9.924.744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20.956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5.227.761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492435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Integrado de Comercio Exterior (SICEX)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2.321.073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2.205.354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-115.719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1.136.155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349820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de Modernización Sector Público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5.048.931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5.041.304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-7.627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2.033.517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85293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 Exportación de Servicios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5.313.377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5.306.578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-6.799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1.626.984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316513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21.331.968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19.392.846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-1.939.122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12.883.412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66,4%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35419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Presupuestos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16.630.720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15.211.889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-1.418.831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10.226.725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67,2%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215685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Sistema de Gestión Financiera del Estado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4.701.248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4.180.957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-520.291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2.656.687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767725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Impuestos Internos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198.740.568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183.609.886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-15.130.682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126.389.754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138398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Aduanas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73.746.535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66.495.809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-7.250.726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39.716.847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970887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Tesorerías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60.936.154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54.153.385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-6.782.769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38.744.237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60173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de Compras y Contratación Pública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9.780.525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8.934.333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-846.192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4.510.866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583687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Bancos e Instituciones Financieras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956708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Dirección Nacional del Servicio Civil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11.908.334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11.077.793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-830.541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6.130.189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51,5%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55,3%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20107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Unidad de Análisis Financiero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3.633.636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3.644.109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10.473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1.962.777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2837056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Superintendencia de Casinos de Juego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4.050.075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3.509.405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-540.670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2.093.454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59,7%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19753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de Defensa del Estado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24.795.976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22.956.899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-1.839.077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13.344.466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53,8%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461643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97.038.116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95.143.158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-1.894.958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42.741.031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0699444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Comisión para el Mercado Financiero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19.958.359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19.092.562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-865.797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9.560.910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47,9%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50,1%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498522"/>
                  </a:ext>
                </a:extLst>
              </a:tr>
              <a:tr h="164078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Bancos e Instituciones Financieras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77.079.757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76.050.596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-1.029.161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33.180.121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43,0%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43,6%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117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714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1 Título"/>
          <p:cNvSpPr>
            <a:spLocks noGrp="1"/>
          </p:cNvSpPr>
          <p:nvPr>
            <p:ph type="title"/>
          </p:nvPr>
        </p:nvSpPr>
        <p:spPr>
          <a:xfrm>
            <a:off x="576386" y="733054"/>
            <a:ext cx="7956053" cy="591093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01: SECRETARÍA Y ADMINISTRACIÓN GENERAL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7</a:t>
            </a:fld>
            <a:endParaRPr lang="es-CL"/>
          </a:p>
        </p:txBody>
      </p:sp>
      <p:sp>
        <p:nvSpPr>
          <p:cNvPr id="8" name="1 Título">
            <a:extLst>
              <a:ext uri="{FF2B5EF4-FFF2-40B4-BE49-F238E27FC236}">
                <a16:creationId xmlns:a16="http://schemas.microsoft.com/office/drawing/2014/main" id="{949D303E-6BFB-4F82-92BB-5268593EEE12}"/>
              </a:ext>
            </a:extLst>
          </p:cNvPr>
          <p:cNvSpPr txBox="1">
            <a:spLocks/>
          </p:cNvSpPr>
          <p:nvPr/>
        </p:nvSpPr>
        <p:spPr>
          <a:xfrm>
            <a:off x="576388" y="1340768"/>
            <a:ext cx="7886698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91917C54-A64E-48D0-8E09-1436BF5B2B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894872"/>
              </p:ext>
            </p:extLst>
          </p:nvPr>
        </p:nvGraphicFramePr>
        <p:xfrm>
          <a:off x="576386" y="1668713"/>
          <a:ext cx="7956053" cy="3138510"/>
        </p:xfrm>
        <a:graphic>
          <a:graphicData uri="http://schemas.openxmlformats.org/drawingml/2006/table">
            <a:tbl>
              <a:tblPr/>
              <a:tblGrid>
                <a:gridCol w="260598">
                  <a:extLst>
                    <a:ext uri="{9D8B030D-6E8A-4147-A177-3AD203B41FA5}">
                      <a16:colId xmlns:a16="http://schemas.microsoft.com/office/drawing/2014/main" val="1697534160"/>
                    </a:ext>
                  </a:extLst>
                </a:gridCol>
                <a:gridCol w="260598">
                  <a:extLst>
                    <a:ext uri="{9D8B030D-6E8A-4147-A177-3AD203B41FA5}">
                      <a16:colId xmlns:a16="http://schemas.microsoft.com/office/drawing/2014/main" val="1490755686"/>
                    </a:ext>
                  </a:extLst>
                </a:gridCol>
                <a:gridCol w="260598">
                  <a:extLst>
                    <a:ext uri="{9D8B030D-6E8A-4147-A177-3AD203B41FA5}">
                      <a16:colId xmlns:a16="http://schemas.microsoft.com/office/drawing/2014/main" val="2550658812"/>
                    </a:ext>
                  </a:extLst>
                </a:gridCol>
                <a:gridCol w="3119357">
                  <a:extLst>
                    <a:ext uri="{9D8B030D-6E8A-4147-A177-3AD203B41FA5}">
                      <a16:colId xmlns:a16="http://schemas.microsoft.com/office/drawing/2014/main" val="718570854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2149589438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3764171082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3735202243"/>
                    </a:ext>
                  </a:extLst>
                </a:gridCol>
                <a:gridCol w="698402">
                  <a:extLst>
                    <a:ext uri="{9D8B030D-6E8A-4147-A177-3AD203B41FA5}">
                      <a16:colId xmlns:a16="http://schemas.microsoft.com/office/drawing/2014/main" val="2797121318"/>
                    </a:ext>
                  </a:extLst>
                </a:gridCol>
                <a:gridCol w="635859">
                  <a:extLst>
                    <a:ext uri="{9D8B030D-6E8A-4147-A177-3AD203B41FA5}">
                      <a16:colId xmlns:a16="http://schemas.microsoft.com/office/drawing/2014/main" val="1146304338"/>
                    </a:ext>
                  </a:extLst>
                </a:gridCol>
                <a:gridCol w="625435">
                  <a:extLst>
                    <a:ext uri="{9D8B030D-6E8A-4147-A177-3AD203B41FA5}">
                      <a16:colId xmlns:a16="http://schemas.microsoft.com/office/drawing/2014/main" val="1272111995"/>
                    </a:ext>
                  </a:extLst>
                </a:gridCol>
              </a:tblGrid>
              <a:tr h="130093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752" marR="7752" marT="775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245643"/>
                  </a:ext>
                </a:extLst>
              </a:tr>
              <a:tr h="381098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8979916"/>
                  </a:ext>
                </a:extLst>
              </a:tr>
              <a:tr h="163328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9.957.788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10.076.304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118.516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5.271.091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1957067"/>
                  </a:ext>
                </a:extLst>
              </a:tr>
              <a:tr h="130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6.274.259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6.020.483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-253.776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3.544.670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5709742"/>
                  </a:ext>
                </a:extLst>
              </a:tr>
              <a:tr h="130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2.389.263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2.377.753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-11.510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973.503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37277"/>
                  </a:ext>
                </a:extLst>
              </a:tr>
              <a:tr h="130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1.113.990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1.100.083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-13.907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288.827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078377"/>
                  </a:ext>
                </a:extLst>
              </a:tr>
              <a:tr h="130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Sector Privado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76.950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661165"/>
                  </a:ext>
                </a:extLst>
              </a:tr>
              <a:tr h="130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Superior de la Hípica Nacional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102.600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76.950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139293"/>
                  </a:ext>
                </a:extLst>
              </a:tr>
              <a:tr h="130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829128"/>
                  </a:ext>
                </a:extLst>
              </a:tr>
              <a:tr h="130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Secretaría y Administración General y Servicio Exterior - RREE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573.300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3335452"/>
                  </a:ext>
                </a:extLst>
              </a:tr>
              <a:tr h="130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377.241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-13.907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167.893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662726"/>
                  </a:ext>
                </a:extLst>
              </a:tr>
              <a:tr h="130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Consejo Fiscal Autónomo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391.148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377.241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-13.907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167.893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42,9%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44,5%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3482404"/>
                  </a:ext>
                </a:extLst>
              </a:tr>
              <a:tr h="130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Organismos Internacionales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46.942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46.942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43.984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3531613"/>
                  </a:ext>
                </a:extLst>
              </a:tr>
              <a:tr h="130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Grupo de Acción Financiera de Sudamérica contra el Lavado de Activos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43.984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43.984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43.984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1544542"/>
                  </a:ext>
                </a:extLst>
              </a:tr>
              <a:tr h="252410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Convención sobre Asistencia Administrativa Mutua en Materia Fiscal-OCDE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2.958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2.958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2499615"/>
                  </a:ext>
                </a:extLst>
              </a:tr>
              <a:tr h="130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180.276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144.704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-35.572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26.383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14,6%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705112"/>
                  </a:ext>
                </a:extLst>
              </a:tr>
              <a:tr h="130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63.550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59.028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-4.522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2.515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4,3%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9500939"/>
                  </a:ext>
                </a:extLst>
              </a:tr>
              <a:tr h="130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Equipos Informáticos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38.680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6.948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-31.732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15,1%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7773919"/>
                  </a:ext>
                </a:extLst>
              </a:tr>
              <a:tr h="130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78.046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78.728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682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22.819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29,2%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59368"/>
                  </a:ext>
                </a:extLst>
              </a:tr>
              <a:tr h="130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433.281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433.281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437.708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9497509"/>
                  </a:ext>
                </a:extLst>
              </a:tr>
              <a:tr h="130093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433.281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433.281 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437.708</a:t>
                      </a:r>
                    </a:p>
                  </a:txBody>
                  <a:tcPr marL="7752" marR="7752" marT="775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101,0%</a:t>
                      </a:r>
                    </a:p>
                  </a:txBody>
                  <a:tcPr marL="7752" marR="7752" marT="775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4301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732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553609" y="831257"/>
            <a:ext cx="8050839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06: UNIDAD ADMINISTRADORA DE LOS TRIBUNALES TRIBUTARIOS Y ADUANERO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8</a:t>
            </a:fld>
            <a:endParaRPr lang="es-CL"/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2E43D64F-667C-4C3B-BB5F-800E04B13461}"/>
              </a:ext>
            </a:extLst>
          </p:cNvPr>
          <p:cNvSpPr txBox="1">
            <a:spLocks/>
          </p:cNvSpPr>
          <p:nvPr/>
        </p:nvSpPr>
        <p:spPr>
          <a:xfrm>
            <a:off x="553609" y="1705684"/>
            <a:ext cx="7940920" cy="3113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38EDC1E5-02B4-421F-B56C-94FF375365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188896"/>
              </p:ext>
            </p:extLst>
          </p:nvPr>
        </p:nvGraphicFramePr>
        <p:xfrm>
          <a:off x="553609" y="2204864"/>
          <a:ext cx="8050841" cy="2113217"/>
        </p:xfrm>
        <a:graphic>
          <a:graphicData uri="http://schemas.openxmlformats.org/drawingml/2006/table">
            <a:tbl>
              <a:tblPr/>
              <a:tblGrid>
                <a:gridCol w="269801">
                  <a:extLst>
                    <a:ext uri="{9D8B030D-6E8A-4147-A177-3AD203B41FA5}">
                      <a16:colId xmlns:a16="http://schemas.microsoft.com/office/drawing/2014/main" val="429027510"/>
                    </a:ext>
                  </a:extLst>
                </a:gridCol>
                <a:gridCol w="269801">
                  <a:extLst>
                    <a:ext uri="{9D8B030D-6E8A-4147-A177-3AD203B41FA5}">
                      <a16:colId xmlns:a16="http://schemas.microsoft.com/office/drawing/2014/main" val="1558109315"/>
                    </a:ext>
                  </a:extLst>
                </a:gridCol>
                <a:gridCol w="269801">
                  <a:extLst>
                    <a:ext uri="{9D8B030D-6E8A-4147-A177-3AD203B41FA5}">
                      <a16:colId xmlns:a16="http://schemas.microsoft.com/office/drawing/2014/main" val="2530845388"/>
                    </a:ext>
                  </a:extLst>
                </a:gridCol>
                <a:gridCol w="3043346">
                  <a:extLst>
                    <a:ext uri="{9D8B030D-6E8A-4147-A177-3AD203B41FA5}">
                      <a16:colId xmlns:a16="http://schemas.microsoft.com/office/drawing/2014/main" val="91291526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3147424967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1695676088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357961651"/>
                    </a:ext>
                  </a:extLst>
                </a:gridCol>
                <a:gridCol w="723065">
                  <a:extLst>
                    <a:ext uri="{9D8B030D-6E8A-4147-A177-3AD203B41FA5}">
                      <a16:colId xmlns:a16="http://schemas.microsoft.com/office/drawing/2014/main" val="3651134610"/>
                    </a:ext>
                  </a:extLst>
                </a:gridCol>
                <a:gridCol w="658312">
                  <a:extLst>
                    <a:ext uri="{9D8B030D-6E8A-4147-A177-3AD203B41FA5}">
                      <a16:colId xmlns:a16="http://schemas.microsoft.com/office/drawing/2014/main" val="569178059"/>
                    </a:ext>
                  </a:extLst>
                </a:gridCol>
                <a:gridCol w="647520">
                  <a:extLst>
                    <a:ext uri="{9D8B030D-6E8A-4147-A177-3AD203B41FA5}">
                      <a16:colId xmlns:a16="http://schemas.microsoft.com/office/drawing/2014/main" val="185933378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1717597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0712650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9.903.788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9.924.744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20.956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5.984.904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60,4%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390138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1.596.473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1.565.638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-30.835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1.022.869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03993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141.226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129.816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-11.410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54.862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460674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8.114.229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4.794.249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184091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 Otras Entidades Públicas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8.114.229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4.794.249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609565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Tribunales Tributarios y Aduaneros      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8.159.420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8.114.229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-45.191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4.794.249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372457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ADQUISICIÓN DE ACTIVOS NO FINANCIEROS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6.669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6.669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4.522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67,8%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2222373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Mobiliario y Otros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1.949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1.949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09760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Máquinas y Equipos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3.386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3.386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2.003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935450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Programas Informáticos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1.334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1.334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1.285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8958245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69677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108.392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108.402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949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9900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>
            <a:spLocks noGrp="1"/>
          </p:cNvSpPr>
          <p:nvPr>
            <p:ph type="title"/>
          </p:nvPr>
        </p:nvSpPr>
        <p:spPr>
          <a:xfrm>
            <a:off x="574259" y="741953"/>
            <a:ext cx="7994264" cy="837314"/>
          </a:xfrm>
          <a:solidFill>
            <a:schemeClr val="bg1">
              <a:lumMod val="95000"/>
            </a:schemeClr>
          </a:solidFill>
          <a:ln w="9525">
            <a:solidFill>
              <a:schemeClr val="bg1">
                <a:lumMod val="9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7701" tIns="48848" rIns="97701" bIns="48848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733425" fontAlgn="base">
              <a:spcAft>
                <a:spcPct val="0"/>
              </a:spcAft>
            </a:pP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EJECUCIÓN ACUMULADA DE GASTOS A JULIO DE 2020 </a:t>
            </a:r>
            <a:b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</a:br>
            <a:r>
              <a:rPr lang="es-CL" sz="1600" b="1" dirty="0">
                <a:solidFill>
                  <a:schemeClr val="tx1"/>
                </a:solidFill>
                <a:ea typeface="Verdana" pitchFamily="34" charset="0"/>
                <a:cs typeface="Verdana" pitchFamily="34" charset="0"/>
              </a:rPr>
              <a:t>PARTIDA 08. CAPÍTULO 01. PROGRAMA 07: SISTEMA INTEGRADO DE COMERCIO EXTERIOR (SICEX)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52F03-F775-4AB4-A3E9-A5A78C748C69}" type="slidenum">
              <a:rPr lang="es-CL" smtClean="0"/>
              <a:t>9</a:t>
            </a:fld>
            <a:endParaRPr lang="es-CL"/>
          </a:p>
        </p:txBody>
      </p:sp>
      <p:sp>
        <p:nvSpPr>
          <p:cNvPr id="9" name="1 Título">
            <a:extLst>
              <a:ext uri="{FF2B5EF4-FFF2-40B4-BE49-F238E27FC236}">
                <a16:creationId xmlns:a16="http://schemas.microsoft.com/office/drawing/2014/main" id="{8391D0F3-1EAE-4F72-A168-90A7AD7987BB}"/>
              </a:ext>
            </a:extLst>
          </p:cNvPr>
          <p:cNvSpPr txBox="1">
            <a:spLocks/>
          </p:cNvSpPr>
          <p:nvPr/>
        </p:nvSpPr>
        <p:spPr>
          <a:xfrm>
            <a:off x="574259" y="1610173"/>
            <a:ext cx="7861205" cy="2901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CL" sz="1200" b="1" dirty="0">
                <a:latin typeface="+mn-lt"/>
                <a:ea typeface="Verdana" pitchFamily="34" charset="0"/>
                <a:cs typeface="Verdana" pitchFamily="34" charset="0"/>
              </a:rPr>
              <a:t>en miles de pesos 2020</a:t>
            </a:r>
          </a:p>
        </p:txBody>
      </p:sp>
      <p:graphicFrame>
        <p:nvGraphicFramePr>
          <p:cNvPr id="2" name="Tabla 1">
            <a:extLst>
              <a:ext uri="{FF2B5EF4-FFF2-40B4-BE49-F238E27FC236}">
                <a16:creationId xmlns:a16="http://schemas.microsoft.com/office/drawing/2014/main" id="{2CA8A996-AB81-416E-8371-11989E33B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7048324"/>
              </p:ext>
            </p:extLst>
          </p:nvPr>
        </p:nvGraphicFramePr>
        <p:xfrm>
          <a:off x="574259" y="1931184"/>
          <a:ext cx="7994263" cy="1593821"/>
        </p:xfrm>
        <a:graphic>
          <a:graphicData uri="http://schemas.openxmlformats.org/drawingml/2006/table">
            <a:tbl>
              <a:tblPr/>
              <a:tblGrid>
                <a:gridCol w="267905">
                  <a:extLst>
                    <a:ext uri="{9D8B030D-6E8A-4147-A177-3AD203B41FA5}">
                      <a16:colId xmlns:a16="http://schemas.microsoft.com/office/drawing/2014/main" val="3212984381"/>
                    </a:ext>
                  </a:extLst>
                </a:gridCol>
                <a:gridCol w="267905">
                  <a:extLst>
                    <a:ext uri="{9D8B030D-6E8A-4147-A177-3AD203B41FA5}">
                      <a16:colId xmlns:a16="http://schemas.microsoft.com/office/drawing/2014/main" val="1526367306"/>
                    </a:ext>
                  </a:extLst>
                </a:gridCol>
                <a:gridCol w="267905">
                  <a:extLst>
                    <a:ext uri="{9D8B030D-6E8A-4147-A177-3AD203B41FA5}">
                      <a16:colId xmlns:a16="http://schemas.microsoft.com/office/drawing/2014/main" val="1838734075"/>
                    </a:ext>
                  </a:extLst>
                </a:gridCol>
                <a:gridCol w="3021960">
                  <a:extLst>
                    <a:ext uri="{9D8B030D-6E8A-4147-A177-3AD203B41FA5}">
                      <a16:colId xmlns:a16="http://schemas.microsoft.com/office/drawing/2014/main" val="2799975751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85804234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2420109191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1037826791"/>
                    </a:ext>
                  </a:extLst>
                </a:gridCol>
                <a:gridCol w="717983">
                  <a:extLst>
                    <a:ext uri="{9D8B030D-6E8A-4147-A177-3AD203B41FA5}">
                      <a16:colId xmlns:a16="http://schemas.microsoft.com/office/drawing/2014/main" val="777558695"/>
                    </a:ext>
                  </a:extLst>
                </a:gridCol>
                <a:gridCol w="653686">
                  <a:extLst>
                    <a:ext uri="{9D8B030D-6E8A-4147-A177-3AD203B41FA5}">
                      <a16:colId xmlns:a16="http://schemas.microsoft.com/office/drawing/2014/main" val="3958256464"/>
                    </a:ext>
                  </a:extLst>
                </a:gridCol>
                <a:gridCol w="642970">
                  <a:extLst>
                    <a:ext uri="{9D8B030D-6E8A-4147-A177-3AD203B41FA5}">
                      <a16:colId xmlns:a16="http://schemas.microsoft.com/office/drawing/2014/main" val="1776748815"/>
                    </a:ext>
                  </a:extLst>
                </a:gridCol>
              </a:tblGrid>
              <a:tr h="126864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Presupuesto 2020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</a:t>
                      </a:r>
                    </a:p>
                  </a:txBody>
                  <a:tcPr marL="7929" marR="7929" marT="79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L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4528369"/>
                  </a:ext>
                </a:extLst>
              </a:tr>
              <a:tr h="388520"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Subt.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Ítem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Asig.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8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Clasificación Presupuestaría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Ley 2020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Vigente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Variación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Ejecución Acumulada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Ley 2020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% Ejecución Ppto. Vigente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4060596"/>
                  </a:ext>
                </a:extLst>
              </a:tr>
              <a:tr h="166509"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CL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2.321.073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2.205.354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-115.719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1.256.159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54,1%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493539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GASTOS EN PERSONAL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374.130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362.993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-11.137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191.414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52,7%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5943016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BIENES Y SERVICIOS DE CONSUMO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1.660.234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1.530.232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-130.002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752.616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45,3%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49,2%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29684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TRANSFERENCIAS CORRIENTES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259312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 Gobierno Central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709978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Nacional de Pesca y Acuicultura                                                                                                                                                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286.709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0590500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SERVICIO DE LA DEUDA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4916901"/>
                  </a:ext>
                </a:extLst>
              </a:tr>
              <a:tr h="126864"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Deuda Flotante                                                                 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0 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 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25.420</a:t>
                      </a:r>
                    </a:p>
                  </a:txBody>
                  <a:tcPr marL="7929" marR="7929" marT="792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L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100,0%</a:t>
                      </a:r>
                    </a:p>
                  </a:txBody>
                  <a:tcPr marL="7929" marR="7929" marT="7929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09736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8395082"/>
      </p:ext>
    </p:extLst>
  </p:cSld>
  <p:clrMapOvr>
    <a:masterClrMapping/>
  </p:clrMapOvr>
</p:sld>
</file>

<file path=ppt/theme/theme1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5028</TotalTime>
  <Words>5598</Words>
  <Application>Microsoft Office PowerPoint</Application>
  <PresentationFormat>Presentación en pantalla (4:3)</PresentationFormat>
  <Paragraphs>3101</Paragraphs>
  <Slides>23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6" baseType="lpstr">
      <vt:lpstr>Arial</vt:lpstr>
      <vt:lpstr>Calibri</vt:lpstr>
      <vt:lpstr>2_Tema de Office</vt:lpstr>
      <vt:lpstr>EJECUCIÓN ACUMULADA DE GASTOS PRESUPUESTARIOS AL MES DE JULIO DE 2020 PARTIDA 08: MINISTERIO DE HACIENDA</vt:lpstr>
      <vt:lpstr>DISTRIBUCIÓN POR SUBTÍTULO DE GASTO Y CÁPITULO   PARTIDA 08 MINISTERIO DE HACIENDA</vt:lpstr>
      <vt:lpstr>Presentación de PowerPoint</vt:lpstr>
      <vt:lpstr>Presentación de PowerPoint</vt:lpstr>
      <vt:lpstr>EJECUCIÓN ACUMULADA DE GASTOS A JULIO DE 2020  PARTIDA 08 MINISTERIO DE HACIENDA</vt:lpstr>
      <vt:lpstr>EJECUCIÓN ACUMULADA DE GASTOS A JULIO DE 2020  PARTIDA 08 RESUMEN POR CAPÍTULOS</vt:lpstr>
      <vt:lpstr>EJECUCIÓN ACUMULADA DE GASTOS A JULIO DE 2020  PARTIDA 08. CAPÍTULO 01. PROGRAMA 01: SECRETARÍA Y ADMINISTRACIÓN GENERAL</vt:lpstr>
      <vt:lpstr>EJECUCIÓN ACUMULADA DE GASTOS A JULIO DE 2020  PARTIDA 08. CAPÍTULO 01. PROGRAMA 06: UNIDAD ADMINISTRADORA DE LOS TRIBUNALES TRIBUTARIOS Y ADUANERO</vt:lpstr>
      <vt:lpstr>EJECUCIÓN ACUMULADA DE GASTOS A JULIO DE 2020  PARTIDA 08. CAPÍTULO 01. PROGRAMA 07: SISTEMA INTEGRADO DE COMERCIO EXTERIOR (SICEX)</vt:lpstr>
      <vt:lpstr>EJECUCIÓN ACUMULADA DE GASTOS A JULIO DE 2020  PARTIDA 08. CAPÍTULO 01. PROGRAMA 08: PROGRAMA DE MODERNIZACIÓN SECTOR PÚBLICO</vt:lpstr>
      <vt:lpstr>EJECUCIÓN ACUMULADA DE GASTOS A JULIO DE 2020  PARTIDA 08. CAPÍTULO 01. PROGRAMA 09: PROGRAMA EXPORTACIÓN DE SERVICIOS</vt:lpstr>
      <vt:lpstr>EJECUCIÓN ACUMULADA DE GASTOS A JULIO DE 2020  PARTIDA 08. CAPÍTULO 02. PROGRAMA 01: DIRECCIÓN DE PRESUPUESTOS</vt:lpstr>
      <vt:lpstr>EJECUCIÓN ACUMULADA DE GASTOS A JULIO DE 2020  PARTIDA 08. CAPÍTULO 02. PROGRAMA 02: SISTEMA DE GESTIÓN FINANCIERA DEL ESTADO</vt:lpstr>
      <vt:lpstr>EJECUCIÓN ACUMULADA DE GASTOS A JULIO DE 2020  PARTIDA 08. CAPÍTULO 03. PROGRAMA 01: SERVICIO DE IMPUESTOS INTERNOS</vt:lpstr>
      <vt:lpstr>EJECUCIÓN ACUMULADA DE GASTOS A JULIO DE 2020  PARTIDA 08. CAPÍTULO 04. PROGRAMA 01: SERVICIO NACIONAL DE ADUANAS</vt:lpstr>
      <vt:lpstr>EJECUCIÓN ACUMULADA DE GASTOS A JULIO DE 2020  PARTIDA 08. CAPÍTULO 05. PROGRAMA 01: SERVICIO DE TESORERÍAS</vt:lpstr>
      <vt:lpstr>EJECUCIÓN ACUMULADA DE GASTOS A JULIO DE 2020  PARTIDA 08. CAPÍTULO 07. PROGRAMA 01: DIRECCIÓN DE COMPRAS Y CONTRATACIÓN PÚBLICA</vt:lpstr>
      <vt:lpstr>EJECUCIÓN ACUMULADA DE GASTOS A JULIO DE 2020  PARTIDA 08. CAPÍTULO 15. PROGRAMA 01: DIRECCIÓN NACIONAL DEL SERVICIO CIVIL</vt:lpstr>
      <vt:lpstr>EJECUCIÓN ACUMULADA DE GASTOS A JULIO DE 2020  PARTIDA 08. CAPÍTULO 16. PROGRAMA 01: UNIDAD DE ANÁLISIS FINANCIERO</vt:lpstr>
      <vt:lpstr>EJECUCIÓN ACUMULADA DE GASTOS A JULIO DE 2020  PARTIDA 08. CAPÍTULO 17. PROGRAMA 01: SUPERINTENDENCIA DE CASINOS DE JUEGO</vt:lpstr>
      <vt:lpstr>EJECUCIÓN ACUMULADA DE GASTOS A JULIO DE 2020  PARTIDA 08. CAPÍTULO 30. PROGRAMA 01: CONSEJO DE DEFENSA DEL ESTADO</vt:lpstr>
      <vt:lpstr>EJECUCIÓN ACUMULADA DE GASTOS A JULIO DE 2020  PARTIDA 08. CAPÍTULO 31. PROGRAMA 01: COMISIÓN PARA EL MERCADO FINANCIERO</vt:lpstr>
      <vt:lpstr>EJECUCIÓN ACUMULADA DE GASTOS A JULIO DE 2020  PARTIDA 08. CAPÍTULO 31. PROGRAMA 02: BANCOS E INSTITUCIONES FINANCIERAS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PRESUPUESTO1</dc:creator>
  <cp:lastModifiedBy>RCATALAN</cp:lastModifiedBy>
  <cp:revision>390</cp:revision>
  <cp:lastPrinted>2019-10-12T13:02:40Z</cp:lastPrinted>
  <dcterms:created xsi:type="dcterms:W3CDTF">2016-06-23T13:38:47Z</dcterms:created>
  <dcterms:modified xsi:type="dcterms:W3CDTF">2020-09-14T02:17:47Z</dcterms:modified>
</cp:coreProperties>
</file>