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4" r:id="rId3"/>
    <p:sldId id="313" r:id="rId4"/>
    <p:sldId id="300" r:id="rId5"/>
    <p:sldId id="264" r:id="rId6"/>
    <p:sldId id="263" r:id="rId7"/>
    <p:sldId id="265" r:id="rId8"/>
    <p:sldId id="318" r:id="rId9"/>
    <p:sldId id="271" r:id="rId10"/>
    <p:sldId id="273" r:id="rId11"/>
    <p:sldId id="274" r:id="rId12"/>
    <p:sldId id="315" r:id="rId13"/>
    <p:sldId id="316" r:id="rId14"/>
    <p:sldId id="317" r:id="rId15"/>
    <p:sldId id="319" r:id="rId16"/>
    <p:sldId id="276" r:id="rId17"/>
    <p:sldId id="304" r:id="rId18"/>
    <p:sldId id="277" r:id="rId19"/>
    <p:sldId id="278" r:id="rId20"/>
    <p:sldId id="305" r:id="rId21"/>
    <p:sldId id="272" r:id="rId22"/>
    <p:sldId id="280" r:id="rId23"/>
    <p:sldId id="281" r:id="rId24"/>
    <p:sldId id="282" r:id="rId25"/>
    <p:sldId id="302" r:id="rId26"/>
    <p:sldId id="306" r:id="rId27"/>
    <p:sldId id="320" r:id="rId2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988" autoAdjust="0"/>
  </p:normalViewPr>
  <p:slideViewPr>
    <p:cSldViewPr>
      <p:cViewPr varScale="1">
        <p:scale>
          <a:sx n="113" d="100"/>
          <a:sy n="113" d="100"/>
        </p:scale>
        <p:origin x="2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>
                <a:effectLst/>
              </a:rPr>
              <a:t>Distribución Presupuesto Inicial por Subtítulos de Gasto</a:t>
            </a:r>
            <a:endParaRPr lang="es-CL" sz="800" b="1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14-4427-ADE7-9104AFCDFC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14-4427-ADE7-9104AFCDFC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14-4427-ADE7-9104AFCDFC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14-4427-ADE7-9104AFCDFC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714-4427-ADE7-9104AFCDFCA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714-4427-ADE7-9104AFCDFCA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158981296</c:v>
                </c:pt>
                <c:pt idx="1">
                  <c:v>51012284</c:v>
                </c:pt>
                <c:pt idx="2">
                  <c:v>331063121</c:v>
                </c:pt>
                <c:pt idx="3">
                  <c:v>392692810</c:v>
                </c:pt>
                <c:pt idx="4">
                  <c:v>108595634</c:v>
                </c:pt>
                <c:pt idx="5">
                  <c:v>73297852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714-4427-ADE7-9104AFCDFC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14221696466348"/>
          <c:y val="0.68482723052558425"/>
          <c:w val="0.55390748898678421"/>
          <c:h val="0.27290050560830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83270689000</c:v>
                </c:pt>
                <c:pt idx="1">
                  <c:v>15208467000</c:v>
                </c:pt>
                <c:pt idx="2">
                  <c:v>44830065000</c:v>
                </c:pt>
                <c:pt idx="3">
                  <c:v>34116850000</c:v>
                </c:pt>
                <c:pt idx="4">
                  <c:v>804673962000</c:v>
                </c:pt>
                <c:pt idx="5">
                  <c:v>59473866000</c:v>
                </c:pt>
                <c:pt idx="6">
                  <c:v>7426218000</c:v>
                </c:pt>
                <c:pt idx="7">
                  <c:v>30614563000</c:v>
                </c:pt>
                <c:pt idx="8">
                  <c:v>55783946000</c:v>
                </c:pt>
                <c:pt idx="9">
                  <c:v>34687368000</c:v>
                </c:pt>
                <c:pt idx="10">
                  <c:v>5063831000</c:v>
                </c:pt>
                <c:pt idx="11">
                  <c:v>6982315000</c:v>
                </c:pt>
                <c:pt idx="12">
                  <c:v>4799969000</c:v>
                </c:pt>
                <c:pt idx="13">
                  <c:v>6500915000</c:v>
                </c:pt>
                <c:pt idx="14">
                  <c:v>18045740000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0-47A0-8D0B-F62A1D5AF3B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2018- 2019 - 2020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0.10647367903545614</c:v>
                </c:pt>
                <c:pt idx="2">
                  <c:v>5.9254018110409562E-2</c:v>
                </c:pt>
                <c:pt idx="3">
                  <c:v>3.3082092549199221E-2</c:v>
                </c:pt>
                <c:pt idx="4">
                  <c:v>3.5207529596278118E-2</c:v>
                </c:pt>
                <c:pt idx="5">
                  <c:v>8.5634191879720267E-2</c:v>
                </c:pt>
                <c:pt idx="6">
                  <c:v>6.9974308243993699E-2</c:v>
                </c:pt>
                <c:pt idx="7">
                  <c:v>8.1589253078578727E-2</c:v>
                </c:pt>
                <c:pt idx="8">
                  <c:v>5.3660191344413813E-2</c:v>
                </c:pt>
                <c:pt idx="9">
                  <c:v>4.4309980321952665E-2</c:v>
                </c:pt>
                <c:pt idx="10">
                  <c:v>4.2190526668830795E-2</c:v>
                </c:pt>
                <c:pt idx="11">
                  <c:v>0.27945923536695166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A1-46B1-A3F8-5E22D73157AB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A1-46B1-A3F8-5E22D73157AB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A1-46B1-A3F8-5E22D73157AB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A1-46B1-A3F8-5E22D73157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07'!$D$32:$J$32</c:f>
              <c:numCache>
                <c:formatCode>0.0%</c:formatCode>
                <c:ptCount val="7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A1-46B1-A3F8-5E22D73157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1.7368658037634373E-2</c:v>
                </c:pt>
                <c:pt idx="1">
                  <c:v>0.12384233707309052</c:v>
                </c:pt>
                <c:pt idx="2">
                  <c:v>0.18300671503413626</c:v>
                </c:pt>
                <c:pt idx="3">
                  <c:v>0.21126977709651512</c:v>
                </c:pt>
                <c:pt idx="4">
                  <c:v>0.24595503334921318</c:v>
                </c:pt>
                <c:pt idx="5">
                  <c:v>0.33103645532626963</c:v>
                </c:pt>
                <c:pt idx="6">
                  <c:v>0.40232997719460029</c:v>
                </c:pt>
                <c:pt idx="7">
                  <c:v>0.48381188187106128</c:v>
                </c:pt>
                <c:pt idx="8">
                  <c:v>0.53747207321547508</c:v>
                </c:pt>
                <c:pt idx="9">
                  <c:v>0.58177864106184618</c:v>
                </c:pt>
                <c:pt idx="10">
                  <c:v>0.62396628269766663</c:v>
                </c:pt>
                <c:pt idx="11">
                  <c:v>0.88754822807363032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4F-4104-B168-5E69A1D2439B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4F-4104-B168-5E69A1D2439B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4F-4104-B168-5E69A1D2439B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4F-4104-B168-5E69A1D2439B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4F-4104-B168-5E69A1D2439B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4F-4104-B168-5E69A1D2439B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4F-4104-B168-5E69A1D2439B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74F-4104-B168-5E69A1D2439B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4F-4104-B168-5E69A1D24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07'!$D$25:$J$25</c:f>
              <c:numCache>
                <c:formatCode>0.0%</c:formatCode>
                <c:ptCount val="7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74F-4104-B168-5E69A1D243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60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4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352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62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539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4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1526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629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8064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615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590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539552" y="1844824"/>
            <a:ext cx="8064896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JULIO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agosto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4199" y="738971"/>
            <a:ext cx="800875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FFDB30E-1F9A-4E51-88F6-6CF9E3EB0F0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4199" y="1382774"/>
            <a:ext cx="8058248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3E7E997-E606-4682-A6ED-5A1B05E712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978738"/>
              </p:ext>
            </p:extLst>
          </p:nvPr>
        </p:nvGraphicFramePr>
        <p:xfrm>
          <a:off x="554198" y="1727342"/>
          <a:ext cx="8008754" cy="3403316"/>
        </p:xfrm>
        <a:graphic>
          <a:graphicData uri="http://schemas.openxmlformats.org/drawingml/2006/table">
            <a:tbl>
              <a:tblPr/>
              <a:tblGrid>
                <a:gridCol w="268390">
                  <a:extLst>
                    <a:ext uri="{9D8B030D-6E8A-4147-A177-3AD203B41FA5}">
                      <a16:colId xmlns:a16="http://schemas.microsoft.com/office/drawing/2014/main" val="3760653729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3445256230"/>
                    </a:ext>
                  </a:extLst>
                </a:gridCol>
                <a:gridCol w="268390">
                  <a:extLst>
                    <a:ext uri="{9D8B030D-6E8A-4147-A177-3AD203B41FA5}">
                      <a16:colId xmlns:a16="http://schemas.microsoft.com/office/drawing/2014/main" val="1413058426"/>
                    </a:ext>
                  </a:extLst>
                </a:gridCol>
                <a:gridCol w="3027437">
                  <a:extLst>
                    <a:ext uri="{9D8B030D-6E8A-4147-A177-3AD203B41FA5}">
                      <a16:colId xmlns:a16="http://schemas.microsoft.com/office/drawing/2014/main" val="3885053501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1726456683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2414601314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652386116"/>
                    </a:ext>
                  </a:extLst>
                </a:gridCol>
                <a:gridCol w="719285">
                  <a:extLst>
                    <a:ext uri="{9D8B030D-6E8A-4147-A177-3AD203B41FA5}">
                      <a16:colId xmlns:a16="http://schemas.microsoft.com/office/drawing/2014/main" val="4028840076"/>
                    </a:ext>
                  </a:extLst>
                </a:gridCol>
                <a:gridCol w="654871">
                  <a:extLst>
                    <a:ext uri="{9D8B030D-6E8A-4147-A177-3AD203B41FA5}">
                      <a16:colId xmlns:a16="http://schemas.microsoft.com/office/drawing/2014/main" val="2128773817"/>
                    </a:ext>
                  </a:extLst>
                </a:gridCol>
                <a:gridCol w="644136">
                  <a:extLst>
                    <a:ext uri="{9D8B030D-6E8A-4147-A177-3AD203B41FA5}">
                      <a16:colId xmlns:a16="http://schemas.microsoft.com/office/drawing/2014/main" val="1170624397"/>
                    </a:ext>
                  </a:extLst>
                </a:gridCol>
              </a:tblGrid>
              <a:tr h="1240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627909"/>
                  </a:ext>
                </a:extLst>
              </a:tr>
              <a:tr h="3798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30588"/>
                  </a:ext>
                </a:extLst>
              </a:tr>
              <a:tr h="1628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34.713.144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-10.116.921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18.188.771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759528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6.055.513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-263.152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3.460.435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307042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-407.232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96005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13.542.804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718840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1.362.690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29645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843702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1.344.114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688.857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952942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415657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360106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4.329.176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1.537.053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18393"/>
                  </a:ext>
                </a:extLst>
              </a:tr>
              <a:tr h="2480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18781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3.200.116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59838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791574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465457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65605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2.468.322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-9.532.256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34744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11.400.000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2.231.972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-9.168.028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046692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65774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222.797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5776555"/>
                  </a:ext>
                </a:extLst>
              </a:tr>
              <a:tr h="1317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321.352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354229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25509"/>
                  </a:ext>
                </a:extLst>
              </a:tr>
              <a:tr h="1240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158459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C08ECA79-1DA6-4408-BE46-660AC1883A84}"/>
              </a:ext>
            </a:extLst>
          </p:cNvPr>
          <p:cNvSpPr txBox="1">
            <a:spLocks/>
          </p:cNvSpPr>
          <p:nvPr/>
        </p:nvSpPr>
        <p:spPr>
          <a:xfrm>
            <a:off x="472083" y="5130658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6350" y="739434"/>
            <a:ext cx="805878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55C5D257-0F3A-4436-B3EB-987B02F22EE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6350" y="1412776"/>
            <a:ext cx="8058786" cy="239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8F9E9BE-6230-4F00-83C1-84A6E1FC5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32477"/>
              </p:ext>
            </p:extLst>
          </p:nvPr>
        </p:nvGraphicFramePr>
        <p:xfrm>
          <a:off x="566349" y="1734340"/>
          <a:ext cx="8058785" cy="2911374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4269289162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2688367716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732598615"/>
                    </a:ext>
                  </a:extLst>
                </a:gridCol>
                <a:gridCol w="3046350">
                  <a:extLst>
                    <a:ext uri="{9D8B030D-6E8A-4147-A177-3AD203B41FA5}">
                      <a16:colId xmlns:a16="http://schemas.microsoft.com/office/drawing/2014/main" val="1734400726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811831543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417802466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1216661300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029792729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1752872785"/>
                    </a:ext>
                  </a:extLst>
                </a:gridCol>
                <a:gridCol w="648160">
                  <a:extLst>
                    <a:ext uri="{9D8B030D-6E8A-4147-A177-3AD203B41FA5}">
                      <a16:colId xmlns:a16="http://schemas.microsoft.com/office/drawing/2014/main" val="1935134525"/>
                    </a:ext>
                  </a:extLst>
                </a:gridCol>
              </a:tblGrid>
              <a:tr h="1283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235886"/>
                  </a:ext>
                </a:extLst>
              </a:tr>
              <a:tr h="3929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142361"/>
                  </a:ext>
                </a:extLst>
              </a:tr>
              <a:tr h="1684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31.156.499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-2.960.351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18.125.149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114641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25.663.446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24.130.447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14.543.795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671173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6.190.321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-543.667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3.252.097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360386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2777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571259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16751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509921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66427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167808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627751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1.432.697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549.012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88628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415.934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228.947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440722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910743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158.661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009743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69.014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951562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749.146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174.050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129842"/>
                  </a:ext>
                </a:extLst>
              </a:tr>
              <a:tr h="1283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1948"/>
                  </a:ext>
                </a:extLst>
              </a:tr>
              <a:tr h="1684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382522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516AA406-22ED-4715-8974-5CF97DC53F4A}"/>
              </a:ext>
            </a:extLst>
          </p:cNvPr>
          <p:cNvSpPr txBox="1">
            <a:spLocks/>
          </p:cNvSpPr>
          <p:nvPr/>
        </p:nvSpPr>
        <p:spPr>
          <a:xfrm>
            <a:off x="500062" y="4655518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18819" y="660601"/>
            <a:ext cx="808562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6131DD8-B003-46A5-893B-1E7242CCD49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211633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275830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DEC5126-1FFC-4675-9982-81B866340D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9458"/>
              </p:ext>
            </p:extLst>
          </p:nvPr>
        </p:nvGraphicFramePr>
        <p:xfrm>
          <a:off x="518819" y="1640955"/>
          <a:ext cx="8085629" cy="4351347"/>
        </p:xfrm>
        <a:graphic>
          <a:graphicData uri="http://schemas.openxmlformats.org/drawingml/2006/table">
            <a:tbl>
              <a:tblPr/>
              <a:tblGrid>
                <a:gridCol w="270966">
                  <a:extLst>
                    <a:ext uri="{9D8B030D-6E8A-4147-A177-3AD203B41FA5}">
                      <a16:colId xmlns:a16="http://schemas.microsoft.com/office/drawing/2014/main" val="371214211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1409922698"/>
                    </a:ext>
                  </a:extLst>
                </a:gridCol>
                <a:gridCol w="270966">
                  <a:extLst>
                    <a:ext uri="{9D8B030D-6E8A-4147-A177-3AD203B41FA5}">
                      <a16:colId xmlns:a16="http://schemas.microsoft.com/office/drawing/2014/main" val="919835647"/>
                    </a:ext>
                  </a:extLst>
                </a:gridCol>
                <a:gridCol w="3056499">
                  <a:extLst>
                    <a:ext uri="{9D8B030D-6E8A-4147-A177-3AD203B41FA5}">
                      <a16:colId xmlns:a16="http://schemas.microsoft.com/office/drawing/2014/main" val="294447475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302597093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417208108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2037332624"/>
                    </a:ext>
                  </a:extLst>
                </a:gridCol>
                <a:gridCol w="726189">
                  <a:extLst>
                    <a:ext uri="{9D8B030D-6E8A-4147-A177-3AD203B41FA5}">
                      <a16:colId xmlns:a16="http://schemas.microsoft.com/office/drawing/2014/main" val="933517410"/>
                    </a:ext>
                  </a:extLst>
                </a:gridCol>
                <a:gridCol w="661157">
                  <a:extLst>
                    <a:ext uri="{9D8B030D-6E8A-4147-A177-3AD203B41FA5}">
                      <a16:colId xmlns:a16="http://schemas.microsoft.com/office/drawing/2014/main" val="3667060192"/>
                    </a:ext>
                  </a:extLst>
                </a:gridCol>
                <a:gridCol w="650319">
                  <a:extLst>
                    <a:ext uri="{9D8B030D-6E8A-4147-A177-3AD203B41FA5}">
                      <a16:colId xmlns:a16="http://schemas.microsoft.com/office/drawing/2014/main" val="147964924"/>
                    </a:ext>
                  </a:extLst>
                </a:gridCol>
              </a:tblGrid>
              <a:tr h="121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3" marR="7863" marT="78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548793"/>
                  </a:ext>
                </a:extLst>
              </a:tr>
              <a:tr h="377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55902"/>
                  </a:ext>
                </a:extLst>
              </a:tr>
              <a:tr h="1651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858.900.395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90.516.362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427.718.835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8670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25.803.380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24.898.673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-904.707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15.434.119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96868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11.120.528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9.739.339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-1.381.189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5.305.969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822852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507.432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5074320,0%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5074320,0%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1681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379.333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3793330,0%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3793330,0%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19986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128.099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98323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184.899.066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162.728.544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-22.170.522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86.368.810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2370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57.888.677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44.029.821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-13.858.856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17.210.712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8069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1.285.419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915350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3.188.165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-840.200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2.347.965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7816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1.742.800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1.556.500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-186.300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1.496.000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17083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2.624.120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2.174.120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1.221.872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19759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285806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2.858.622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2.258.622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885.904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07029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4.400.766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2.500.766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710.979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74726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3.217.415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2.732.777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-484.638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1.287.025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8815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372.704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3740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651.509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756257"/>
                  </a:ext>
                </a:extLst>
              </a:tr>
              <a:tr h="13367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Corporaciones Regionales de Desarrollo Productivo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16.943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06918"/>
                  </a:ext>
                </a:extLst>
              </a:tr>
              <a:tr h="15725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4.822.106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1.193.394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770631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27.538.424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19.527.424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-8.011.000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6.391.598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70314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2.557.433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92019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1.313.967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327.249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-986.718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303.862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68596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1.263.677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863.677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-400.000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345.814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97837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36.827.793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30.187.376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-6.640.417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21.880.556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38509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33.005.350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27.113.557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-5.891.793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20.885.640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458844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2.067.343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1.384.456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-682.887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05815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100.021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93078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300.126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915913"/>
                  </a:ext>
                </a:extLst>
              </a:tr>
              <a:tr h="1258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 - CORFO Prog. 05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1.354.953 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1.289.216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-65.737 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694.790</a:t>
                      </a:r>
                    </a:p>
                  </a:txBody>
                  <a:tcPr marL="7863" marR="7863" marT="786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863" marR="7863" marT="786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6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9552" y="666361"/>
            <a:ext cx="80648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145B007-4AC7-4B2C-8956-96836DBEB7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57200" y="643928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880" y="1348148"/>
            <a:ext cx="8210798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B5053EA-BBB9-4BC5-BE5D-C4BA37C7BF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181268"/>
              </p:ext>
            </p:extLst>
          </p:nvPr>
        </p:nvGraphicFramePr>
        <p:xfrm>
          <a:off x="539551" y="1677597"/>
          <a:ext cx="8064897" cy="405488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2539409547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63576812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783036802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371982530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42042632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84392362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7459268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767019519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959119921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927458604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944823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399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88.271.496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86.595.247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-1.676.249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46.161.566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195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36.330.908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3527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6.391.901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4.982.906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-1.408.995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022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873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1.815.965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63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Solar e Innovación Energética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5331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Innovación en el Sector Público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1.419.189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1.503.736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20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4.124.485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1.121.300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490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6.178.489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1.933.576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226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4.281.072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2.747.922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8264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Financiamiento y Derecho Educacional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461.700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381.700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5792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Industrias Inteligentes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876.309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-271.801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58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1.599.427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263.372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3378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679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1.898.100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1603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0976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9543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36.634.762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19.537.860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863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14.411.459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4.910.181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379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22.223.303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14.627.679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508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94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923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1104090,0%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319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1.129.249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-175.046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328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62.686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59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664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49.549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3566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262.658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23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7550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FFCD9D4-2D0B-4E06-9FA9-5FF39F67D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80325"/>
              </p:ext>
            </p:extLst>
          </p:nvPr>
        </p:nvGraphicFramePr>
        <p:xfrm>
          <a:off x="528944" y="1776676"/>
          <a:ext cx="8075504" cy="3073707"/>
        </p:xfrm>
        <a:graphic>
          <a:graphicData uri="http://schemas.openxmlformats.org/drawingml/2006/table">
            <a:tbl>
              <a:tblPr/>
              <a:tblGrid>
                <a:gridCol w="270627">
                  <a:extLst>
                    <a:ext uri="{9D8B030D-6E8A-4147-A177-3AD203B41FA5}">
                      <a16:colId xmlns:a16="http://schemas.microsoft.com/office/drawing/2014/main" val="1557093850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2108092106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850079555"/>
                    </a:ext>
                  </a:extLst>
                </a:gridCol>
                <a:gridCol w="3052670">
                  <a:extLst>
                    <a:ext uri="{9D8B030D-6E8A-4147-A177-3AD203B41FA5}">
                      <a16:colId xmlns:a16="http://schemas.microsoft.com/office/drawing/2014/main" val="3931681134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4265414268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1401786976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3934847806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2499072715"/>
                    </a:ext>
                  </a:extLst>
                </a:gridCol>
                <a:gridCol w="660329">
                  <a:extLst>
                    <a:ext uri="{9D8B030D-6E8A-4147-A177-3AD203B41FA5}">
                      <a16:colId xmlns:a16="http://schemas.microsoft.com/office/drawing/2014/main" val="3132527656"/>
                    </a:ext>
                  </a:extLst>
                </a:gridCol>
                <a:gridCol w="649504">
                  <a:extLst>
                    <a:ext uri="{9D8B030D-6E8A-4147-A177-3AD203B41FA5}">
                      <a16:colId xmlns:a16="http://schemas.microsoft.com/office/drawing/2014/main" val="2748368516"/>
                    </a:ext>
                  </a:extLst>
                </a:gridCol>
              </a:tblGrid>
              <a:tr h="1209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2557100"/>
                  </a:ext>
                </a:extLst>
              </a:tr>
              <a:tr h="376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86566"/>
                  </a:ext>
                </a:extLst>
              </a:tr>
              <a:tr h="157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437260"/>
                  </a:ext>
                </a:extLst>
              </a:tr>
              <a:tr h="157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284.080.858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67774"/>
                  </a:ext>
                </a:extLst>
              </a:tr>
              <a:tr h="157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55784"/>
                  </a:ext>
                </a:extLst>
              </a:tr>
              <a:tr h="157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108.611.952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186655"/>
                  </a:ext>
                </a:extLst>
              </a:tr>
              <a:tr h="157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08707"/>
                  </a:ext>
                </a:extLst>
              </a:tr>
              <a:tr h="1570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419014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24.075.411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769552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24.075.411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86718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Estudios Postgrado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2.534.765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41797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60.021.916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175.410.916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4.149.245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656399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46.038.953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19.926.166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37200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3.217.272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43060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207936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2.191.272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1.314.763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495327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Empresas Públicas no Financieras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66134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Agrícola y Servicios Isla de Pascua SpA.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304729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925.225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41877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2.793.131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309677"/>
                  </a:ext>
                </a:extLst>
              </a:tr>
              <a:tr h="1256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182.677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850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944" y="706279"/>
            <a:ext cx="80034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05: CIENCIA Y TECNOLOGÍA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09A896E-0858-447F-9EBF-654963D4051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9541" y="136452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B8D4556-E855-41FC-95CF-32C187CCB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464871"/>
              </p:ext>
            </p:extLst>
          </p:nvPr>
        </p:nvGraphicFramePr>
        <p:xfrm>
          <a:off x="519541" y="1796795"/>
          <a:ext cx="8012898" cy="1792696"/>
        </p:xfrm>
        <a:graphic>
          <a:graphicData uri="http://schemas.openxmlformats.org/drawingml/2006/table">
            <a:tbl>
              <a:tblPr/>
              <a:tblGrid>
                <a:gridCol w="268529">
                  <a:extLst>
                    <a:ext uri="{9D8B030D-6E8A-4147-A177-3AD203B41FA5}">
                      <a16:colId xmlns:a16="http://schemas.microsoft.com/office/drawing/2014/main" val="3414034770"/>
                    </a:ext>
                  </a:extLst>
                </a:gridCol>
                <a:gridCol w="268529">
                  <a:extLst>
                    <a:ext uri="{9D8B030D-6E8A-4147-A177-3AD203B41FA5}">
                      <a16:colId xmlns:a16="http://schemas.microsoft.com/office/drawing/2014/main" val="2626803935"/>
                    </a:ext>
                  </a:extLst>
                </a:gridCol>
                <a:gridCol w="268529">
                  <a:extLst>
                    <a:ext uri="{9D8B030D-6E8A-4147-A177-3AD203B41FA5}">
                      <a16:colId xmlns:a16="http://schemas.microsoft.com/office/drawing/2014/main" val="2508049722"/>
                    </a:ext>
                  </a:extLst>
                </a:gridCol>
                <a:gridCol w="3029004">
                  <a:extLst>
                    <a:ext uri="{9D8B030D-6E8A-4147-A177-3AD203B41FA5}">
                      <a16:colId xmlns:a16="http://schemas.microsoft.com/office/drawing/2014/main" val="24423518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129256021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3976410281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3183943038"/>
                    </a:ext>
                  </a:extLst>
                </a:gridCol>
                <a:gridCol w="719657">
                  <a:extLst>
                    <a:ext uri="{9D8B030D-6E8A-4147-A177-3AD203B41FA5}">
                      <a16:colId xmlns:a16="http://schemas.microsoft.com/office/drawing/2014/main" val="1374565807"/>
                    </a:ext>
                  </a:extLst>
                </a:gridCol>
                <a:gridCol w="655210">
                  <a:extLst>
                    <a:ext uri="{9D8B030D-6E8A-4147-A177-3AD203B41FA5}">
                      <a16:colId xmlns:a16="http://schemas.microsoft.com/office/drawing/2014/main" val="3985695136"/>
                    </a:ext>
                  </a:extLst>
                </a:gridCol>
                <a:gridCol w="644469">
                  <a:extLst>
                    <a:ext uri="{9D8B030D-6E8A-4147-A177-3AD203B41FA5}">
                      <a16:colId xmlns:a16="http://schemas.microsoft.com/office/drawing/2014/main" val="728711447"/>
                    </a:ext>
                  </a:extLst>
                </a:gridCol>
              </a:tblGrid>
              <a:tr h="1208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532352"/>
                  </a:ext>
                </a:extLst>
              </a:tr>
              <a:tr h="3767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97507"/>
                  </a:ext>
                </a:extLst>
              </a:tr>
              <a:tr h="1648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32.337.145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-5.307.737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8.369.336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80796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1.194.974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787117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159.979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76584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87819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7.807.635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00988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36.289.929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31.047.929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7.807.635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118640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Oficinas de Transferencia y Licenciamiento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14677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Vinculación con la industria y/o formación de capital humano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10.644.872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8.344.872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1.319.838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1237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Creación y fortalecimiento de la investigación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22.022.520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-2.942.000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5.705.978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67299"/>
                  </a:ext>
                </a:extLst>
              </a:tr>
              <a:tr h="1255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tecnológico en sectores estratégicos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477.903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651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93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00062" y="788101"/>
            <a:ext cx="803237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DAB41E9-2C40-43F9-BEF9-506ECDA58F6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2" y="1492286"/>
            <a:ext cx="8098570" cy="3130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690D77-5EFC-4751-9979-2EEB012937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141452"/>
              </p:ext>
            </p:extLst>
          </p:nvPr>
        </p:nvGraphicFramePr>
        <p:xfrm>
          <a:off x="500062" y="1918388"/>
          <a:ext cx="8032380" cy="2274217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3264614952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060409156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4221620475"/>
                    </a:ext>
                  </a:extLst>
                </a:gridCol>
                <a:gridCol w="3036367">
                  <a:extLst>
                    <a:ext uri="{9D8B030D-6E8A-4147-A177-3AD203B41FA5}">
                      <a16:colId xmlns:a16="http://schemas.microsoft.com/office/drawing/2014/main" val="536316766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4202718738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649533739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3366611515"/>
                    </a:ext>
                  </a:extLst>
                </a:gridCol>
                <a:gridCol w="721407">
                  <a:extLst>
                    <a:ext uri="{9D8B030D-6E8A-4147-A177-3AD203B41FA5}">
                      <a16:colId xmlns:a16="http://schemas.microsoft.com/office/drawing/2014/main" val="1395980250"/>
                    </a:ext>
                  </a:extLst>
                </a:gridCol>
                <a:gridCol w="656803">
                  <a:extLst>
                    <a:ext uri="{9D8B030D-6E8A-4147-A177-3AD203B41FA5}">
                      <a16:colId xmlns:a16="http://schemas.microsoft.com/office/drawing/2014/main" val="3213117647"/>
                    </a:ext>
                  </a:extLst>
                </a:gridCol>
                <a:gridCol w="646036">
                  <a:extLst>
                    <a:ext uri="{9D8B030D-6E8A-4147-A177-3AD203B41FA5}">
                      <a16:colId xmlns:a16="http://schemas.microsoft.com/office/drawing/2014/main" val="455624987"/>
                    </a:ext>
                  </a:extLst>
                </a:gridCol>
              </a:tblGrid>
              <a:tr h="1237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439312"/>
                  </a:ext>
                </a:extLst>
              </a:tr>
              <a:tr h="3790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25429"/>
                  </a:ext>
                </a:extLst>
              </a:tr>
              <a:tr h="162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38.888.453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-2.974.419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23.095.514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183135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36.180.949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34.472.954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-1.707.995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19.715.393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192109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4.635.551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3.684.441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1.874.787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676761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213189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701294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8681930,0%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033788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268459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126582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1.046.352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-315.314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351.399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331367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449455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173.621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-116.014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2434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-168.829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307.189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623777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571546"/>
                  </a:ext>
                </a:extLst>
              </a:tr>
              <a:tr h="123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58298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EBA15B61-FD5E-427F-8D63-70ECAF69B986}"/>
              </a:ext>
            </a:extLst>
          </p:cNvPr>
          <p:cNvSpPr txBox="1">
            <a:spLocks/>
          </p:cNvSpPr>
          <p:nvPr/>
        </p:nvSpPr>
        <p:spPr>
          <a:xfrm>
            <a:off x="495104" y="4203423"/>
            <a:ext cx="8032378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8177" y="794546"/>
            <a:ext cx="80362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A2B1E31-ADA3-468A-B5F8-2D69E36363A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8176" y="1476760"/>
            <a:ext cx="8192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B1CF3CD-E22B-4F99-8C39-3B6D98BE3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07135"/>
              </p:ext>
            </p:extLst>
          </p:nvPr>
        </p:nvGraphicFramePr>
        <p:xfrm>
          <a:off x="572776" y="1880915"/>
          <a:ext cx="8031670" cy="2109394"/>
        </p:xfrm>
        <a:graphic>
          <a:graphicData uri="http://schemas.openxmlformats.org/drawingml/2006/table">
            <a:tbl>
              <a:tblPr/>
              <a:tblGrid>
                <a:gridCol w="269158">
                  <a:extLst>
                    <a:ext uri="{9D8B030D-6E8A-4147-A177-3AD203B41FA5}">
                      <a16:colId xmlns:a16="http://schemas.microsoft.com/office/drawing/2014/main" val="2733937082"/>
                    </a:ext>
                  </a:extLst>
                </a:gridCol>
                <a:gridCol w="269158">
                  <a:extLst>
                    <a:ext uri="{9D8B030D-6E8A-4147-A177-3AD203B41FA5}">
                      <a16:colId xmlns:a16="http://schemas.microsoft.com/office/drawing/2014/main" val="2393787927"/>
                    </a:ext>
                  </a:extLst>
                </a:gridCol>
                <a:gridCol w="269158">
                  <a:extLst>
                    <a:ext uri="{9D8B030D-6E8A-4147-A177-3AD203B41FA5}">
                      <a16:colId xmlns:a16="http://schemas.microsoft.com/office/drawing/2014/main" val="4246799879"/>
                    </a:ext>
                  </a:extLst>
                </a:gridCol>
                <a:gridCol w="3036100">
                  <a:extLst>
                    <a:ext uri="{9D8B030D-6E8A-4147-A177-3AD203B41FA5}">
                      <a16:colId xmlns:a16="http://schemas.microsoft.com/office/drawing/2014/main" val="2046507131"/>
                    </a:ext>
                  </a:extLst>
                </a:gridCol>
                <a:gridCol w="721343">
                  <a:extLst>
                    <a:ext uri="{9D8B030D-6E8A-4147-A177-3AD203B41FA5}">
                      <a16:colId xmlns:a16="http://schemas.microsoft.com/office/drawing/2014/main" val="2874474900"/>
                    </a:ext>
                  </a:extLst>
                </a:gridCol>
                <a:gridCol w="721343">
                  <a:extLst>
                    <a:ext uri="{9D8B030D-6E8A-4147-A177-3AD203B41FA5}">
                      <a16:colId xmlns:a16="http://schemas.microsoft.com/office/drawing/2014/main" val="3390502868"/>
                    </a:ext>
                  </a:extLst>
                </a:gridCol>
                <a:gridCol w="721343">
                  <a:extLst>
                    <a:ext uri="{9D8B030D-6E8A-4147-A177-3AD203B41FA5}">
                      <a16:colId xmlns:a16="http://schemas.microsoft.com/office/drawing/2014/main" val="2949353171"/>
                    </a:ext>
                  </a:extLst>
                </a:gridCol>
                <a:gridCol w="721343">
                  <a:extLst>
                    <a:ext uri="{9D8B030D-6E8A-4147-A177-3AD203B41FA5}">
                      <a16:colId xmlns:a16="http://schemas.microsoft.com/office/drawing/2014/main" val="2853924690"/>
                    </a:ext>
                  </a:extLst>
                </a:gridCol>
                <a:gridCol w="656745">
                  <a:extLst>
                    <a:ext uri="{9D8B030D-6E8A-4147-A177-3AD203B41FA5}">
                      <a16:colId xmlns:a16="http://schemas.microsoft.com/office/drawing/2014/main" val="1996969212"/>
                    </a:ext>
                  </a:extLst>
                </a:gridCol>
                <a:gridCol w="645979">
                  <a:extLst>
                    <a:ext uri="{9D8B030D-6E8A-4147-A177-3AD203B41FA5}">
                      <a16:colId xmlns:a16="http://schemas.microsoft.com/office/drawing/2014/main" val="216292799"/>
                    </a:ext>
                  </a:extLst>
                </a:gridCol>
              </a:tblGrid>
              <a:tr h="1214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538018"/>
                  </a:ext>
                </a:extLst>
              </a:tr>
              <a:tr h="371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302044"/>
                  </a:ext>
                </a:extLst>
              </a:tr>
              <a:tr h="1593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-845.620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061993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1.458.007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1.389.456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416.467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954966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603.574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70930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65590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49215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14.574.354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1.915.270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942478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3085072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719790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975.059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-656.354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43683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972.648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-654.787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069165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67514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275048"/>
                  </a:ext>
                </a:extLst>
              </a:tr>
              <a:tr h="1214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1.026.698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786781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B12D0D78-B98F-403F-82C4-05C597552FA6}"/>
              </a:ext>
            </a:extLst>
          </p:cNvPr>
          <p:cNvSpPr txBox="1">
            <a:spLocks/>
          </p:cNvSpPr>
          <p:nvPr/>
        </p:nvSpPr>
        <p:spPr>
          <a:xfrm>
            <a:off x="568176" y="3990309"/>
            <a:ext cx="797538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464" y="695873"/>
            <a:ext cx="802297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F4EB1F70-264F-4553-BD4A-316FB6DDB34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463" y="1359091"/>
            <a:ext cx="81063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DBEB914-A48D-4003-8293-2DB89C8BA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798740"/>
              </p:ext>
            </p:extLst>
          </p:nvPr>
        </p:nvGraphicFramePr>
        <p:xfrm>
          <a:off x="509463" y="1724216"/>
          <a:ext cx="8022977" cy="1823669"/>
        </p:xfrm>
        <a:graphic>
          <a:graphicData uri="http://schemas.openxmlformats.org/drawingml/2006/table">
            <a:tbl>
              <a:tblPr/>
              <a:tblGrid>
                <a:gridCol w="268867">
                  <a:extLst>
                    <a:ext uri="{9D8B030D-6E8A-4147-A177-3AD203B41FA5}">
                      <a16:colId xmlns:a16="http://schemas.microsoft.com/office/drawing/2014/main" val="3862034903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2019039981"/>
                    </a:ext>
                  </a:extLst>
                </a:gridCol>
                <a:gridCol w="268867">
                  <a:extLst>
                    <a:ext uri="{9D8B030D-6E8A-4147-A177-3AD203B41FA5}">
                      <a16:colId xmlns:a16="http://schemas.microsoft.com/office/drawing/2014/main" val="2787940776"/>
                    </a:ext>
                  </a:extLst>
                </a:gridCol>
                <a:gridCol w="3032814">
                  <a:extLst>
                    <a:ext uri="{9D8B030D-6E8A-4147-A177-3AD203B41FA5}">
                      <a16:colId xmlns:a16="http://schemas.microsoft.com/office/drawing/2014/main" val="897997840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709483733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92147937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2276041586"/>
                    </a:ext>
                  </a:extLst>
                </a:gridCol>
                <a:gridCol w="720562">
                  <a:extLst>
                    <a:ext uri="{9D8B030D-6E8A-4147-A177-3AD203B41FA5}">
                      <a16:colId xmlns:a16="http://schemas.microsoft.com/office/drawing/2014/main" val="3408918559"/>
                    </a:ext>
                  </a:extLst>
                </a:gridCol>
                <a:gridCol w="656034">
                  <a:extLst>
                    <a:ext uri="{9D8B030D-6E8A-4147-A177-3AD203B41FA5}">
                      <a16:colId xmlns:a16="http://schemas.microsoft.com/office/drawing/2014/main" val="543089220"/>
                    </a:ext>
                  </a:extLst>
                </a:gridCol>
                <a:gridCol w="645280">
                  <a:extLst>
                    <a:ext uri="{9D8B030D-6E8A-4147-A177-3AD203B41FA5}">
                      <a16:colId xmlns:a16="http://schemas.microsoft.com/office/drawing/2014/main" val="375737865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7622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1714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7.081.931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4.098.809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451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5.847.287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5.587.409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-259.878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3.351.953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4240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1.442.779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717.028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957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462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080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136.152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90.093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3740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019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06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95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-41.038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516326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5096365B-C555-4771-84EF-B41B47DBFB00}"/>
              </a:ext>
            </a:extLst>
          </p:cNvPr>
          <p:cNvSpPr txBox="1">
            <a:spLocks/>
          </p:cNvSpPr>
          <p:nvPr/>
        </p:nvSpPr>
        <p:spPr>
          <a:xfrm>
            <a:off x="500062" y="3547885"/>
            <a:ext cx="8032378" cy="432048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46877"/>
            <a:ext cx="808426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A9735F2C-AB68-408B-BDD6-DA3D22F4857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7365" y="1403248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F18ADF3-F893-4D61-919C-F2D6E3810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255091"/>
              </p:ext>
            </p:extLst>
          </p:nvPr>
        </p:nvGraphicFramePr>
        <p:xfrm>
          <a:off x="518864" y="1779850"/>
          <a:ext cx="8084267" cy="2948356"/>
        </p:xfrm>
        <a:graphic>
          <a:graphicData uri="http://schemas.openxmlformats.org/drawingml/2006/table">
            <a:tbl>
              <a:tblPr/>
              <a:tblGrid>
                <a:gridCol w="270921">
                  <a:extLst>
                    <a:ext uri="{9D8B030D-6E8A-4147-A177-3AD203B41FA5}">
                      <a16:colId xmlns:a16="http://schemas.microsoft.com/office/drawing/2014/main" val="3152123155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3369813290"/>
                    </a:ext>
                  </a:extLst>
                </a:gridCol>
                <a:gridCol w="270921">
                  <a:extLst>
                    <a:ext uri="{9D8B030D-6E8A-4147-A177-3AD203B41FA5}">
                      <a16:colId xmlns:a16="http://schemas.microsoft.com/office/drawing/2014/main" val="3628384335"/>
                    </a:ext>
                  </a:extLst>
                </a:gridCol>
                <a:gridCol w="3055981">
                  <a:extLst>
                    <a:ext uri="{9D8B030D-6E8A-4147-A177-3AD203B41FA5}">
                      <a16:colId xmlns:a16="http://schemas.microsoft.com/office/drawing/2014/main" val="3506493111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877810456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53882111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2844926960"/>
                    </a:ext>
                  </a:extLst>
                </a:gridCol>
                <a:gridCol w="726067">
                  <a:extLst>
                    <a:ext uri="{9D8B030D-6E8A-4147-A177-3AD203B41FA5}">
                      <a16:colId xmlns:a16="http://schemas.microsoft.com/office/drawing/2014/main" val="3297293352"/>
                    </a:ext>
                  </a:extLst>
                </a:gridCol>
                <a:gridCol w="661046">
                  <a:extLst>
                    <a:ext uri="{9D8B030D-6E8A-4147-A177-3AD203B41FA5}">
                      <a16:colId xmlns:a16="http://schemas.microsoft.com/office/drawing/2014/main" val="2631371799"/>
                    </a:ext>
                  </a:extLst>
                </a:gridCol>
                <a:gridCol w="650209">
                  <a:extLst>
                    <a:ext uri="{9D8B030D-6E8A-4147-A177-3AD203B41FA5}">
                      <a16:colId xmlns:a16="http://schemas.microsoft.com/office/drawing/2014/main" val="3802194164"/>
                    </a:ext>
                  </a:extLst>
                </a:gridCol>
              </a:tblGrid>
              <a:tr h="1261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310534"/>
                  </a:ext>
                </a:extLst>
              </a:tr>
              <a:tr h="3862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6451"/>
                  </a:ext>
                </a:extLst>
              </a:tr>
              <a:tr h="1655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15.482.762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-5.844.451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6.663.326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223741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8.878.307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8.539.423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-338.884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5.045.706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18847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2.244.614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1.795.691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-448.923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951826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235185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9.637.189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629111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5.757.845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2.757.845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233.292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59836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28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1.415.389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-416.822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287.283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940910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076680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828252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81544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167428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567.103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-301.463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105.510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4827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394270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-142.079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0257860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46.170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-29.875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474770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-103.299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53141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923915"/>
                  </a:ext>
                </a:extLst>
              </a:tr>
              <a:tr h="12613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467913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E8E6CD51-3041-42FD-9F23-B599BBDF3F3E}"/>
              </a:ext>
            </a:extLst>
          </p:cNvPr>
          <p:cNvSpPr txBox="1">
            <a:spLocks/>
          </p:cNvSpPr>
          <p:nvPr/>
        </p:nvSpPr>
        <p:spPr>
          <a:xfrm>
            <a:off x="495951" y="472820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461944" y="821683"/>
            <a:ext cx="826771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1BC6C46F-CA3F-4B2F-B80B-A27797E20F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0679602"/>
              </p:ext>
            </p:extLst>
          </p:nvPr>
        </p:nvGraphicFramePr>
        <p:xfrm>
          <a:off x="486000" y="1772816"/>
          <a:ext cx="4086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62565"/>
              </p:ext>
            </p:extLst>
          </p:nvPr>
        </p:nvGraphicFramePr>
        <p:xfrm>
          <a:off x="4629600" y="1772816"/>
          <a:ext cx="40860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8864" y="816710"/>
            <a:ext cx="808961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89ED83A1-EF2A-4A8A-A1FF-356B0F6884A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5520" y="1464885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663D91-987A-4BEA-9168-C3EFB492A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299946"/>
              </p:ext>
            </p:extLst>
          </p:nvPr>
        </p:nvGraphicFramePr>
        <p:xfrm>
          <a:off x="533222" y="1877040"/>
          <a:ext cx="8072959" cy="1579991"/>
        </p:xfrm>
        <a:graphic>
          <a:graphicData uri="http://schemas.openxmlformats.org/drawingml/2006/table">
            <a:tbl>
              <a:tblPr/>
              <a:tblGrid>
                <a:gridCol w="270542">
                  <a:extLst>
                    <a:ext uri="{9D8B030D-6E8A-4147-A177-3AD203B41FA5}">
                      <a16:colId xmlns:a16="http://schemas.microsoft.com/office/drawing/2014/main" val="977592126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589019244"/>
                    </a:ext>
                  </a:extLst>
                </a:gridCol>
                <a:gridCol w="270542">
                  <a:extLst>
                    <a:ext uri="{9D8B030D-6E8A-4147-A177-3AD203B41FA5}">
                      <a16:colId xmlns:a16="http://schemas.microsoft.com/office/drawing/2014/main" val="4048231762"/>
                    </a:ext>
                  </a:extLst>
                </a:gridCol>
                <a:gridCol w="3051708">
                  <a:extLst>
                    <a:ext uri="{9D8B030D-6E8A-4147-A177-3AD203B41FA5}">
                      <a16:colId xmlns:a16="http://schemas.microsoft.com/office/drawing/2014/main" val="494035528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1393500556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410871752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304429444"/>
                    </a:ext>
                  </a:extLst>
                </a:gridCol>
                <a:gridCol w="725051">
                  <a:extLst>
                    <a:ext uri="{9D8B030D-6E8A-4147-A177-3AD203B41FA5}">
                      <a16:colId xmlns:a16="http://schemas.microsoft.com/office/drawing/2014/main" val="3202869895"/>
                    </a:ext>
                  </a:extLst>
                </a:gridCol>
                <a:gridCol w="660121">
                  <a:extLst>
                    <a:ext uri="{9D8B030D-6E8A-4147-A177-3AD203B41FA5}">
                      <a16:colId xmlns:a16="http://schemas.microsoft.com/office/drawing/2014/main" val="477199366"/>
                    </a:ext>
                  </a:extLst>
                </a:gridCol>
                <a:gridCol w="649300">
                  <a:extLst>
                    <a:ext uri="{9D8B030D-6E8A-4147-A177-3AD203B41FA5}">
                      <a16:colId xmlns:a16="http://schemas.microsoft.com/office/drawing/2014/main" val="278183438"/>
                    </a:ext>
                  </a:extLst>
                </a:gridCol>
              </a:tblGrid>
              <a:tr h="1276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178786"/>
                  </a:ext>
                </a:extLst>
              </a:tr>
              <a:tr h="3910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63552"/>
                  </a:ext>
                </a:extLst>
              </a:tr>
              <a:tr h="1675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-7.703.921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913.614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448597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814.497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735.034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97068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8.381.518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734.341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-7.647.177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36975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906476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242761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85922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669719"/>
                  </a:ext>
                </a:extLst>
              </a:tr>
              <a:tr h="1276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38571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97A9EC9C-A0EC-45F0-B647-0F6E7C01194C}"/>
              </a:ext>
            </a:extLst>
          </p:cNvPr>
          <p:cNvSpPr txBox="1">
            <a:spLocks/>
          </p:cNvSpPr>
          <p:nvPr/>
        </p:nvSpPr>
        <p:spPr>
          <a:xfrm>
            <a:off x="533222" y="3457031"/>
            <a:ext cx="807295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8176" y="720783"/>
            <a:ext cx="808764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1425475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2E4D0B-E9A9-41BA-8531-B84831791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813947"/>
              </p:ext>
            </p:extLst>
          </p:nvPr>
        </p:nvGraphicFramePr>
        <p:xfrm>
          <a:off x="528176" y="1774038"/>
          <a:ext cx="8087648" cy="3601380"/>
        </p:xfrm>
        <a:graphic>
          <a:graphicData uri="http://schemas.openxmlformats.org/drawingml/2006/table">
            <a:tbl>
              <a:tblPr/>
              <a:tblGrid>
                <a:gridCol w="271034">
                  <a:extLst>
                    <a:ext uri="{9D8B030D-6E8A-4147-A177-3AD203B41FA5}">
                      <a16:colId xmlns:a16="http://schemas.microsoft.com/office/drawing/2014/main" val="2584888777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3925772353"/>
                    </a:ext>
                  </a:extLst>
                </a:gridCol>
                <a:gridCol w="271034">
                  <a:extLst>
                    <a:ext uri="{9D8B030D-6E8A-4147-A177-3AD203B41FA5}">
                      <a16:colId xmlns:a16="http://schemas.microsoft.com/office/drawing/2014/main" val="3276987306"/>
                    </a:ext>
                  </a:extLst>
                </a:gridCol>
                <a:gridCol w="3057259">
                  <a:extLst>
                    <a:ext uri="{9D8B030D-6E8A-4147-A177-3AD203B41FA5}">
                      <a16:colId xmlns:a16="http://schemas.microsoft.com/office/drawing/2014/main" val="4176035593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220792642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408353361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2096360694"/>
                    </a:ext>
                  </a:extLst>
                </a:gridCol>
                <a:gridCol w="726371">
                  <a:extLst>
                    <a:ext uri="{9D8B030D-6E8A-4147-A177-3AD203B41FA5}">
                      <a16:colId xmlns:a16="http://schemas.microsoft.com/office/drawing/2014/main" val="3445694883"/>
                    </a:ext>
                  </a:extLst>
                </a:gridCol>
                <a:gridCol w="661322">
                  <a:extLst>
                    <a:ext uri="{9D8B030D-6E8A-4147-A177-3AD203B41FA5}">
                      <a16:colId xmlns:a16="http://schemas.microsoft.com/office/drawing/2014/main" val="3675058148"/>
                    </a:ext>
                  </a:extLst>
                </a:gridCol>
                <a:gridCol w="650481">
                  <a:extLst>
                    <a:ext uri="{9D8B030D-6E8A-4147-A177-3AD203B41FA5}">
                      <a16:colId xmlns:a16="http://schemas.microsoft.com/office/drawing/2014/main" val="2268381109"/>
                    </a:ext>
                  </a:extLst>
                </a:gridCol>
              </a:tblGrid>
              <a:tr h="1269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527529"/>
                  </a:ext>
                </a:extLst>
              </a:tr>
              <a:tr h="3886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691213"/>
                  </a:ext>
                </a:extLst>
              </a:tr>
              <a:tr h="1665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78.853.364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23.069.418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53.278.205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64218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9.394.328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-128.187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5.679.712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194786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2.216.812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2.118.895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166649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25020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145.022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397.256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772096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66.786.648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23.300.257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45.875.056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04255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43.486.391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66.786.648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23.300.257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45.875.056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453532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14.206.119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-10.946.480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2.903.159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546429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6.019.481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5.816.987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-202.494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2.753.591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02457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7.551.642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5.185.984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-2.365.658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2.126.322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74161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15.478.289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5.685.138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959567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37.045.749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36.814.889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32.406.846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96962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281217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2.238.545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907518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793167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121821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541.393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-191.356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74459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1025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30599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94335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119.681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-63.150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45.673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15304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365.187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-79.540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495711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916673"/>
                  </a:ext>
                </a:extLst>
              </a:tr>
              <a:tr h="1269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84708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25A2C429-0381-49AF-A7A4-D7F299A013BD}"/>
              </a:ext>
            </a:extLst>
          </p:cNvPr>
          <p:cNvSpPr txBox="1">
            <a:spLocks/>
          </p:cNvSpPr>
          <p:nvPr/>
        </p:nvSpPr>
        <p:spPr>
          <a:xfrm>
            <a:off x="500062" y="5372106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666" y="778453"/>
            <a:ext cx="8066782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328" y="141657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B4BA35B-2C0C-4F30-9F8F-1D6B0132D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42634"/>
              </p:ext>
            </p:extLst>
          </p:nvPr>
        </p:nvGraphicFramePr>
        <p:xfrm>
          <a:off x="528546" y="1781701"/>
          <a:ext cx="8084566" cy="2838581"/>
        </p:xfrm>
        <a:graphic>
          <a:graphicData uri="http://schemas.openxmlformats.org/drawingml/2006/table">
            <a:tbl>
              <a:tblPr/>
              <a:tblGrid>
                <a:gridCol w="270931">
                  <a:extLst>
                    <a:ext uri="{9D8B030D-6E8A-4147-A177-3AD203B41FA5}">
                      <a16:colId xmlns:a16="http://schemas.microsoft.com/office/drawing/2014/main" val="3303931308"/>
                    </a:ext>
                  </a:extLst>
                </a:gridCol>
                <a:gridCol w="270931">
                  <a:extLst>
                    <a:ext uri="{9D8B030D-6E8A-4147-A177-3AD203B41FA5}">
                      <a16:colId xmlns:a16="http://schemas.microsoft.com/office/drawing/2014/main" val="3104076715"/>
                    </a:ext>
                  </a:extLst>
                </a:gridCol>
                <a:gridCol w="270931">
                  <a:extLst>
                    <a:ext uri="{9D8B030D-6E8A-4147-A177-3AD203B41FA5}">
                      <a16:colId xmlns:a16="http://schemas.microsoft.com/office/drawing/2014/main" val="2141515658"/>
                    </a:ext>
                  </a:extLst>
                </a:gridCol>
                <a:gridCol w="3056094">
                  <a:extLst>
                    <a:ext uri="{9D8B030D-6E8A-4147-A177-3AD203B41FA5}">
                      <a16:colId xmlns:a16="http://schemas.microsoft.com/office/drawing/2014/main" val="1366041197"/>
                    </a:ext>
                  </a:extLst>
                </a:gridCol>
                <a:gridCol w="726094">
                  <a:extLst>
                    <a:ext uri="{9D8B030D-6E8A-4147-A177-3AD203B41FA5}">
                      <a16:colId xmlns:a16="http://schemas.microsoft.com/office/drawing/2014/main" val="2594088001"/>
                    </a:ext>
                  </a:extLst>
                </a:gridCol>
                <a:gridCol w="726094">
                  <a:extLst>
                    <a:ext uri="{9D8B030D-6E8A-4147-A177-3AD203B41FA5}">
                      <a16:colId xmlns:a16="http://schemas.microsoft.com/office/drawing/2014/main" val="2937725164"/>
                    </a:ext>
                  </a:extLst>
                </a:gridCol>
                <a:gridCol w="726094">
                  <a:extLst>
                    <a:ext uri="{9D8B030D-6E8A-4147-A177-3AD203B41FA5}">
                      <a16:colId xmlns:a16="http://schemas.microsoft.com/office/drawing/2014/main" val="3561228890"/>
                    </a:ext>
                  </a:extLst>
                </a:gridCol>
                <a:gridCol w="726094">
                  <a:extLst>
                    <a:ext uri="{9D8B030D-6E8A-4147-A177-3AD203B41FA5}">
                      <a16:colId xmlns:a16="http://schemas.microsoft.com/office/drawing/2014/main" val="4035684599"/>
                    </a:ext>
                  </a:extLst>
                </a:gridCol>
                <a:gridCol w="661070">
                  <a:extLst>
                    <a:ext uri="{9D8B030D-6E8A-4147-A177-3AD203B41FA5}">
                      <a16:colId xmlns:a16="http://schemas.microsoft.com/office/drawing/2014/main" val="3566052297"/>
                    </a:ext>
                  </a:extLst>
                </a:gridCol>
                <a:gridCol w="650233">
                  <a:extLst>
                    <a:ext uri="{9D8B030D-6E8A-4147-A177-3AD203B41FA5}">
                      <a16:colId xmlns:a16="http://schemas.microsoft.com/office/drawing/2014/main" val="272139737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5231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19274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26.578.367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-8.109.001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11.346.866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712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2.158.535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1.975.848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1.068.209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3858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759.069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607.255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-151.814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4235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1989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722500,0%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9715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23.995.244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-7.774.500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9.903.305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55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31.769.744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23.995.244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-7.774.500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9.903.305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5231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1.368.305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58.305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8764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10.390.773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8.633.315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-1.757.458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3.560.571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89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5.733.830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4.505.767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-1.228.063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1.811.559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896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y Consorcios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2.929.125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1.479.125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238.829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5766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Contratos de Impacto Social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4300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5.509.322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4.417.788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-1.091.534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1.620.696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94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5.741.389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4.828.944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2.613.345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0705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6743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62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96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539760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287669C4-D5D2-461D-9130-C61BFB188F17}"/>
              </a:ext>
            </a:extLst>
          </p:cNvPr>
          <p:cNvSpPr txBox="1">
            <a:spLocks/>
          </p:cNvSpPr>
          <p:nvPr/>
        </p:nvSpPr>
        <p:spPr>
          <a:xfrm>
            <a:off x="500062" y="4620282"/>
            <a:ext cx="8090869" cy="3717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7391" y="717449"/>
            <a:ext cx="7995047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8110" y="1578278"/>
            <a:ext cx="8079616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F93BC3-9CDD-45E4-AF8D-9D8B51392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21316"/>
              </p:ext>
            </p:extLst>
          </p:nvPr>
        </p:nvGraphicFramePr>
        <p:xfrm>
          <a:off x="537391" y="1934398"/>
          <a:ext cx="7995048" cy="2204487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2892349321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027039750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3273653580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241274739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508577999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2483781167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40598281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167747784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166435359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3568385526"/>
                    </a:ext>
                  </a:extLst>
                </a:gridCol>
              </a:tblGrid>
              <a:tr h="1268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354755"/>
                  </a:ext>
                </a:extLst>
              </a:tr>
              <a:tr h="3885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124422"/>
                  </a:ext>
                </a:extLst>
              </a:tr>
              <a:tr h="1665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4.601.999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-461.832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7462641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2.967.785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2.788.216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1.559.913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30394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1.325.787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387.307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639312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250388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26144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48910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964980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682.959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170.740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190522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485363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970306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87.300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761389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911825"/>
                  </a:ext>
                </a:extLst>
              </a:tr>
              <a:tr h="1268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030045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A6ED8D1-25F7-4821-BEDE-8A1E3B80C4E6}"/>
              </a:ext>
            </a:extLst>
          </p:cNvPr>
          <p:cNvSpPr txBox="1">
            <a:spLocks/>
          </p:cNvSpPr>
          <p:nvPr/>
        </p:nvSpPr>
        <p:spPr>
          <a:xfrm>
            <a:off x="514871" y="4170608"/>
            <a:ext cx="8090869" cy="34811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9552" y="846660"/>
            <a:ext cx="8111093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39E20BA-E3C4-40EF-AAD9-540F87F5795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6453" y="1548792"/>
            <a:ext cx="8111093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91C5C14-751D-4E1E-B785-2912FF879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223372"/>
              </p:ext>
            </p:extLst>
          </p:nvPr>
        </p:nvGraphicFramePr>
        <p:xfrm>
          <a:off x="538432" y="1893349"/>
          <a:ext cx="8089114" cy="2074614"/>
        </p:xfrm>
        <a:graphic>
          <a:graphicData uri="http://schemas.openxmlformats.org/drawingml/2006/table">
            <a:tbl>
              <a:tblPr/>
              <a:tblGrid>
                <a:gridCol w="270720">
                  <a:extLst>
                    <a:ext uri="{9D8B030D-6E8A-4147-A177-3AD203B41FA5}">
                      <a16:colId xmlns:a16="http://schemas.microsoft.com/office/drawing/2014/main" val="1323911246"/>
                    </a:ext>
                  </a:extLst>
                </a:gridCol>
                <a:gridCol w="270720">
                  <a:extLst>
                    <a:ext uri="{9D8B030D-6E8A-4147-A177-3AD203B41FA5}">
                      <a16:colId xmlns:a16="http://schemas.microsoft.com/office/drawing/2014/main" val="2201028464"/>
                    </a:ext>
                  </a:extLst>
                </a:gridCol>
                <a:gridCol w="270720">
                  <a:extLst>
                    <a:ext uri="{9D8B030D-6E8A-4147-A177-3AD203B41FA5}">
                      <a16:colId xmlns:a16="http://schemas.microsoft.com/office/drawing/2014/main" val="3433634911"/>
                    </a:ext>
                  </a:extLst>
                </a:gridCol>
                <a:gridCol w="3064549">
                  <a:extLst>
                    <a:ext uri="{9D8B030D-6E8A-4147-A177-3AD203B41FA5}">
                      <a16:colId xmlns:a16="http://schemas.microsoft.com/office/drawing/2014/main" val="1319798626"/>
                    </a:ext>
                  </a:extLst>
                </a:gridCol>
                <a:gridCol w="725530">
                  <a:extLst>
                    <a:ext uri="{9D8B030D-6E8A-4147-A177-3AD203B41FA5}">
                      <a16:colId xmlns:a16="http://schemas.microsoft.com/office/drawing/2014/main" val="3254299604"/>
                    </a:ext>
                  </a:extLst>
                </a:gridCol>
                <a:gridCol w="725530">
                  <a:extLst>
                    <a:ext uri="{9D8B030D-6E8A-4147-A177-3AD203B41FA5}">
                      <a16:colId xmlns:a16="http://schemas.microsoft.com/office/drawing/2014/main" val="1955952799"/>
                    </a:ext>
                  </a:extLst>
                </a:gridCol>
                <a:gridCol w="725530">
                  <a:extLst>
                    <a:ext uri="{9D8B030D-6E8A-4147-A177-3AD203B41FA5}">
                      <a16:colId xmlns:a16="http://schemas.microsoft.com/office/drawing/2014/main" val="2125824837"/>
                    </a:ext>
                  </a:extLst>
                </a:gridCol>
                <a:gridCol w="725530">
                  <a:extLst>
                    <a:ext uri="{9D8B030D-6E8A-4147-A177-3AD203B41FA5}">
                      <a16:colId xmlns:a16="http://schemas.microsoft.com/office/drawing/2014/main" val="1067523457"/>
                    </a:ext>
                  </a:extLst>
                </a:gridCol>
                <a:gridCol w="660557">
                  <a:extLst>
                    <a:ext uri="{9D8B030D-6E8A-4147-A177-3AD203B41FA5}">
                      <a16:colId xmlns:a16="http://schemas.microsoft.com/office/drawing/2014/main" val="2034666024"/>
                    </a:ext>
                  </a:extLst>
                </a:gridCol>
                <a:gridCol w="649728">
                  <a:extLst>
                    <a:ext uri="{9D8B030D-6E8A-4147-A177-3AD203B41FA5}">
                      <a16:colId xmlns:a16="http://schemas.microsoft.com/office/drawing/2014/main" val="245623413"/>
                    </a:ext>
                  </a:extLst>
                </a:gridCol>
              </a:tblGrid>
              <a:tr h="126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6275154"/>
                  </a:ext>
                </a:extLst>
              </a:tr>
              <a:tr h="388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94439"/>
                  </a:ext>
                </a:extLst>
              </a:tr>
              <a:tr h="166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6.873.031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-109.284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3.954.400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153844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5.891.147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5.657.917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-233.230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3.420.172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52675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940.501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1.115.894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175.393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413.828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61375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33116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137.638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42029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150.667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-51.447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21.794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452063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86463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646539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50.884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29.116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-21.768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37606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99.783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39.249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-60.534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91762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540017"/>
                  </a:ext>
                </a:extLst>
              </a:tr>
              <a:tr h="1266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98.606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47668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AF42EECE-628A-4B12-841E-1303FA6DA69B}"/>
              </a:ext>
            </a:extLst>
          </p:cNvPr>
          <p:cNvSpPr txBox="1">
            <a:spLocks/>
          </p:cNvSpPr>
          <p:nvPr/>
        </p:nvSpPr>
        <p:spPr>
          <a:xfrm>
            <a:off x="513071" y="3984672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7" y="702644"/>
            <a:ext cx="8043646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2EBC8CF-72D2-47FE-A899-F3857769AD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340767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B8F05F5-E1E8-48C9-886C-F5071031A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225698"/>
              </p:ext>
            </p:extLst>
          </p:nvPr>
        </p:nvGraphicFramePr>
        <p:xfrm>
          <a:off x="562107" y="1668330"/>
          <a:ext cx="8043646" cy="2758743"/>
        </p:xfrm>
        <a:graphic>
          <a:graphicData uri="http://schemas.openxmlformats.org/drawingml/2006/table">
            <a:tbl>
              <a:tblPr/>
              <a:tblGrid>
                <a:gridCol w="269559">
                  <a:extLst>
                    <a:ext uri="{9D8B030D-6E8A-4147-A177-3AD203B41FA5}">
                      <a16:colId xmlns:a16="http://schemas.microsoft.com/office/drawing/2014/main" val="814535810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1201292354"/>
                    </a:ext>
                  </a:extLst>
                </a:gridCol>
                <a:gridCol w="269559">
                  <a:extLst>
                    <a:ext uri="{9D8B030D-6E8A-4147-A177-3AD203B41FA5}">
                      <a16:colId xmlns:a16="http://schemas.microsoft.com/office/drawing/2014/main" val="1329274390"/>
                    </a:ext>
                  </a:extLst>
                </a:gridCol>
                <a:gridCol w="3040627">
                  <a:extLst>
                    <a:ext uri="{9D8B030D-6E8A-4147-A177-3AD203B41FA5}">
                      <a16:colId xmlns:a16="http://schemas.microsoft.com/office/drawing/2014/main" val="3038915781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483239854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18222870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2365313005"/>
                    </a:ext>
                  </a:extLst>
                </a:gridCol>
                <a:gridCol w="722419">
                  <a:extLst>
                    <a:ext uri="{9D8B030D-6E8A-4147-A177-3AD203B41FA5}">
                      <a16:colId xmlns:a16="http://schemas.microsoft.com/office/drawing/2014/main" val="3745301604"/>
                    </a:ext>
                  </a:extLst>
                </a:gridCol>
                <a:gridCol w="657724">
                  <a:extLst>
                    <a:ext uri="{9D8B030D-6E8A-4147-A177-3AD203B41FA5}">
                      <a16:colId xmlns:a16="http://schemas.microsoft.com/office/drawing/2014/main" val="3306229730"/>
                    </a:ext>
                  </a:extLst>
                </a:gridCol>
                <a:gridCol w="646942">
                  <a:extLst>
                    <a:ext uri="{9D8B030D-6E8A-4147-A177-3AD203B41FA5}">
                      <a16:colId xmlns:a16="http://schemas.microsoft.com/office/drawing/2014/main" val="222203255"/>
                    </a:ext>
                  </a:extLst>
                </a:gridCol>
              </a:tblGrid>
              <a:tr h="1290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22024"/>
                  </a:ext>
                </a:extLst>
              </a:tr>
              <a:tr h="39525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934791"/>
                  </a:ext>
                </a:extLst>
              </a:tr>
              <a:tr h="1693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3.411.890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2.256.211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331145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1.245.027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1.176.929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694.833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26876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1.042.952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834.362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149.535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047466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2.300.805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713778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820185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-1.107.500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702043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21684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5723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597000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44975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027583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321866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198269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102119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Sociedad de Fomento Agrícola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18444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988865"/>
                  </a:ext>
                </a:extLst>
              </a:tr>
              <a:tr h="1290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21457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CD5DA86B-8B80-4E44-B783-2523D24A8664}"/>
              </a:ext>
            </a:extLst>
          </p:cNvPr>
          <p:cNvSpPr txBox="1">
            <a:spLocks/>
          </p:cNvSpPr>
          <p:nvPr/>
        </p:nvSpPr>
        <p:spPr>
          <a:xfrm>
            <a:off x="507185" y="4427073"/>
            <a:ext cx="8090869" cy="374593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2141" y="685391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F2A565-69BE-418E-BCAF-3B0E4B43D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370256"/>
              </p:ext>
            </p:extLst>
          </p:nvPr>
        </p:nvGraphicFramePr>
        <p:xfrm>
          <a:off x="532141" y="1964877"/>
          <a:ext cx="7957014" cy="2711717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2738819402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927861262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1235419210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1017925830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74929672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56554321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25141090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188317280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327944891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66514833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01477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7422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3.848.516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0449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4.455.587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-145.186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6588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849.413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421.130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4234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851.533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709.660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322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850.080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532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6007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844.762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708.475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1815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971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22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822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5095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7787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53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4228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2677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38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151.252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-95.026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33105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9EB0E45C-36C5-4EE7-A8DD-F878FF7D1B4E}"/>
              </a:ext>
            </a:extLst>
          </p:cNvPr>
          <p:cNvSpPr txBox="1">
            <a:spLocks/>
          </p:cNvSpPr>
          <p:nvPr/>
        </p:nvSpPr>
        <p:spPr>
          <a:xfrm>
            <a:off x="518742" y="4676594"/>
            <a:ext cx="8090869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75423" y="690942"/>
            <a:ext cx="7957016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ECE3D00E-0328-4E97-A756-DC95ECD4AF6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4389" y="1606523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6DA0D8C-2855-4A8A-8159-424403A70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17465"/>
              </p:ext>
            </p:extLst>
          </p:nvPr>
        </p:nvGraphicFramePr>
        <p:xfrm>
          <a:off x="575423" y="1996114"/>
          <a:ext cx="7957014" cy="2349423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2870627229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2661651596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4224677248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280869795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63065777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82532773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3993380501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193587790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580919985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902808445"/>
                    </a:ext>
                  </a:extLst>
                </a:gridCol>
              </a:tblGrid>
              <a:tr h="1278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365859"/>
                  </a:ext>
                </a:extLst>
              </a:tr>
              <a:tr h="3915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66398"/>
                  </a:ext>
                </a:extLst>
              </a:tr>
              <a:tr h="1678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12.491.812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-5.553.928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3.383.108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14650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1.761.790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1.580.540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641300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530320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3988379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10.285.174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6.803.756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1.889.152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513521"/>
                  </a:ext>
                </a:extLst>
              </a:tr>
              <a:tr h="255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9.421.996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5.940.578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-3.481.418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1.395.567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354513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282454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1.820.820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967688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362.833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-233.362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73020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657385"/>
                  </a:ext>
                </a:extLst>
              </a:tr>
              <a:tr h="1278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22282"/>
                  </a:ext>
                </a:extLst>
              </a:tr>
              <a:tr h="2557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4.973.770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1.153.177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34597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39B5A2AB-5448-48FA-8166-09A506BB6D7A}"/>
              </a:ext>
            </a:extLst>
          </p:cNvPr>
          <p:cNvSpPr txBox="1">
            <a:spLocks/>
          </p:cNvSpPr>
          <p:nvPr/>
        </p:nvSpPr>
        <p:spPr>
          <a:xfrm>
            <a:off x="575423" y="4365104"/>
            <a:ext cx="7957014" cy="311324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6D5044B-1995-44F2-BAD7-049A88190A8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91815" y="980728"/>
            <a:ext cx="796037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182960"/>
              </p:ext>
            </p:extLst>
          </p:nvPr>
        </p:nvGraphicFramePr>
        <p:xfrm>
          <a:off x="591815" y="1609724"/>
          <a:ext cx="7960370" cy="4267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1479" y="975417"/>
            <a:ext cx="807296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6" name="3 Marcador de pie de página">
            <a:extLst>
              <a:ext uri="{FF2B5EF4-FFF2-40B4-BE49-F238E27FC236}">
                <a16:creationId xmlns:a16="http://schemas.microsoft.com/office/drawing/2014/main" id="{4A984C97-EB6C-467B-83FF-4C80884FA812}"/>
              </a:ext>
            </a:extLst>
          </p:cNvPr>
          <p:cNvSpPr txBox="1">
            <a:spLocks/>
          </p:cNvSpPr>
          <p:nvPr/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087043"/>
              </p:ext>
            </p:extLst>
          </p:nvPr>
        </p:nvGraphicFramePr>
        <p:xfrm>
          <a:off x="531479" y="1614486"/>
          <a:ext cx="8072968" cy="411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18864" y="756135"/>
            <a:ext cx="794156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69B7CAF8-73C7-46B3-8306-CA07C22434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9560" y="1461492"/>
            <a:ext cx="818673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B7E1513-AD73-4C86-9738-B77067370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47576"/>
              </p:ext>
            </p:extLst>
          </p:nvPr>
        </p:nvGraphicFramePr>
        <p:xfrm>
          <a:off x="518864" y="1881352"/>
          <a:ext cx="7941568" cy="2325270"/>
        </p:xfrm>
        <a:graphic>
          <a:graphicData uri="http://schemas.openxmlformats.org/drawingml/2006/table">
            <a:tbl>
              <a:tblPr/>
              <a:tblGrid>
                <a:gridCol w="284848">
                  <a:extLst>
                    <a:ext uri="{9D8B030D-6E8A-4147-A177-3AD203B41FA5}">
                      <a16:colId xmlns:a16="http://schemas.microsoft.com/office/drawing/2014/main" val="1213082545"/>
                    </a:ext>
                  </a:extLst>
                </a:gridCol>
                <a:gridCol w="3213088">
                  <a:extLst>
                    <a:ext uri="{9D8B030D-6E8A-4147-A177-3AD203B41FA5}">
                      <a16:colId xmlns:a16="http://schemas.microsoft.com/office/drawing/2014/main" val="884388587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708143359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4138328701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3844673690"/>
                    </a:ext>
                  </a:extLst>
                </a:gridCol>
                <a:gridCol w="763393">
                  <a:extLst>
                    <a:ext uri="{9D8B030D-6E8A-4147-A177-3AD203B41FA5}">
                      <a16:colId xmlns:a16="http://schemas.microsoft.com/office/drawing/2014/main" val="1876838044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4155270623"/>
                    </a:ext>
                  </a:extLst>
                </a:gridCol>
                <a:gridCol w="695030">
                  <a:extLst>
                    <a:ext uri="{9D8B030D-6E8A-4147-A177-3AD203B41FA5}">
                      <a16:colId xmlns:a16="http://schemas.microsoft.com/office/drawing/2014/main" val="3776128665"/>
                    </a:ext>
                  </a:extLst>
                </a:gridCol>
              </a:tblGrid>
              <a:tr h="1357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02853"/>
                  </a:ext>
                </a:extLst>
              </a:tr>
              <a:tr h="4158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822994"/>
                  </a:ext>
                </a:extLst>
              </a:tr>
              <a:tr h="1442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1.116.958.491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1.182.989.727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66.031.236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574.707.658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65367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158.981.296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151.930.980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-7.050.316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88.640.882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1210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51.012.284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38.133.352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-12.878.932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18.282.454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01079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154.166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987.967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1330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331.063.121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315.552.334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-15.510.787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151.936.974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1723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36.634.782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36.684.915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36.167.054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67777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110.881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369603,3%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10266,8%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63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19.903.469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6.901.771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-13.001.698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1.725.088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251410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392.692.810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273.421.845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966737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1.315.494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1.074.320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-241.174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0404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108.595.634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223.984.634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115.389.000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24.075.411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37752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8.396.242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6.870.719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-1.525.523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2.867.940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7189"/>
                  </a:ext>
                </a:extLst>
              </a:tr>
              <a:tr h="1357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8.218.247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9.008.646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790.399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7.748.035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011110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A0C244F3-1F3E-46C5-ABF7-FA6707D07F3D}"/>
              </a:ext>
            </a:extLst>
          </p:cNvPr>
          <p:cNvSpPr txBox="1">
            <a:spLocks/>
          </p:cNvSpPr>
          <p:nvPr/>
        </p:nvSpPr>
        <p:spPr>
          <a:xfrm>
            <a:off x="444213" y="4217440"/>
            <a:ext cx="8090869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58518" y="663449"/>
            <a:ext cx="7767058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9" name="3 Marcador de pie de página">
            <a:extLst>
              <a:ext uri="{FF2B5EF4-FFF2-40B4-BE49-F238E27FC236}">
                <a16:creationId xmlns:a16="http://schemas.microsoft.com/office/drawing/2014/main" id="{2291C210-334E-4AD4-BF9B-5F9F4F8CFA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6360" y="6194551"/>
            <a:ext cx="822044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8518" y="1301572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333D128-3262-4A24-9417-834A84B5B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84650"/>
              </p:ext>
            </p:extLst>
          </p:nvPr>
        </p:nvGraphicFramePr>
        <p:xfrm>
          <a:off x="558518" y="1599074"/>
          <a:ext cx="7767058" cy="4578719"/>
        </p:xfrm>
        <a:graphic>
          <a:graphicData uri="http://schemas.openxmlformats.org/drawingml/2006/table">
            <a:tbl>
              <a:tblPr/>
              <a:tblGrid>
                <a:gridCol w="257103">
                  <a:extLst>
                    <a:ext uri="{9D8B030D-6E8A-4147-A177-3AD203B41FA5}">
                      <a16:colId xmlns:a16="http://schemas.microsoft.com/office/drawing/2014/main" val="2980401052"/>
                    </a:ext>
                  </a:extLst>
                </a:gridCol>
                <a:gridCol w="257103">
                  <a:extLst>
                    <a:ext uri="{9D8B030D-6E8A-4147-A177-3AD203B41FA5}">
                      <a16:colId xmlns:a16="http://schemas.microsoft.com/office/drawing/2014/main" val="1095008430"/>
                    </a:ext>
                  </a:extLst>
                </a:gridCol>
                <a:gridCol w="2900111">
                  <a:extLst>
                    <a:ext uri="{9D8B030D-6E8A-4147-A177-3AD203B41FA5}">
                      <a16:colId xmlns:a16="http://schemas.microsoft.com/office/drawing/2014/main" val="1706598850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173877548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4235565661"/>
                    </a:ext>
                  </a:extLst>
                </a:gridCol>
                <a:gridCol w="763593">
                  <a:extLst>
                    <a:ext uri="{9D8B030D-6E8A-4147-A177-3AD203B41FA5}">
                      <a16:colId xmlns:a16="http://schemas.microsoft.com/office/drawing/2014/main" val="1582577101"/>
                    </a:ext>
                  </a:extLst>
                </a:gridCol>
                <a:gridCol w="781591">
                  <a:extLst>
                    <a:ext uri="{9D8B030D-6E8A-4147-A177-3AD203B41FA5}">
                      <a16:colId xmlns:a16="http://schemas.microsoft.com/office/drawing/2014/main" val="3497483294"/>
                    </a:ext>
                  </a:extLst>
                </a:gridCol>
                <a:gridCol w="627330">
                  <a:extLst>
                    <a:ext uri="{9D8B030D-6E8A-4147-A177-3AD203B41FA5}">
                      <a16:colId xmlns:a16="http://schemas.microsoft.com/office/drawing/2014/main" val="3499430707"/>
                    </a:ext>
                  </a:extLst>
                </a:gridCol>
                <a:gridCol w="617045">
                  <a:extLst>
                    <a:ext uri="{9D8B030D-6E8A-4147-A177-3AD203B41FA5}">
                      <a16:colId xmlns:a16="http://schemas.microsoft.com/office/drawing/2014/main" val="300165927"/>
                    </a:ext>
                  </a:extLst>
                </a:gridCol>
              </a:tblGrid>
              <a:tr h="1299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16" marR="7216" marT="72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5519497"/>
                  </a:ext>
                </a:extLst>
              </a:tr>
              <a:tr h="375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29163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83.270.689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72.138.147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-11.132.542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37.810.445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438628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41.108.804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-378.714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23.919.259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233380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31.029.343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-10.753.828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13.891.186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612041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136229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618016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13.567.653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-1.640.814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6.893.948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764365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34.713.144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-10.116.921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18.188.771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54859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44.830.065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34.713.144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-10.116.921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18.188.771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30610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57908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34.116.850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31.156.499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-2.960.351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18.125.149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664388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804.673.962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889.948.324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85.274.362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435.393.381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788663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768.384.033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858.900.395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90.516.362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427.718.835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579374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37.644.882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32.337.145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-5.307.737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8.369.336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09417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59.473.866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55.653.827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-3.820.039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28.042.479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997502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41.862.872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38.888.453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-2.974.419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23.095.514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968906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17.610.994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16.765.374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-845.620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3.408.698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01763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7.426.218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7.081.931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-344.287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4.098.809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640568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30.614.563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17.066.191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-13.548.372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7.576.940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177736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21.327.213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15.482.762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-5.844.451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6.663.326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330918"/>
                  </a:ext>
                </a:extLst>
              </a:tr>
              <a:tr h="1299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9.287.350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1.583.429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-7.703.921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913.614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8013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55.783.946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78.853.364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23.069.418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53.278.205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5899279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34.687.368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26.578.367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-8.109.001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11.346.866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81407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5.063.831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4.601.999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-461.832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2.123.394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53301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6.982.315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6.873.031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-109.284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3.954.400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56,6%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380120"/>
                  </a:ext>
                </a:extLst>
              </a:tr>
              <a:tr h="1453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4.799.969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3.411.890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-1.388.079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2.256.211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90497"/>
                  </a:ext>
                </a:extLst>
              </a:tr>
              <a:tr h="2542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6.500.915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6.046.156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-454.759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3.848.516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524903"/>
                  </a:ext>
                </a:extLst>
              </a:tr>
              <a:tr h="2614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18.045.740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12.491.812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-5.553.928 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3.383.108 </a:t>
                      </a:r>
                    </a:p>
                  </a:txBody>
                  <a:tcPr marL="7216" marR="7216" marT="72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216" marR="7216" marT="721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52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84666" y="647693"/>
            <a:ext cx="7875764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7" name="3 Marcador de pie de página">
            <a:extLst>
              <a:ext uri="{FF2B5EF4-FFF2-40B4-BE49-F238E27FC236}">
                <a16:creationId xmlns:a16="http://schemas.microsoft.com/office/drawing/2014/main" id="{020C5F97-02D6-45C8-89AE-7A1C3C1399E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9711" y="6393475"/>
            <a:ext cx="8229600" cy="3113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69771" y="1521023"/>
            <a:ext cx="81593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DFBBFFA-C898-493A-8546-E10808DAE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523822"/>
              </p:ext>
            </p:extLst>
          </p:nvPr>
        </p:nvGraphicFramePr>
        <p:xfrm>
          <a:off x="613259" y="1757668"/>
          <a:ext cx="7847171" cy="4351326"/>
        </p:xfrm>
        <a:graphic>
          <a:graphicData uri="http://schemas.openxmlformats.org/drawingml/2006/table">
            <a:tbl>
              <a:tblPr/>
              <a:tblGrid>
                <a:gridCol w="262975">
                  <a:extLst>
                    <a:ext uri="{9D8B030D-6E8A-4147-A177-3AD203B41FA5}">
                      <a16:colId xmlns:a16="http://schemas.microsoft.com/office/drawing/2014/main" val="4111462533"/>
                    </a:ext>
                  </a:extLst>
                </a:gridCol>
                <a:gridCol w="262975">
                  <a:extLst>
                    <a:ext uri="{9D8B030D-6E8A-4147-A177-3AD203B41FA5}">
                      <a16:colId xmlns:a16="http://schemas.microsoft.com/office/drawing/2014/main" val="1277756659"/>
                    </a:ext>
                  </a:extLst>
                </a:gridCol>
                <a:gridCol w="262975">
                  <a:extLst>
                    <a:ext uri="{9D8B030D-6E8A-4147-A177-3AD203B41FA5}">
                      <a16:colId xmlns:a16="http://schemas.microsoft.com/office/drawing/2014/main" val="3026089489"/>
                    </a:ext>
                  </a:extLst>
                </a:gridCol>
                <a:gridCol w="2966359">
                  <a:extLst>
                    <a:ext uri="{9D8B030D-6E8A-4147-A177-3AD203B41FA5}">
                      <a16:colId xmlns:a16="http://schemas.microsoft.com/office/drawing/2014/main" val="3756250516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1261354577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3202738406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585116396"/>
                    </a:ext>
                  </a:extLst>
                </a:gridCol>
                <a:gridCol w="704772">
                  <a:extLst>
                    <a:ext uri="{9D8B030D-6E8A-4147-A177-3AD203B41FA5}">
                      <a16:colId xmlns:a16="http://schemas.microsoft.com/office/drawing/2014/main" val="2563880772"/>
                    </a:ext>
                  </a:extLst>
                </a:gridCol>
                <a:gridCol w="641659">
                  <a:extLst>
                    <a:ext uri="{9D8B030D-6E8A-4147-A177-3AD203B41FA5}">
                      <a16:colId xmlns:a16="http://schemas.microsoft.com/office/drawing/2014/main" val="717379200"/>
                    </a:ext>
                  </a:extLst>
                </a:gridCol>
                <a:gridCol w="631140">
                  <a:extLst>
                    <a:ext uri="{9D8B030D-6E8A-4147-A177-3AD203B41FA5}">
                      <a16:colId xmlns:a16="http://schemas.microsoft.com/office/drawing/2014/main" val="1483186626"/>
                    </a:ext>
                  </a:extLst>
                </a:gridCol>
              </a:tblGrid>
              <a:tr h="1162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64" marR="7264" marT="72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587669"/>
                  </a:ext>
                </a:extLst>
              </a:tr>
              <a:tr h="3559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828509"/>
                  </a:ext>
                </a:extLst>
              </a:tr>
              <a:tr h="1525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41.487.518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41.108.804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-378.714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23.919.259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58865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8.822.748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8.455.135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-367.613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4.885.346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70632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2.271.118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874.826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62859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1779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6355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24.856.099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24.719.658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14.314.384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88082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18.799.976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11.564.046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8512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367.152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247.152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28489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18.432.824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11.316.894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09478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37119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347.039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830241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5.709.084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5.572.643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2.750.338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38872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SEGPRES-Escritorio Empresa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2.073.993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9648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552.695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220.257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55006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1.126.748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375.090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24585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305.962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87.188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970912"/>
                  </a:ext>
                </a:extLst>
              </a:tr>
              <a:tr h="1234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841.433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741.433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-100.000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324.351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43804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580.883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544.442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-36.441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210.537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40111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227.370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85.076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43317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658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17.175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47525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295.104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151.144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-143.960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87.382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33076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22.503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-2.105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20.398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23885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437272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6.977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-1.587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580597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41.963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29.374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-12.589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27.790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32034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218.531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91.332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-127.199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30.470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894193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5.242.439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5.511.739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3.757.321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68,2%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7454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378.306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52099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4.265.866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2.709.120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740280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384.528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197.729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741921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213.739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203.751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95,3%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383668"/>
                  </a:ext>
                </a:extLst>
              </a:tr>
              <a:tr h="1162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269.300 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268.415</a:t>
                      </a:r>
                    </a:p>
                  </a:txBody>
                  <a:tcPr marL="7264" marR="7264" marT="72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264" marR="7264" marT="72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429481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D0DD4BB0-C216-4C87-9B74-038025B8EA5E}"/>
              </a:ext>
            </a:extLst>
          </p:cNvPr>
          <p:cNvSpPr txBox="1">
            <a:spLocks/>
          </p:cNvSpPr>
          <p:nvPr/>
        </p:nvSpPr>
        <p:spPr>
          <a:xfrm>
            <a:off x="526565" y="6071794"/>
            <a:ext cx="7933865" cy="522082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2324" y="707791"/>
            <a:ext cx="8049055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17896A16-57B9-45C3-B69F-E6C553700C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67544" y="6448251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3228" y="1582789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6D11BF-8DD2-4D2D-A4C7-65AD5F174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489208"/>
              </p:ext>
            </p:extLst>
          </p:nvPr>
        </p:nvGraphicFramePr>
        <p:xfrm>
          <a:off x="552324" y="1916832"/>
          <a:ext cx="8049054" cy="2717444"/>
        </p:xfrm>
        <a:graphic>
          <a:graphicData uri="http://schemas.openxmlformats.org/drawingml/2006/table">
            <a:tbl>
              <a:tblPr/>
              <a:tblGrid>
                <a:gridCol w="269741">
                  <a:extLst>
                    <a:ext uri="{9D8B030D-6E8A-4147-A177-3AD203B41FA5}">
                      <a16:colId xmlns:a16="http://schemas.microsoft.com/office/drawing/2014/main" val="72447791"/>
                    </a:ext>
                  </a:extLst>
                </a:gridCol>
                <a:gridCol w="269741">
                  <a:extLst>
                    <a:ext uri="{9D8B030D-6E8A-4147-A177-3AD203B41FA5}">
                      <a16:colId xmlns:a16="http://schemas.microsoft.com/office/drawing/2014/main" val="1769638274"/>
                    </a:ext>
                  </a:extLst>
                </a:gridCol>
                <a:gridCol w="269741">
                  <a:extLst>
                    <a:ext uri="{9D8B030D-6E8A-4147-A177-3AD203B41FA5}">
                      <a16:colId xmlns:a16="http://schemas.microsoft.com/office/drawing/2014/main" val="2693646687"/>
                    </a:ext>
                  </a:extLst>
                </a:gridCol>
                <a:gridCol w="3042671">
                  <a:extLst>
                    <a:ext uri="{9D8B030D-6E8A-4147-A177-3AD203B41FA5}">
                      <a16:colId xmlns:a16="http://schemas.microsoft.com/office/drawing/2014/main" val="1270265357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1646930596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600299140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1879093204"/>
                    </a:ext>
                  </a:extLst>
                </a:gridCol>
                <a:gridCol w="722904">
                  <a:extLst>
                    <a:ext uri="{9D8B030D-6E8A-4147-A177-3AD203B41FA5}">
                      <a16:colId xmlns:a16="http://schemas.microsoft.com/office/drawing/2014/main" val="1522357578"/>
                    </a:ext>
                  </a:extLst>
                </a:gridCol>
                <a:gridCol w="658167">
                  <a:extLst>
                    <a:ext uri="{9D8B030D-6E8A-4147-A177-3AD203B41FA5}">
                      <a16:colId xmlns:a16="http://schemas.microsoft.com/office/drawing/2014/main" val="1989569626"/>
                    </a:ext>
                  </a:extLst>
                </a:gridCol>
                <a:gridCol w="647377">
                  <a:extLst>
                    <a:ext uri="{9D8B030D-6E8A-4147-A177-3AD203B41FA5}">
                      <a16:colId xmlns:a16="http://schemas.microsoft.com/office/drawing/2014/main" val="4075202207"/>
                    </a:ext>
                  </a:extLst>
                </a:gridCol>
              </a:tblGrid>
              <a:tr h="1271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550246"/>
                  </a:ext>
                </a:extLst>
              </a:tr>
              <a:tr h="3893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12913"/>
                  </a:ext>
                </a:extLst>
              </a:tr>
              <a:tr h="1668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41.783.171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31.029.343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-10.753.828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13.891.186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636337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69.082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730958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41.713.246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30.960.261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-10.752.985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13.849.484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321959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163854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94865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40.621.446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29.868.461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-10.752.985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13.244.484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328503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8.288.949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-4.317.000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435200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1.976.000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-59.528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804.919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94004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4.243.902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3.809.430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-434.472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1.238.154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31665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3.817.391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-367.850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2.424.900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90897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1.948.918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-833.120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421778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9.120.447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6.656.450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-2.463.997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890862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Consorcios Tecnológicos - INNOVA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9612244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5.331.861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4.417.788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487855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5.443.978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-912.945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743141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855519"/>
                  </a:ext>
                </a:extLst>
              </a:tr>
              <a:tr h="12713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9.070.346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368377"/>
                  </a:ext>
                </a:extLst>
              </a:tr>
            </a:tbl>
          </a:graphicData>
        </a:graphic>
      </p:graphicFrame>
      <p:sp>
        <p:nvSpPr>
          <p:cNvPr id="7" name="1 Título">
            <a:extLst>
              <a:ext uri="{FF2B5EF4-FFF2-40B4-BE49-F238E27FC236}">
                <a16:creationId xmlns:a16="http://schemas.microsoft.com/office/drawing/2014/main" id="{B5051682-096C-4596-A6B0-57654255C310}"/>
              </a:ext>
            </a:extLst>
          </p:cNvPr>
          <p:cNvSpPr txBox="1">
            <a:spLocks/>
          </p:cNvSpPr>
          <p:nvPr/>
        </p:nvSpPr>
        <p:spPr>
          <a:xfrm>
            <a:off x="526911" y="4618969"/>
            <a:ext cx="8049054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826586"/>
            <a:ext cx="8031397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C8188822-E101-4A1B-8DDC-2B3180450A5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00062" y="6309320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265" y="1487053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DB66D4C-4830-4649-8C09-769DF48A3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539480"/>
              </p:ext>
            </p:extLst>
          </p:nvPr>
        </p:nvGraphicFramePr>
        <p:xfrm>
          <a:off x="528265" y="1845221"/>
          <a:ext cx="8000460" cy="3593949"/>
        </p:xfrm>
        <a:graphic>
          <a:graphicData uri="http://schemas.openxmlformats.org/drawingml/2006/table">
            <a:tbl>
              <a:tblPr/>
              <a:tblGrid>
                <a:gridCol w="268112">
                  <a:extLst>
                    <a:ext uri="{9D8B030D-6E8A-4147-A177-3AD203B41FA5}">
                      <a16:colId xmlns:a16="http://schemas.microsoft.com/office/drawing/2014/main" val="2502390270"/>
                    </a:ext>
                  </a:extLst>
                </a:gridCol>
                <a:gridCol w="268112">
                  <a:extLst>
                    <a:ext uri="{9D8B030D-6E8A-4147-A177-3AD203B41FA5}">
                      <a16:colId xmlns:a16="http://schemas.microsoft.com/office/drawing/2014/main" val="3764499985"/>
                    </a:ext>
                  </a:extLst>
                </a:gridCol>
                <a:gridCol w="268112">
                  <a:extLst>
                    <a:ext uri="{9D8B030D-6E8A-4147-A177-3AD203B41FA5}">
                      <a16:colId xmlns:a16="http://schemas.microsoft.com/office/drawing/2014/main" val="1983343901"/>
                    </a:ext>
                  </a:extLst>
                </a:gridCol>
                <a:gridCol w="3024302">
                  <a:extLst>
                    <a:ext uri="{9D8B030D-6E8A-4147-A177-3AD203B41FA5}">
                      <a16:colId xmlns:a16="http://schemas.microsoft.com/office/drawing/2014/main" val="140023197"/>
                    </a:ext>
                  </a:extLst>
                </a:gridCol>
                <a:gridCol w="718540">
                  <a:extLst>
                    <a:ext uri="{9D8B030D-6E8A-4147-A177-3AD203B41FA5}">
                      <a16:colId xmlns:a16="http://schemas.microsoft.com/office/drawing/2014/main" val="141781972"/>
                    </a:ext>
                  </a:extLst>
                </a:gridCol>
                <a:gridCol w="718540">
                  <a:extLst>
                    <a:ext uri="{9D8B030D-6E8A-4147-A177-3AD203B41FA5}">
                      <a16:colId xmlns:a16="http://schemas.microsoft.com/office/drawing/2014/main" val="203227440"/>
                    </a:ext>
                  </a:extLst>
                </a:gridCol>
                <a:gridCol w="718540">
                  <a:extLst>
                    <a:ext uri="{9D8B030D-6E8A-4147-A177-3AD203B41FA5}">
                      <a16:colId xmlns:a16="http://schemas.microsoft.com/office/drawing/2014/main" val="1149588154"/>
                    </a:ext>
                  </a:extLst>
                </a:gridCol>
                <a:gridCol w="718540">
                  <a:extLst>
                    <a:ext uri="{9D8B030D-6E8A-4147-A177-3AD203B41FA5}">
                      <a16:colId xmlns:a16="http://schemas.microsoft.com/office/drawing/2014/main" val="3124466089"/>
                    </a:ext>
                  </a:extLst>
                </a:gridCol>
                <a:gridCol w="654193">
                  <a:extLst>
                    <a:ext uri="{9D8B030D-6E8A-4147-A177-3AD203B41FA5}">
                      <a16:colId xmlns:a16="http://schemas.microsoft.com/office/drawing/2014/main" val="258222594"/>
                    </a:ext>
                  </a:extLst>
                </a:gridCol>
                <a:gridCol w="643469">
                  <a:extLst>
                    <a:ext uri="{9D8B030D-6E8A-4147-A177-3AD203B41FA5}">
                      <a16:colId xmlns:a16="http://schemas.microsoft.com/office/drawing/2014/main" val="742885026"/>
                    </a:ext>
                  </a:extLst>
                </a:gridCol>
              </a:tblGrid>
              <a:tr h="1266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166951"/>
                  </a:ext>
                </a:extLst>
              </a:tr>
              <a:tr h="3878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914446"/>
                  </a:ext>
                </a:extLst>
              </a:tr>
              <a:tr h="16624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15.208.467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13.567.653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-1.640.814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6.893.948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39289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10.172.878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9.810.721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5.565.891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748814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2.972.644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2.378.115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-594.529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1.168.569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58952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37561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855369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68604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47891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492.870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537949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007994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416869"/>
                  </a:ext>
                </a:extLst>
              </a:tr>
              <a:tr h="2533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206729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761224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-399.080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577373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104858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72183,3%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73281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882.476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117.413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51637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-24.624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1241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087842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71138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86887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531.586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430.494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-101.092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127773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312309"/>
                  </a:ext>
                </a:extLst>
              </a:tr>
              <a:tr h="126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016782"/>
                  </a:ext>
                </a:extLst>
              </a:tr>
            </a:tbl>
          </a:graphicData>
        </a:graphic>
      </p:graphicFrame>
      <p:sp>
        <p:nvSpPr>
          <p:cNvPr id="9" name="1 Título">
            <a:extLst>
              <a:ext uri="{FF2B5EF4-FFF2-40B4-BE49-F238E27FC236}">
                <a16:creationId xmlns:a16="http://schemas.microsoft.com/office/drawing/2014/main" id="{01D155E6-F0A6-41F0-A157-B9154B7E027A}"/>
              </a:ext>
            </a:extLst>
          </p:cNvPr>
          <p:cNvSpPr txBox="1">
            <a:spLocks/>
          </p:cNvSpPr>
          <p:nvPr/>
        </p:nvSpPr>
        <p:spPr>
          <a:xfrm>
            <a:off x="528265" y="5441280"/>
            <a:ext cx="8000460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9045</Words>
  <Application>Microsoft Office PowerPoint</Application>
  <PresentationFormat>Presentación en pantalla (4:3)</PresentationFormat>
  <Paragraphs>4616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0" baseType="lpstr">
      <vt:lpstr>Arial</vt:lpstr>
      <vt:lpstr>Calibri</vt:lpstr>
      <vt:lpstr>1_Tema de Office</vt:lpstr>
      <vt:lpstr>EJECUCIÓN ACUMULADA DE GASTOS PRESUPUESTARIOS AL MES DE JULIO DE 2020 PARTIDA 07: MINISTERIO DE ECONOMÍA, FOMENTO Y TURISMO</vt:lpstr>
      <vt:lpstr>EJECUCIÓN ACUMULADA DE GASTOS A JULIO DE 2020  PARTIDA 07 MINISTERIO DE ECONOMÍA, FOMENTO Y TURISMO</vt:lpstr>
      <vt:lpstr>Presentación de PowerPoint</vt:lpstr>
      <vt:lpstr>Presentación de PowerPoint</vt:lpstr>
      <vt:lpstr>EJECUCIÓN ACUMULADA DE GASTOS A JULIO DE 2020  PARTIDA 07 MINISTERIO DE ECONOMÍA, FOMENTO Y TURISMO</vt:lpstr>
      <vt:lpstr>EJECUCIÓN ACUMULADA DE GASTOS A JULIO DE 2020  PARTIDA 07 RESUMEN POR CAPÍTULOS</vt:lpstr>
      <vt:lpstr>EJECUCIÓN ACUMULADA DE GASTOS A JULIO DE 2020  PARTIDA 07. CAPÍTULO 01. PROGRAMA 01: SUBSECRETARÍA DE ECONOMÍA Y EMPRESAS DE MENOR TAMAÑO</vt:lpstr>
      <vt:lpstr>EJECUCIÓN ACUMULADA DE GASTOS A JULIO DE 2020  PARTIDA 07. CAPÍTULO 01. PROGRAMA 07: PROGRAMA FONDO DE INNOVACIÓN PARA LA COMPETITIVIDAD</vt:lpstr>
      <vt:lpstr>EJECUCIÓN ACUMULADA DE GASTOS A JULIO DE 2020  PARTIDA 07. CAPÍTULO 02. PROGRAMA 01: SERVICIO NACIONAL DEL CONSUMIDOR</vt:lpstr>
      <vt:lpstr>EJECUCIÓN ACUMULADA DE GASTOS A JULIO DE 2020  PARTIDA 07. CAPÍTULO 03. PROGRAMA 01: SUBSECRETARÍA DE PESCA Y ACUICULTURA</vt:lpstr>
      <vt:lpstr>EJECUCIÓN ACUMULADA DE GASTOS A JULIO DE 2020  PARTIDA 07. CAPÍTULO 04. PROGRAMA 01: SERVICIO NACIONAL DE PESCA Y ACUICULTURA</vt:lpstr>
      <vt:lpstr>EJECUCIÓN ACUMULADA DE GASTOS A JULIO DE 2020  PARTIDA 07. CAPÍTULO 06. PROGRAMA 01: CORPORACIÓN DE FOMENTO DE LA PRODUCCIÓN</vt:lpstr>
      <vt:lpstr>EJECUCIÓN ACUMULADA DE GASTOS A JULIO DE 2020  PARTIDA 07. CAPÍTULO 06. PROGRAMA 01: CORPORACIÓN DE FOMENTO DE LA PRODUCCIÓN</vt:lpstr>
      <vt:lpstr>EJECUCIÓN ACUMULADA DE GASTOS A JULIO DE 2020  PARTIDA 07. CAPÍTULO 06. PROGRAMA 01: CORPORACIÓN DE FOMENTO DE LA PRODUCCIÓN</vt:lpstr>
      <vt:lpstr>EJECUCIÓN ACUMULADA DE GASTOS A JULIO DE 2020  PARTIDA 07. CAPÍTULO 06. PROGRAMA 05: CIENCIA Y TECNOLOGÍA</vt:lpstr>
      <vt:lpstr>EJECUCIÓN ACUMULADA DE GASTOS A JULIO DE 2020  PARTIDA 07. CAPÍTULO 07. PROGRAMA 01: INSTITUTO NACIONAL DE ESTADÍSTICAS</vt:lpstr>
      <vt:lpstr>EJECUCIÓN ACUMULADA DE GASTOS A JULIO DE 2020  PARTIDA 07. CAPÍTULO 07. PROGRAMA 02: PROGRAMA CENSOS</vt:lpstr>
      <vt:lpstr>EJECUCIÓN ACUMULADA DE GASTOS A JULIO DE 2020  PARTIDA 07. CAPÍTULO 07. PROGRAMA 08: FISCALÍA NACIONAL ECONÓMICA</vt:lpstr>
      <vt:lpstr>EJECUCIÓN ACUMULADA DE GASTOS A JULIO DE 2020  PARTIDA 07. CAPÍTULO 09. PROGRAMA 01: SERVICIO NACIONAL DE TURISMO</vt:lpstr>
      <vt:lpstr>EJECUCIÓN ACUMULADA DE GASTOS A JULIO DE 2020  PARTIDA 07. CAPÍTULO 09. PROGRAMA 03: PROGRAMA DE PROMOCIÓN INTERNACIONAL</vt:lpstr>
      <vt:lpstr>EJECUCIÓN ACUMULADA DE GASTOS A JULIO DE 2020  PARTIDA 07. CAPÍTULO 16. PROGRAMA 01: SERVICIO DE COOPERACIÓN TÉCNICA</vt:lpstr>
      <vt:lpstr>EJECUCIÓN ACUMULADA DE GASTOS A JULIO DE 2020  PARTIDA 07. CAPÍTULO 19. PROGRAMA 01: COMITÉ INNOVA CHILE</vt:lpstr>
      <vt:lpstr>EJECUCIÓN ACUMULADA DE GASTOS A JULIO DE 2020  PARTIDA 07. CAPÍTULO 21. PROGRAMA 01: AGENCIA DE PROMOCIÓN DE LA INVERSIÓN EXTRANJERA</vt:lpstr>
      <vt:lpstr>EJECUCIÓN ACUMULADA DE GASTOS A JULIO DE 2020  PARTIDA 07. CAPÍTULO 23. PROGRAMA 01: INSTITUTO NACIONAL DE PROPIEDAD INDUSTRIAL</vt:lpstr>
      <vt:lpstr>EJECUCIÓN ACUMULADA DE GASTOS A JULIO DE 2020  PARTIDA 07. CAPÍTULO 24. PROGRAMA 01: SUBSECRETARÍA DE TURISMO</vt:lpstr>
      <vt:lpstr>EJECUCIÓN ACUMULADA DE GASTOS A JULIO DE 2020  PARTIDA 07. CAPÍTULO 25. PROGRAMA 01: SUPERINTENDENCIA DE INSOLVENCIA Y REEMPRENDIMIENTO</vt:lpstr>
      <vt:lpstr>EJECUCIÓN ACUMULADA DE GASTOS A JULIO DE 2020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375</cp:revision>
  <cp:lastPrinted>2019-10-14T18:23:01Z</cp:lastPrinted>
  <dcterms:created xsi:type="dcterms:W3CDTF">2016-06-23T13:38:47Z</dcterms:created>
  <dcterms:modified xsi:type="dcterms:W3CDTF">2020-09-14T02:13:28Z</dcterms:modified>
</cp:coreProperties>
</file>