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3" r:id="rId7"/>
    <p:sldId id="302" r:id="rId8"/>
    <p:sldId id="316" r:id="rId9"/>
    <p:sldId id="317" r:id="rId10"/>
    <p:sldId id="299" r:id="rId11"/>
    <p:sldId id="318" r:id="rId12"/>
    <p:sldId id="320" r:id="rId13"/>
    <p:sldId id="321" r:id="rId14"/>
    <p:sldId id="322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25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 sz="1100"/>
              <a:t>Distribución presupuesto inicial por Subtítulo de gasto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ACC0-40E4-B9B3-B5863F65B1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CC0-40E4-B9B3-B5863F65B1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ACC0-40E4-B9B3-B5863F65B1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CC0-40E4-B9B3-B5863F65B1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ACC0-40E4-B9B3-B5863F65B1A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CC0-40E4-B9B3-B5863F65B1A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ACC0-40E4-B9B3-B5863F65B1A3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'[06.xlsx]Partida 06'!$B$50:$C$56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INTEGROS AL FISCO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25</c:v>
                  </c:pt>
                  <c:pt idx="4">
                    <c:v>29</c:v>
                  </c:pt>
                  <c:pt idx="5">
                    <c:v>31</c:v>
                  </c:pt>
                  <c:pt idx="6">
                    <c:v>34</c:v>
                  </c:pt>
                </c:lvl>
              </c:multiLvlStrCache>
            </c:multiLvlStrRef>
          </c:cat>
          <c:val>
            <c:numRef>
              <c:f>'[06.xlsx]Partida 06'!$D$50:$D$56</c:f>
              <c:numCache>
                <c:formatCode>0.00%</c:formatCode>
                <c:ptCount val="7"/>
                <c:pt idx="0">
                  <c:v>0.52950270786585585</c:v>
                </c:pt>
                <c:pt idx="1">
                  <c:v>9.9930660655570089E-2</c:v>
                </c:pt>
                <c:pt idx="2">
                  <c:v>0.30943097932286562</c:v>
                </c:pt>
                <c:pt idx="3">
                  <c:v>2.0202598680076938E-2</c:v>
                </c:pt>
                <c:pt idx="4">
                  <c:v>3.4951186877545191E-2</c:v>
                </c:pt>
                <c:pt idx="5">
                  <c:v>5.5989399816553601E-3</c:v>
                </c:pt>
                <c:pt idx="6">
                  <c:v>3.8292661643098879E-4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CC0-40E4-B9B3-B5863F65B1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166797900262473"/>
          <c:y val="0.15483904834476334"/>
          <c:w val="0.33958398950131241"/>
          <c:h val="0.787098128862924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Capítulo (millones de $)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'[06.xlsx]Información de tendencia'!$AE$14:$AE$19</c:f>
              <c:numCache>
                <c:formatCode>#,##0_ ;[Red]\-#,##0\ </c:formatCode>
                <c:ptCount val="6"/>
                <c:pt idx="0">
                  <c:v>35024593000</c:v>
                </c:pt>
                <c:pt idx="1">
                  <c:v>7494121000</c:v>
                </c:pt>
                <c:pt idx="2">
                  <c:v>6426241000</c:v>
                </c:pt>
                <c:pt idx="3">
                  <c:v>8946265000</c:v>
                </c:pt>
                <c:pt idx="4">
                  <c:v>11139399000</c:v>
                </c:pt>
                <c:pt idx="5">
                  <c:v>31706316000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multiLvlStrRef>
                    <c:extLst xmlns:c16="http://schemas.microsoft.com/office/drawing/2014/chart">
                      <c:ext uri="{02D57815-91ED-43cb-92C2-25804820EDAC}">
                        <c15:formulaRef>
                          <c15:sqref>'Información de tendencia'!#REF!</c15:sqref>
                        </c15:formulaRef>
                      </c:ext>
                    </c:extLst>
                  </c:multiLvlStrRef>
                </c15:cat>
              </c15:filteredCategoryTitle>
            </c:ext>
            <c:ext xmlns:c16="http://schemas.microsoft.com/office/drawing/2014/chart" uri="{C3380CC4-5D6E-409C-BE32-E72D297353CC}">
              <c16:uniqueId val="{00000000-0FC1-4290-9193-CB1E30EB68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8833720"/>
        <c:axId val="678837640"/>
      </c:barChart>
      <c:catAx>
        <c:axId val="67883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78837640"/>
        <c:crosses val="autoZero"/>
        <c:auto val="1"/>
        <c:lblAlgn val="ctr"/>
        <c:lblOffset val="100"/>
        <c:noMultiLvlLbl val="0"/>
      </c:catAx>
      <c:valAx>
        <c:axId val="6788376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678833720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2018 - 2019 - 2020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06'!$C$26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06'!$D$26:$O$26</c:f>
              <c:numCache>
                <c:formatCode>0.0%</c:formatCode>
                <c:ptCount val="12"/>
                <c:pt idx="0">
                  <c:v>5.4934342445954673E-2</c:v>
                </c:pt>
                <c:pt idx="1">
                  <c:v>5.0425788887009541E-2</c:v>
                </c:pt>
                <c:pt idx="2">
                  <c:v>8.7166864770953201E-2</c:v>
                </c:pt>
                <c:pt idx="3">
                  <c:v>0.12389634781469246</c:v>
                </c:pt>
                <c:pt idx="4">
                  <c:v>6.9975134160390889E-2</c:v>
                </c:pt>
                <c:pt idx="5">
                  <c:v>7.3272498877404099E-2</c:v>
                </c:pt>
                <c:pt idx="6">
                  <c:v>5.5377261104157055E-2</c:v>
                </c:pt>
                <c:pt idx="7">
                  <c:v>7.8542991645181512E-2</c:v>
                </c:pt>
                <c:pt idx="8">
                  <c:v>7.3524766874465478E-2</c:v>
                </c:pt>
                <c:pt idx="9">
                  <c:v>9.7206929015016111E-2</c:v>
                </c:pt>
                <c:pt idx="10">
                  <c:v>6.0968047492984824E-2</c:v>
                </c:pt>
                <c:pt idx="11">
                  <c:v>0.12861638491361149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E3-449D-A3B3-9F5DAA1685BC}"/>
            </c:ext>
          </c:extLst>
        </c:ser>
        <c:ser>
          <c:idx val="1"/>
          <c:order val="1"/>
          <c:tx>
            <c:strRef>
              <c:f>'Partida 06'!$C$25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06'!$D$25:$O$25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3.9338769615076104E-2</c:v>
                </c:pt>
                <c:pt idx="2">
                  <c:v>6.7807533480099644E-2</c:v>
                </c:pt>
                <c:pt idx="3">
                  <c:v>9.5960572561099772E-2</c:v>
                </c:pt>
                <c:pt idx="4">
                  <c:v>5.7657877104288345E-2</c:v>
                </c:pt>
                <c:pt idx="5">
                  <c:v>6.7365634542631128E-2</c:v>
                </c:pt>
                <c:pt idx="6">
                  <c:v>2.8966492860787438E-2</c:v>
                </c:pt>
                <c:pt idx="7">
                  <c:v>2.7600669122489645E-2</c:v>
                </c:pt>
                <c:pt idx="8">
                  <c:v>3.8727327755952459E-2</c:v>
                </c:pt>
                <c:pt idx="9">
                  <c:v>4.9301221801803595E-2</c:v>
                </c:pt>
                <c:pt idx="10">
                  <c:v>0.11063953992620409</c:v>
                </c:pt>
                <c:pt idx="11">
                  <c:v>0.21065016884573584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E3-449D-A3B3-9F5DAA1685BC}"/>
            </c:ext>
          </c:extLst>
        </c:ser>
        <c:ser>
          <c:idx val="2"/>
          <c:order val="2"/>
          <c:tx>
            <c:strRef>
              <c:f>'Partida 06'!$C$24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7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06'!$D$24:$J$24</c:f>
              <c:numCache>
                <c:formatCode>0.0%</c:formatCode>
                <c:ptCount val="7"/>
                <c:pt idx="0">
                  <c:v>5.4462743608583788E-2</c:v>
                </c:pt>
                <c:pt idx="1">
                  <c:v>4.8904152220822415E-2</c:v>
                </c:pt>
                <c:pt idx="2">
                  <c:v>9.895423394691967E-2</c:v>
                </c:pt>
                <c:pt idx="3">
                  <c:v>6.5435157859113399E-2</c:v>
                </c:pt>
                <c:pt idx="4">
                  <c:v>0.11049000018964204</c:v>
                </c:pt>
                <c:pt idx="5">
                  <c:v>8.3469675279846264E-2</c:v>
                </c:pt>
                <c:pt idx="6">
                  <c:v>5.7755669126523801E-2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E3-449D-A3B3-9F5DAA1685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4911616"/>
        <c:axId val="40631616"/>
      </c:barChart>
      <c:catAx>
        <c:axId val="124911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0631616"/>
        <c:crosses val="autoZero"/>
        <c:auto val="1"/>
        <c:lblAlgn val="ctr"/>
        <c:lblOffset val="100"/>
        <c:noMultiLvlLbl val="0"/>
      </c:catAx>
      <c:valAx>
        <c:axId val="40631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491161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2018 - 2019 - 2020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06'!$C$20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06'!$D$20:$O$20</c:f>
              <c:numCache>
                <c:formatCode>0.0%</c:formatCode>
                <c:ptCount val="12"/>
                <c:pt idx="0">
                  <c:v>5.4934342445954673E-2</c:v>
                </c:pt>
                <c:pt idx="1">
                  <c:v>0.10536013133296421</c:v>
                </c:pt>
                <c:pt idx="2">
                  <c:v>0.19161340018174242</c:v>
                </c:pt>
                <c:pt idx="3">
                  <c:v>0.31480646973331167</c:v>
                </c:pt>
                <c:pt idx="4">
                  <c:v>0.38478160389370258</c:v>
                </c:pt>
                <c:pt idx="5">
                  <c:v>0.4513485605422396</c:v>
                </c:pt>
                <c:pt idx="6">
                  <c:v>0.51337254364050833</c:v>
                </c:pt>
                <c:pt idx="7">
                  <c:v>0.5868217600079263</c:v>
                </c:pt>
                <c:pt idx="8">
                  <c:v>0.65960569242568212</c:v>
                </c:pt>
                <c:pt idx="9">
                  <c:v>0.75681262144069816</c:v>
                </c:pt>
                <c:pt idx="10">
                  <c:v>0.81615673305035752</c:v>
                </c:pt>
                <c:pt idx="11">
                  <c:v>0.93942113643526182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D8-4EAE-B638-CD35463DBA6F}"/>
            </c:ext>
          </c:extLst>
        </c:ser>
        <c:ser>
          <c:idx val="1"/>
          <c:order val="1"/>
          <c:tx>
            <c:strRef>
              <c:f>'Partida 06'!$C$19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06'!$D$19:$O$19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0.1067650195738316</c:v>
                </c:pt>
                <c:pt idx="2">
                  <c:v>0.17457255305393124</c:v>
                </c:pt>
                <c:pt idx="3">
                  <c:v>0.27000665424535403</c:v>
                </c:pt>
                <c:pt idx="4">
                  <c:v>0.3275342132804035</c:v>
                </c:pt>
                <c:pt idx="5">
                  <c:v>0.39404606231816441</c:v>
                </c:pt>
                <c:pt idx="6">
                  <c:v>0.42246811662387229</c:v>
                </c:pt>
                <c:pt idx="7">
                  <c:v>0.44006388160713372</c:v>
                </c:pt>
                <c:pt idx="8">
                  <c:v>0.47879120936308617</c:v>
                </c:pt>
                <c:pt idx="9">
                  <c:v>0.5280924311648898</c:v>
                </c:pt>
                <c:pt idx="10">
                  <c:v>0.63852961340719916</c:v>
                </c:pt>
                <c:pt idx="11">
                  <c:v>0.91828003051538198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D8-4EAE-B638-CD35463DBA6F}"/>
            </c:ext>
          </c:extLst>
        </c:ser>
        <c:ser>
          <c:idx val="2"/>
          <c:order val="2"/>
          <c:tx>
            <c:strRef>
              <c:f>'Partida 06'!$C$18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0555555555555582E-2"/>
                  <c:y val="-4.166666666666675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D8-4EAE-B638-CD35463DBA6F}"/>
                </c:ext>
              </c:extLst>
            </c:dLbl>
            <c:dLbl>
              <c:idx val="1"/>
              <c:layout>
                <c:manualLayout>
                  <c:x val="-3.0555555555555555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D8-4EAE-B638-CD35463DBA6F}"/>
                </c:ext>
              </c:extLst>
            </c:dLbl>
            <c:dLbl>
              <c:idx val="2"/>
              <c:layout>
                <c:manualLayout>
                  <c:x val="-4.1666666666666664E-2"/>
                  <c:y val="-6.0185185185185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D8-4EAE-B638-CD35463DBA6F}"/>
                </c:ext>
              </c:extLst>
            </c:dLbl>
            <c:dLbl>
              <c:idx val="3"/>
              <c:layout>
                <c:manualLayout>
                  <c:x val="-5.2777777777777826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D8-4EAE-B638-CD35463DBA6F}"/>
                </c:ext>
              </c:extLst>
            </c:dLbl>
            <c:dLbl>
              <c:idx val="4"/>
              <c:layout>
                <c:manualLayout>
                  <c:x val="-6.3888888888888939E-2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D8-4EAE-B638-CD35463DBA6F}"/>
                </c:ext>
              </c:extLst>
            </c:dLbl>
            <c:dLbl>
              <c:idx val="5"/>
              <c:layout>
                <c:manualLayout>
                  <c:x val="-6.1111111111111109E-2"/>
                  <c:y val="-4.166666666666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D8-4EAE-B638-CD35463DBA6F}"/>
                </c:ext>
              </c:extLst>
            </c:dLbl>
            <c:dLbl>
              <c:idx val="6"/>
              <c:layout>
                <c:manualLayout>
                  <c:x val="-5.8333333333333438E-2"/>
                  <c:y val="-4.6296296296296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6D8-4EAE-B638-CD35463DBA6F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06'!$D$18:$J$18</c:f>
              <c:numCache>
                <c:formatCode>0.0%</c:formatCode>
                <c:ptCount val="7"/>
                <c:pt idx="0">
                  <c:v>5.4462743608583788E-2</c:v>
                </c:pt>
                <c:pt idx="1">
                  <c:v>0.10299116080658458</c:v>
                </c:pt>
                <c:pt idx="2">
                  <c:v>0.2018226404063436</c:v>
                </c:pt>
                <c:pt idx="3">
                  <c:v>0.27517818329219784</c:v>
                </c:pt>
                <c:pt idx="4">
                  <c:v>0.39037075934827342</c:v>
                </c:pt>
                <c:pt idx="5">
                  <c:v>0.48568921637752294</c:v>
                </c:pt>
                <c:pt idx="6">
                  <c:v>0.54300189139546462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06D8-4EAE-B638-CD35463DBA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136320"/>
        <c:axId val="40629312"/>
      </c:lineChart>
      <c:catAx>
        <c:axId val="86136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0629312"/>
        <c:crosses val="autoZero"/>
        <c:auto val="1"/>
        <c:lblAlgn val="ctr"/>
        <c:lblOffset val="100"/>
        <c:noMultiLvlLbl val="0"/>
      </c:catAx>
      <c:valAx>
        <c:axId val="40629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8613632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JULIO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57012" y="663862"/>
            <a:ext cx="809592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929126"/>
              </p:ext>
            </p:extLst>
          </p:nvPr>
        </p:nvGraphicFramePr>
        <p:xfrm>
          <a:off x="590872" y="1809076"/>
          <a:ext cx="8062067" cy="4356225"/>
        </p:xfrm>
        <a:graphic>
          <a:graphicData uri="http://schemas.openxmlformats.org/drawingml/2006/table">
            <a:tbl>
              <a:tblPr/>
              <a:tblGrid>
                <a:gridCol w="627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6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8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03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03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28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28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059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8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25.201.956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-6.504.360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12.243.822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11.824.372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11.724.372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6.770.569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1.951.917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15.608.174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8.770.797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-6.837.377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-2.690.160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Imagen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-2.690.160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10.706.940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6.559.723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-4.147.217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1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 de Fomento y Promoción de Inversión Extranjera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2.092.998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-3.001.829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1.044.973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Exportación de Servicios Hacienda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PROCHILE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2.213.725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-812.836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Estrategias Sectoriales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-332.552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0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Origen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977.254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0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1.893.575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0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1.893.575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0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0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0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0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0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0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0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5657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4" y="756679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124487"/>
              </p:ext>
            </p:extLst>
          </p:nvPr>
        </p:nvGraphicFramePr>
        <p:xfrm>
          <a:off x="572218" y="2063951"/>
          <a:ext cx="8114582" cy="2877309"/>
        </p:xfrm>
        <a:graphic>
          <a:graphicData uri="http://schemas.openxmlformats.org/drawingml/2006/table">
            <a:tbl>
              <a:tblPr/>
              <a:tblGrid>
                <a:gridCol w="630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4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44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9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14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66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66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74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6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7.494.121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-1.169.753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2.599.389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de Fronteras y Límites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7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7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7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49009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3" y="747173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730468"/>
              </p:ext>
            </p:extLst>
          </p:nvPr>
        </p:nvGraphicFramePr>
        <p:xfrm>
          <a:off x="518856" y="1717765"/>
          <a:ext cx="8167942" cy="4418762"/>
        </p:xfrm>
        <a:graphic>
          <a:graphicData uri="http://schemas.openxmlformats.org/drawingml/2006/table">
            <a:tbl>
              <a:tblPr/>
              <a:tblGrid>
                <a:gridCol w="723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0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3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10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10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17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0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30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17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6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6.426.241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6.591.689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165.448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3.686.036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2.456.061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2.330.953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-125.108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1.152.065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349.491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279.593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-69.898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146.112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3.464.776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-37.147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1.871.381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3.464.776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-37.147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1.871.381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Feria Antártica Escolar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124.093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la Ciencia Antártica Concursable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607.649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607.649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233.100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3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Logística para Apoyo de Actividades Antárticas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1.756.673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1.756.673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1.270.631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Tésis Antárticas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44.008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44.008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Aligamiento Científico Internacional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-37.147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Antártico Internacional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262.403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262.403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209.455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209.455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31.099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3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Infraestructura en Plataformas Científico-Logísticas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460.495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460.495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278.371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118.766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76.798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41.999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27.265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98622" y="6160946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56330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60847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2" y="681228"/>
            <a:ext cx="816793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309728"/>
              </p:ext>
            </p:extLst>
          </p:nvPr>
        </p:nvGraphicFramePr>
        <p:xfrm>
          <a:off x="518863" y="2367153"/>
          <a:ext cx="8167935" cy="2718030"/>
        </p:xfrm>
        <a:graphic>
          <a:graphicData uri="http://schemas.openxmlformats.org/drawingml/2006/table">
            <a:tbl>
              <a:tblPr/>
              <a:tblGrid>
                <a:gridCol w="631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4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89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51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5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51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25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77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775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85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21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-1.276.515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4.544.705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3.024.828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2.952.304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-21.989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-1.141.586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2.481.811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-1.141.586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2.481.811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Sur-Sur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-1.141.586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2.481.811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31390,4%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03921" y="5148536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5799F86A-5B2D-4B9E-9B31-3BC7AC077E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6037991"/>
              </p:ext>
            </p:extLst>
          </p:nvPr>
        </p:nvGraphicFramePr>
        <p:xfrm>
          <a:off x="467544" y="1916832"/>
          <a:ext cx="4018528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DE58294A-50BC-4AA4-A459-F3F393A3B7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112325"/>
              </p:ext>
            </p:extLst>
          </p:nvPr>
        </p:nvGraphicFramePr>
        <p:xfrm>
          <a:off x="4619108" y="1916831"/>
          <a:ext cx="3987315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FBC083C-B7CD-45D8-94E0-797BCAE9C7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7825996"/>
              </p:ext>
            </p:extLst>
          </p:nvPr>
        </p:nvGraphicFramePr>
        <p:xfrm>
          <a:off x="417237" y="2057400"/>
          <a:ext cx="8210797" cy="3387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4A92460F-D5B6-40AA-A662-AF00F4F69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198554"/>
              </p:ext>
            </p:extLst>
          </p:nvPr>
        </p:nvGraphicFramePr>
        <p:xfrm>
          <a:off x="466600" y="2057400"/>
          <a:ext cx="8210798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7544" y="780549"/>
            <a:ext cx="81316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90687"/>
              </p:ext>
            </p:extLst>
          </p:nvPr>
        </p:nvGraphicFramePr>
        <p:xfrm>
          <a:off x="467544" y="2240252"/>
          <a:ext cx="8131668" cy="2700915"/>
        </p:xfrm>
        <a:graphic>
          <a:graphicData uri="http://schemas.openxmlformats.org/drawingml/2006/table">
            <a:tbl>
              <a:tblPr/>
              <a:tblGrid>
                <a:gridCol w="815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1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66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6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66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86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78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78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121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59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100.786.935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93.381.846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-7.405.089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50.706.519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53.366.955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52.159.187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-1.207.768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29.495.626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10.071.705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9.631.499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-440.206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3.394.674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31.186.600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21.898.913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-9.287.687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8.431.646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6.072.715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3.522.623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-1.678.004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-436.063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1.490.518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1.451.924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1.427.412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731409"/>
            <a:ext cx="821925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40922" y="1646417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2020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658622"/>
              </p:ext>
            </p:extLst>
          </p:nvPr>
        </p:nvGraphicFramePr>
        <p:xfrm>
          <a:off x="467544" y="2099017"/>
          <a:ext cx="8219256" cy="3346206"/>
        </p:xfrm>
        <a:graphic>
          <a:graphicData uri="http://schemas.openxmlformats.org/drawingml/2006/table">
            <a:tbl>
              <a:tblPr/>
              <a:tblGrid>
                <a:gridCol w="81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6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6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6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16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40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1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1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539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40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189.322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5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5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5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5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5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5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5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150" y="5571187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61321" y="792744"/>
            <a:ext cx="812547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042408"/>
              </p:ext>
            </p:extLst>
          </p:nvPr>
        </p:nvGraphicFramePr>
        <p:xfrm>
          <a:off x="570744" y="2276872"/>
          <a:ext cx="8125479" cy="2520281"/>
        </p:xfrm>
        <a:graphic>
          <a:graphicData uri="http://schemas.openxmlformats.org/drawingml/2006/table">
            <a:tbl>
              <a:tblPr/>
              <a:tblGrid>
                <a:gridCol w="267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3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33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78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6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8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41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41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470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35.024.593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32.590.636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-2.433.957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18.082.212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Fronteras y Límites de Estado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7.494.121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6.324.368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-1.169.753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2.850.156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6.426.241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6.591.689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165.448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3.686.036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Cooperación Internacional de Chile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7.669.750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-1.276.515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4.544.705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11.189.399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15.003.447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3.814.048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9.299.588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25.201.956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-6.504.360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12.243.822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2784" y="63009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8586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42899" y="648554"/>
            <a:ext cx="807347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812102"/>
              </p:ext>
            </p:extLst>
          </p:nvPr>
        </p:nvGraphicFramePr>
        <p:xfrm>
          <a:off x="542899" y="1784740"/>
          <a:ext cx="8073476" cy="4516176"/>
        </p:xfrm>
        <a:graphic>
          <a:graphicData uri="http://schemas.openxmlformats.org/drawingml/2006/table">
            <a:tbl>
              <a:tblPr/>
              <a:tblGrid>
                <a:gridCol w="583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32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55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55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55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88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05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05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01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3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35.024.593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32.590.636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-2.433.957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18.082.212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25.082.027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24.450.838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-631.189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13.830.466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5.518.996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5.435.947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-83.049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2.150.530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155.154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145.459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145.459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914.248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814.947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-99.301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362.236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Chileno de Campos de Hielo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Chileno para las Relaciones Internacionales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Dignitem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691.567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592.266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-99.301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139.555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Académico en Relaciones Internacionales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214.796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183.940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-30.856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Reuniones Internacionales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292.410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250.432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-41.978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78.062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Integración Vecinal con Zonas Fronterizas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30.118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25.795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-4.323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Inserción Internacional de las Regiones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58.070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49.733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7.678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Oficina de Desarrollo Organizacional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96.173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82.366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-13.807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25.714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2.945.022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1.386.166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-1.558.856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1.364.500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2.727.762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1.351.403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-1.376.359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1.351.403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21.666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83.106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-71.437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110.295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-108.867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-436.063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-436.063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219.326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0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219.326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5" y="515719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467545" y="728824"/>
            <a:ext cx="821925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330523"/>
              </p:ext>
            </p:extLst>
          </p:nvPr>
        </p:nvGraphicFramePr>
        <p:xfrm>
          <a:off x="467546" y="2114369"/>
          <a:ext cx="8219254" cy="2394750"/>
        </p:xfrm>
        <a:graphic>
          <a:graphicData uri="http://schemas.openxmlformats.org/drawingml/2006/table">
            <a:tbl>
              <a:tblPr/>
              <a:tblGrid>
                <a:gridCol w="774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9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47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47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47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75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8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15.003.447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3.814.048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9.299.588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8.310.016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8.101.331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4.576.160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241.547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1.388.297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1.313.021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11299" y="4644756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3959</TotalTime>
  <Words>2764</Words>
  <Application>Microsoft Office PowerPoint</Application>
  <PresentationFormat>Presentación en pantalla (4:3)</PresentationFormat>
  <Paragraphs>1420</Paragraphs>
  <Slides>13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1_Tema de Office</vt:lpstr>
      <vt:lpstr>Tema de Office</vt:lpstr>
      <vt:lpstr>EJECUCIÓN PRESUPUESTARIA DE GASTOS ACUMULADA AL MES DE JULIO DE 2020 PARTIDA 06: MINISTERIO DE RELACIONES EXTERIORES</vt:lpstr>
      <vt:lpstr>EJECUCIÓN ACUMULADA DE GASTOS A JULIO DE 2020  PARTIDA 06 MINISTERIO DE RELACIONES EXTERIORES</vt:lpstr>
      <vt:lpstr>EJECUCIÓN ACUMULADA DE GASTOS A JULIO DE 2020  PARTIDA 06 MINISTERIO DE RELACIONES EXTERIORES</vt:lpstr>
      <vt:lpstr>EJECUCIÓN ACUMULADA DE GASTOS A JULIO DE 2020  PARTIDA 06 MINISTERIO DE RELACIONES EXTERIORES</vt:lpstr>
      <vt:lpstr>EJECUCIÓN ACUMULADA DE GASTOS A JULIO DE 2020  PARTIDA 06 MINISTERIO DE RELACIONES EXTERIORES</vt:lpstr>
      <vt:lpstr>EJECUCIÓN ACUMULADA DE GASTOS A JULIO DE 2020  PARTIDA 06 MINISTERIO DE RELACIONES EXTERIORES</vt:lpstr>
      <vt:lpstr>EJECUCIÓN ACUMULADA DE GASTOS A JULIO DE 2020  PARTIDA 06 RESUMEN POR CAPÍTULOS</vt:lpstr>
      <vt:lpstr>EJECUCIÓN ACUMULADA DE GASTOS A JULIO DE 2020  PARTIDA 06. CAPÍTULO 01. PROGRAMA 01: SECRETARÍA Y ADMINISTRACIÓN GENERAL Y SERVICIO EXTERIOR</vt:lpstr>
      <vt:lpstr>EJECUCIÓN ACUMULADA DE GASTOS A JULIO DE 2020  PARTIDA 06. CAPÍTULO 02. PROGRAMA 01: DIRECCIÓN GENERAL DE RELACIONES ECONÓMICAS INTERNACIONALES</vt:lpstr>
      <vt:lpstr>EJECUCIÓN ACUMULADA DE GASTOS A JULIO DE 2020  PARTIDA 06. CAPÍTULO 02. PROGRAMA 02: PROMOCIÓN DE EXPORTACIONES</vt:lpstr>
      <vt:lpstr>EJECUCIÓN ACUMULADA DE GASTOS A JULIO DE 2020  PARTIDA 06. CAPÍTULO 03. PROGRAMA 01: DIRECCIÓN DE FRONTERAS Y LÍMITES DE ESTADO</vt:lpstr>
      <vt:lpstr>EJECUCIÓN ACUMULADA DE GASTOS A JULIO DE 2020  PARTIDA 06. CAPÍTULO 04. PROGRAMA 01: INSTITUTO ANTÁRTICO CHILENO</vt:lpstr>
      <vt:lpstr>EJECUCIÓN ACUMULADA DE GASTOS A JULIO DE 2020  PARTIDA 06. CAPÍTULO 05. PROGRAMA 01: AGENCIA DE COOPERACIÓN INTERNACIONAL DE CHILE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318</cp:revision>
  <cp:lastPrinted>2019-06-03T14:10:49Z</cp:lastPrinted>
  <dcterms:created xsi:type="dcterms:W3CDTF">2016-06-23T13:38:47Z</dcterms:created>
  <dcterms:modified xsi:type="dcterms:W3CDTF">2020-09-14T02:11:21Z</dcterms:modified>
</cp:coreProperties>
</file>